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tiff" ContentType="image/tiff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4" r:id="rId3"/>
    <p:sldMasterId id="2147483676" r:id="rId4"/>
    <p:sldMasterId id="2147483688" r:id="rId5"/>
    <p:sldMasterId id="2147483700" r:id="rId6"/>
    <p:sldMasterId id="2147483712" r:id="rId7"/>
    <p:sldMasterId id="2147483724" r:id="rId8"/>
    <p:sldMasterId id="2147483736" r:id="rId9"/>
    <p:sldMasterId id="2147483748" r:id="rId10"/>
    <p:sldMasterId id="2147483760" r:id="rId11"/>
    <p:sldMasterId id="2147483772" r:id="rId12"/>
    <p:sldMasterId id="2147483784" r:id="rId13"/>
  </p:sldMasterIdLst>
  <p:notesMasterIdLst>
    <p:notesMasterId r:id="rId15"/>
  </p:notesMasterIdLst>
  <p:sldIdLst>
    <p:sldId id="266" r:id="rId14"/>
    <p:sldId id="412" r:id="rId16"/>
    <p:sldId id="413" r:id="rId17"/>
    <p:sldId id="414" r:id="rId18"/>
    <p:sldId id="650" r:id="rId19"/>
    <p:sldId id="482" r:id="rId20"/>
    <p:sldId id="299" r:id="rId21"/>
    <p:sldId id="300" r:id="rId22"/>
    <p:sldId id="301" r:id="rId23"/>
    <p:sldId id="302" r:id="rId24"/>
    <p:sldId id="653" r:id="rId25"/>
    <p:sldId id="304" r:id="rId26"/>
    <p:sldId id="305" r:id="rId27"/>
    <p:sldId id="306" r:id="rId28"/>
    <p:sldId id="307" r:id="rId29"/>
    <p:sldId id="308" r:id="rId30"/>
    <p:sldId id="309" r:id="rId31"/>
    <p:sldId id="750" r:id="rId32"/>
    <p:sldId id="310" r:id="rId33"/>
    <p:sldId id="311" r:id="rId34"/>
    <p:sldId id="312" r:id="rId35"/>
    <p:sldId id="313" r:id="rId36"/>
    <p:sldId id="314" r:id="rId37"/>
    <p:sldId id="315" r:id="rId38"/>
    <p:sldId id="534" r:id="rId39"/>
    <p:sldId id="317" r:id="rId40"/>
    <p:sldId id="318" r:id="rId41"/>
    <p:sldId id="446" r:id="rId42"/>
    <p:sldId id="654" r:id="rId43"/>
    <p:sldId id="541" r:id="rId44"/>
    <p:sldId id="542" r:id="rId45"/>
    <p:sldId id="543" r:id="rId46"/>
    <p:sldId id="544" r:id="rId47"/>
    <p:sldId id="545" r:id="rId48"/>
    <p:sldId id="546" r:id="rId49"/>
    <p:sldId id="547" r:id="rId50"/>
    <p:sldId id="548" r:id="rId51"/>
    <p:sldId id="549" r:id="rId52"/>
    <p:sldId id="550" r:id="rId53"/>
    <p:sldId id="551" r:id="rId54"/>
    <p:sldId id="552" r:id="rId55"/>
    <p:sldId id="553" r:id="rId56"/>
    <p:sldId id="554" r:id="rId57"/>
    <p:sldId id="555" r:id="rId58"/>
    <p:sldId id="556" r:id="rId59"/>
    <p:sldId id="557" r:id="rId60"/>
    <p:sldId id="558" r:id="rId61"/>
    <p:sldId id="656" r:id="rId62"/>
    <p:sldId id="560" r:id="rId63"/>
    <p:sldId id="561" r:id="rId64"/>
    <p:sldId id="573" r:id="rId65"/>
    <p:sldId id="562" r:id="rId66"/>
    <p:sldId id="563" r:id="rId67"/>
    <p:sldId id="564" r:id="rId68"/>
    <p:sldId id="565" r:id="rId69"/>
    <p:sldId id="566" r:id="rId70"/>
    <p:sldId id="567" r:id="rId71"/>
    <p:sldId id="568" r:id="rId72"/>
    <p:sldId id="569" r:id="rId73"/>
    <p:sldId id="570" r:id="rId74"/>
    <p:sldId id="571" r:id="rId75"/>
    <p:sldId id="572" r:id="rId76"/>
    <p:sldId id="657" r:id="rId77"/>
    <p:sldId id="575" r:id="rId78"/>
    <p:sldId id="597" r:id="rId79"/>
    <p:sldId id="577" r:id="rId80"/>
    <p:sldId id="598" r:id="rId81"/>
    <p:sldId id="755" r:id="rId82"/>
    <p:sldId id="661" r:id="rId83"/>
    <p:sldId id="600" r:id="rId84"/>
    <p:sldId id="601" r:id="rId85"/>
    <p:sldId id="602" r:id="rId86"/>
    <p:sldId id="603" r:id="rId87"/>
    <p:sldId id="604" r:id="rId88"/>
    <p:sldId id="605" r:id="rId89"/>
    <p:sldId id="756" r:id="rId90"/>
    <p:sldId id="606" r:id="rId91"/>
    <p:sldId id="662" r:id="rId92"/>
    <p:sldId id="608" r:id="rId93"/>
    <p:sldId id="663" r:id="rId94"/>
    <p:sldId id="610" r:id="rId95"/>
    <p:sldId id="664" r:id="rId96"/>
    <p:sldId id="612" r:id="rId97"/>
    <p:sldId id="613" r:id="rId98"/>
    <p:sldId id="614" r:id="rId99"/>
    <p:sldId id="615" r:id="rId100"/>
    <p:sldId id="616" r:id="rId101"/>
    <p:sldId id="617" r:id="rId102"/>
    <p:sldId id="618" r:id="rId103"/>
    <p:sldId id="619" r:id="rId104"/>
    <p:sldId id="620" r:id="rId105"/>
    <p:sldId id="621" r:id="rId106"/>
    <p:sldId id="622" r:id="rId107"/>
    <p:sldId id="623" r:id="rId108"/>
    <p:sldId id="624" r:id="rId109"/>
    <p:sldId id="625" r:id="rId110"/>
    <p:sldId id="626" r:id="rId111"/>
    <p:sldId id="627" r:id="rId112"/>
    <p:sldId id="628" r:id="rId113"/>
    <p:sldId id="629" r:id="rId114"/>
    <p:sldId id="655" r:id="rId115"/>
    <p:sldId id="631" r:id="rId116"/>
    <p:sldId id="758" r:id="rId117"/>
    <p:sldId id="759" r:id="rId118"/>
    <p:sldId id="760" r:id="rId119"/>
    <p:sldId id="761" r:id="rId120"/>
    <p:sldId id="757" r:id="rId121"/>
    <p:sldId id="632" r:id="rId122"/>
    <p:sldId id="633" r:id="rId123"/>
    <p:sldId id="634" r:id="rId124"/>
    <p:sldId id="635" r:id="rId125"/>
    <p:sldId id="636" r:id="rId126"/>
    <p:sldId id="637" r:id="rId127"/>
    <p:sldId id="638" r:id="rId128"/>
    <p:sldId id="639" r:id="rId129"/>
    <p:sldId id="640" r:id="rId130"/>
    <p:sldId id="641" r:id="rId131"/>
    <p:sldId id="642" r:id="rId132"/>
    <p:sldId id="643" r:id="rId133"/>
    <p:sldId id="644" r:id="rId134"/>
    <p:sldId id="645" r:id="rId135"/>
    <p:sldId id="646" r:id="rId136"/>
    <p:sldId id="647" r:id="rId137"/>
    <p:sldId id="648" r:id="rId138"/>
    <p:sldId id="753" r:id="rId139"/>
    <p:sldId id="762" r:id="rId140"/>
    <p:sldId id="754" r:id="rId141"/>
  </p:sldIdLst>
  <p:sldSz cx="9144000" cy="6858000" type="screen4x3"/>
  <p:notesSz cx="6797675" cy="992949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30" userDrawn="1">
          <p15:clr>
            <a:srgbClr val="A4A3A4"/>
          </p15:clr>
        </p15:guide>
        <p15:guide id="2" pos="3077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IT" initials="H" lastIdx="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92" autoAdjust="0"/>
    <p:restoredTop sz="89649" autoAdjust="0"/>
  </p:normalViewPr>
  <p:slideViewPr>
    <p:cSldViewPr showGuides="1">
      <p:cViewPr varScale="1">
        <p:scale>
          <a:sx n="78" d="100"/>
          <a:sy n="78" d="100"/>
        </p:scale>
        <p:origin x="1183" y="46"/>
      </p:cViewPr>
      <p:guideLst>
        <p:guide orient="horz" pos="2330"/>
        <p:guide pos="3077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85.xml"/><Relationship Id="rId98" Type="http://schemas.openxmlformats.org/officeDocument/2006/relationships/slide" Target="slides/slide84.xml"/><Relationship Id="rId97" Type="http://schemas.openxmlformats.org/officeDocument/2006/relationships/slide" Target="slides/slide83.xml"/><Relationship Id="rId96" Type="http://schemas.openxmlformats.org/officeDocument/2006/relationships/slide" Target="slides/slide82.xml"/><Relationship Id="rId95" Type="http://schemas.openxmlformats.org/officeDocument/2006/relationships/slide" Target="slides/slide81.xml"/><Relationship Id="rId94" Type="http://schemas.openxmlformats.org/officeDocument/2006/relationships/slide" Target="slides/slide80.xml"/><Relationship Id="rId93" Type="http://schemas.openxmlformats.org/officeDocument/2006/relationships/slide" Target="slides/slide79.xml"/><Relationship Id="rId92" Type="http://schemas.openxmlformats.org/officeDocument/2006/relationships/slide" Target="slides/slide78.xml"/><Relationship Id="rId91" Type="http://schemas.openxmlformats.org/officeDocument/2006/relationships/slide" Target="slides/slide77.xml"/><Relationship Id="rId90" Type="http://schemas.openxmlformats.org/officeDocument/2006/relationships/slide" Target="slides/slide76.xml"/><Relationship Id="rId9" Type="http://schemas.openxmlformats.org/officeDocument/2006/relationships/slideMaster" Target="slideMasters/slideMaster8.xml"/><Relationship Id="rId89" Type="http://schemas.openxmlformats.org/officeDocument/2006/relationships/slide" Target="slides/slide75.xml"/><Relationship Id="rId88" Type="http://schemas.openxmlformats.org/officeDocument/2006/relationships/slide" Target="slides/slide74.xml"/><Relationship Id="rId87" Type="http://schemas.openxmlformats.org/officeDocument/2006/relationships/slide" Target="slides/slide73.xml"/><Relationship Id="rId86" Type="http://schemas.openxmlformats.org/officeDocument/2006/relationships/slide" Target="slides/slide72.xml"/><Relationship Id="rId85" Type="http://schemas.openxmlformats.org/officeDocument/2006/relationships/slide" Target="slides/slide71.xml"/><Relationship Id="rId84" Type="http://schemas.openxmlformats.org/officeDocument/2006/relationships/slide" Target="slides/slide70.xml"/><Relationship Id="rId83" Type="http://schemas.openxmlformats.org/officeDocument/2006/relationships/slide" Target="slides/slide69.xml"/><Relationship Id="rId82" Type="http://schemas.openxmlformats.org/officeDocument/2006/relationships/slide" Target="slides/slide68.xml"/><Relationship Id="rId81" Type="http://schemas.openxmlformats.org/officeDocument/2006/relationships/slide" Target="slides/slide67.xml"/><Relationship Id="rId80" Type="http://schemas.openxmlformats.org/officeDocument/2006/relationships/slide" Target="slides/slide66.xml"/><Relationship Id="rId8" Type="http://schemas.openxmlformats.org/officeDocument/2006/relationships/slideMaster" Target="slideMasters/slideMaster7.xml"/><Relationship Id="rId79" Type="http://schemas.openxmlformats.org/officeDocument/2006/relationships/slide" Target="slides/slide65.xml"/><Relationship Id="rId78" Type="http://schemas.openxmlformats.org/officeDocument/2006/relationships/slide" Target="slides/slide64.xml"/><Relationship Id="rId77" Type="http://schemas.openxmlformats.org/officeDocument/2006/relationships/slide" Target="slides/slide63.xml"/><Relationship Id="rId76" Type="http://schemas.openxmlformats.org/officeDocument/2006/relationships/slide" Target="slides/slide62.xml"/><Relationship Id="rId75" Type="http://schemas.openxmlformats.org/officeDocument/2006/relationships/slide" Target="slides/slide61.xml"/><Relationship Id="rId74" Type="http://schemas.openxmlformats.org/officeDocument/2006/relationships/slide" Target="slides/slide60.xml"/><Relationship Id="rId73" Type="http://schemas.openxmlformats.org/officeDocument/2006/relationships/slide" Target="slides/slide59.xml"/><Relationship Id="rId72" Type="http://schemas.openxmlformats.org/officeDocument/2006/relationships/slide" Target="slides/slide58.xml"/><Relationship Id="rId71" Type="http://schemas.openxmlformats.org/officeDocument/2006/relationships/slide" Target="slides/slide57.xml"/><Relationship Id="rId70" Type="http://schemas.openxmlformats.org/officeDocument/2006/relationships/slide" Target="slides/slide56.xml"/><Relationship Id="rId7" Type="http://schemas.openxmlformats.org/officeDocument/2006/relationships/slideMaster" Target="slideMasters/slideMaster6.xml"/><Relationship Id="rId69" Type="http://schemas.openxmlformats.org/officeDocument/2006/relationships/slide" Target="slides/slide55.xml"/><Relationship Id="rId68" Type="http://schemas.openxmlformats.org/officeDocument/2006/relationships/slide" Target="slides/slide54.xml"/><Relationship Id="rId67" Type="http://schemas.openxmlformats.org/officeDocument/2006/relationships/slide" Target="slides/slide53.xml"/><Relationship Id="rId66" Type="http://schemas.openxmlformats.org/officeDocument/2006/relationships/slide" Target="slides/slide52.xml"/><Relationship Id="rId65" Type="http://schemas.openxmlformats.org/officeDocument/2006/relationships/slide" Target="slides/slide51.xml"/><Relationship Id="rId64" Type="http://schemas.openxmlformats.org/officeDocument/2006/relationships/slide" Target="slides/slide50.xml"/><Relationship Id="rId63" Type="http://schemas.openxmlformats.org/officeDocument/2006/relationships/slide" Target="slides/slide49.xml"/><Relationship Id="rId62" Type="http://schemas.openxmlformats.org/officeDocument/2006/relationships/slide" Target="slides/slide48.xml"/><Relationship Id="rId61" Type="http://schemas.openxmlformats.org/officeDocument/2006/relationships/slide" Target="slides/slide47.xml"/><Relationship Id="rId60" Type="http://schemas.openxmlformats.org/officeDocument/2006/relationships/slide" Target="slides/slide46.xml"/><Relationship Id="rId6" Type="http://schemas.openxmlformats.org/officeDocument/2006/relationships/slideMaster" Target="slideMasters/slideMaster5.xml"/><Relationship Id="rId59" Type="http://schemas.openxmlformats.org/officeDocument/2006/relationships/slide" Target="slides/slide45.xml"/><Relationship Id="rId58" Type="http://schemas.openxmlformats.org/officeDocument/2006/relationships/slide" Target="slides/slide44.xml"/><Relationship Id="rId57" Type="http://schemas.openxmlformats.org/officeDocument/2006/relationships/slide" Target="slides/slide43.xml"/><Relationship Id="rId56" Type="http://schemas.openxmlformats.org/officeDocument/2006/relationships/slide" Target="slides/slide42.xml"/><Relationship Id="rId55" Type="http://schemas.openxmlformats.org/officeDocument/2006/relationships/slide" Target="slides/slide41.xml"/><Relationship Id="rId54" Type="http://schemas.openxmlformats.org/officeDocument/2006/relationships/slide" Target="slides/slide40.xml"/><Relationship Id="rId53" Type="http://schemas.openxmlformats.org/officeDocument/2006/relationships/slide" Target="slides/slide39.xml"/><Relationship Id="rId52" Type="http://schemas.openxmlformats.org/officeDocument/2006/relationships/slide" Target="slides/slide38.xml"/><Relationship Id="rId51" Type="http://schemas.openxmlformats.org/officeDocument/2006/relationships/slide" Target="slides/slide37.xml"/><Relationship Id="rId50" Type="http://schemas.openxmlformats.org/officeDocument/2006/relationships/slide" Target="slides/slide36.xml"/><Relationship Id="rId5" Type="http://schemas.openxmlformats.org/officeDocument/2006/relationships/slideMaster" Target="slideMasters/slideMaster4.xml"/><Relationship Id="rId49" Type="http://schemas.openxmlformats.org/officeDocument/2006/relationships/slide" Target="slides/slide35.xml"/><Relationship Id="rId48" Type="http://schemas.openxmlformats.org/officeDocument/2006/relationships/slide" Target="slides/slide34.xml"/><Relationship Id="rId47" Type="http://schemas.openxmlformats.org/officeDocument/2006/relationships/slide" Target="slides/slide33.xml"/><Relationship Id="rId46" Type="http://schemas.openxmlformats.org/officeDocument/2006/relationships/slide" Target="slides/slide32.xml"/><Relationship Id="rId45" Type="http://schemas.openxmlformats.org/officeDocument/2006/relationships/slide" Target="slides/slide31.xml"/><Relationship Id="rId44" Type="http://schemas.openxmlformats.org/officeDocument/2006/relationships/slide" Target="slides/slide30.xml"/><Relationship Id="rId43" Type="http://schemas.openxmlformats.org/officeDocument/2006/relationships/slide" Target="slides/slide29.xml"/><Relationship Id="rId42" Type="http://schemas.openxmlformats.org/officeDocument/2006/relationships/slide" Target="slides/slide28.xml"/><Relationship Id="rId41" Type="http://schemas.openxmlformats.org/officeDocument/2006/relationships/slide" Target="slides/slide27.xml"/><Relationship Id="rId40" Type="http://schemas.openxmlformats.org/officeDocument/2006/relationships/slide" Target="slides/slide26.xml"/><Relationship Id="rId4" Type="http://schemas.openxmlformats.org/officeDocument/2006/relationships/slideMaster" Target="slideMasters/slideMaster3.xml"/><Relationship Id="rId39" Type="http://schemas.openxmlformats.org/officeDocument/2006/relationships/slide" Target="slides/slide25.xml"/><Relationship Id="rId38" Type="http://schemas.openxmlformats.org/officeDocument/2006/relationships/slide" Target="slides/slide24.xml"/><Relationship Id="rId37" Type="http://schemas.openxmlformats.org/officeDocument/2006/relationships/slide" Target="slides/slide23.xml"/><Relationship Id="rId36" Type="http://schemas.openxmlformats.org/officeDocument/2006/relationships/slide" Target="slides/slide22.xml"/><Relationship Id="rId35" Type="http://schemas.openxmlformats.org/officeDocument/2006/relationships/slide" Target="slides/slide21.xml"/><Relationship Id="rId34" Type="http://schemas.openxmlformats.org/officeDocument/2006/relationships/slide" Target="slides/slide20.xml"/><Relationship Id="rId33" Type="http://schemas.openxmlformats.org/officeDocument/2006/relationships/slide" Target="slides/slide19.xml"/><Relationship Id="rId32" Type="http://schemas.openxmlformats.org/officeDocument/2006/relationships/slide" Target="slides/slide18.xml"/><Relationship Id="rId31" Type="http://schemas.openxmlformats.org/officeDocument/2006/relationships/slide" Target="slides/slide17.xml"/><Relationship Id="rId30" Type="http://schemas.openxmlformats.org/officeDocument/2006/relationships/slide" Target="slides/slide1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15.xml"/><Relationship Id="rId28" Type="http://schemas.openxmlformats.org/officeDocument/2006/relationships/slide" Target="slides/slide14.xml"/><Relationship Id="rId27" Type="http://schemas.openxmlformats.org/officeDocument/2006/relationships/slide" Target="slides/slide13.xml"/><Relationship Id="rId26" Type="http://schemas.openxmlformats.org/officeDocument/2006/relationships/slide" Target="slides/slide12.xml"/><Relationship Id="rId25" Type="http://schemas.openxmlformats.org/officeDocument/2006/relationships/slide" Target="slides/slide11.xml"/><Relationship Id="rId24" Type="http://schemas.openxmlformats.org/officeDocument/2006/relationships/slide" Target="slides/slide10.xml"/><Relationship Id="rId23" Type="http://schemas.openxmlformats.org/officeDocument/2006/relationships/slide" Target="slides/slide9.xml"/><Relationship Id="rId22" Type="http://schemas.openxmlformats.org/officeDocument/2006/relationships/slide" Target="slides/slide8.xml"/><Relationship Id="rId21" Type="http://schemas.openxmlformats.org/officeDocument/2006/relationships/slide" Target="slides/slide7.xml"/><Relationship Id="rId20" Type="http://schemas.openxmlformats.org/officeDocument/2006/relationships/slide" Target="slides/slide6.xml"/><Relationship Id="rId2" Type="http://schemas.openxmlformats.org/officeDocument/2006/relationships/theme" Target="theme/theme1.xml"/><Relationship Id="rId19" Type="http://schemas.openxmlformats.org/officeDocument/2006/relationships/slide" Target="slides/slide5.xml"/><Relationship Id="rId18" Type="http://schemas.openxmlformats.org/officeDocument/2006/relationships/slide" Target="slides/slide4.xml"/><Relationship Id="rId17" Type="http://schemas.openxmlformats.org/officeDocument/2006/relationships/slide" Target="slides/slide3.xml"/><Relationship Id="rId16" Type="http://schemas.openxmlformats.org/officeDocument/2006/relationships/slide" Target="slides/slide2.xml"/><Relationship Id="rId15" Type="http://schemas.openxmlformats.org/officeDocument/2006/relationships/notesMaster" Target="notesMasters/notesMaster1.xml"/><Relationship Id="rId145" Type="http://schemas.openxmlformats.org/officeDocument/2006/relationships/commentAuthors" Target="commentAuthors.xml"/><Relationship Id="rId144" Type="http://schemas.openxmlformats.org/officeDocument/2006/relationships/tableStyles" Target="tableStyles.xml"/><Relationship Id="rId143" Type="http://schemas.openxmlformats.org/officeDocument/2006/relationships/viewProps" Target="viewProps.xml"/><Relationship Id="rId142" Type="http://schemas.openxmlformats.org/officeDocument/2006/relationships/presProps" Target="presProps.xml"/><Relationship Id="rId141" Type="http://schemas.openxmlformats.org/officeDocument/2006/relationships/slide" Target="slides/slide127.xml"/><Relationship Id="rId140" Type="http://schemas.openxmlformats.org/officeDocument/2006/relationships/slide" Target="slides/slide126.xml"/><Relationship Id="rId14" Type="http://schemas.openxmlformats.org/officeDocument/2006/relationships/slide" Target="slides/slide1.xml"/><Relationship Id="rId139" Type="http://schemas.openxmlformats.org/officeDocument/2006/relationships/slide" Target="slides/slide125.xml"/><Relationship Id="rId138" Type="http://schemas.openxmlformats.org/officeDocument/2006/relationships/slide" Target="slides/slide124.xml"/><Relationship Id="rId137" Type="http://schemas.openxmlformats.org/officeDocument/2006/relationships/slide" Target="slides/slide123.xml"/><Relationship Id="rId136" Type="http://schemas.openxmlformats.org/officeDocument/2006/relationships/slide" Target="slides/slide122.xml"/><Relationship Id="rId135" Type="http://schemas.openxmlformats.org/officeDocument/2006/relationships/slide" Target="slides/slide121.xml"/><Relationship Id="rId134" Type="http://schemas.openxmlformats.org/officeDocument/2006/relationships/slide" Target="slides/slide120.xml"/><Relationship Id="rId133" Type="http://schemas.openxmlformats.org/officeDocument/2006/relationships/slide" Target="slides/slide119.xml"/><Relationship Id="rId132" Type="http://schemas.openxmlformats.org/officeDocument/2006/relationships/slide" Target="slides/slide118.xml"/><Relationship Id="rId131" Type="http://schemas.openxmlformats.org/officeDocument/2006/relationships/slide" Target="slides/slide117.xml"/><Relationship Id="rId130" Type="http://schemas.openxmlformats.org/officeDocument/2006/relationships/slide" Target="slides/slide116.xml"/><Relationship Id="rId13" Type="http://schemas.openxmlformats.org/officeDocument/2006/relationships/slideMaster" Target="slideMasters/slideMaster12.xml"/><Relationship Id="rId129" Type="http://schemas.openxmlformats.org/officeDocument/2006/relationships/slide" Target="slides/slide115.xml"/><Relationship Id="rId128" Type="http://schemas.openxmlformats.org/officeDocument/2006/relationships/slide" Target="slides/slide114.xml"/><Relationship Id="rId127" Type="http://schemas.openxmlformats.org/officeDocument/2006/relationships/slide" Target="slides/slide113.xml"/><Relationship Id="rId126" Type="http://schemas.openxmlformats.org/officeDocument/2006/relationships/slide" Target="slides/slide112.xml"/><Relationship Id="rId125" Type="http://schemas.openxmlformats.org/officeDocument/2006/relationships/slide" Target="slides/slide111.xml"/><Relationship Id="rId124" Type="http://schemas.openxmlformats.org/officeDocument/2006/relationships/slide" Target="slides/slide110.xml"/><Relationship Id="rId123" Type="http://schemas.openxmlformats.org/officeDocument/2006/relationships/slide" Target="slides/slide109.xml"/><Relationship Id="rId122" Type="http://schemas.openxmlformats.org/officeDocument/2006/relationships/slide" Target="slides/slide108.xml"/><Relationship Id="rId121" Type="http://schemas.openxmlformats.org/officeDocument/2006/relationships/slide" Target="slides/slide107.xml"/><Relationship Id="rId120" Type="http://schemas.openxmlformats.org/officeDocument/2006/relationships/slide" Target="slides/slide106.xml"/><Relationship Id="rId12" Type="http://schemas.openxmlformats.org/officeDocument/2006/relationships/slideMaster" Target="slideMasters/slideMaster11.xml"/><Relationship Id="rId119" Type="http://schemas.openxmlformats.org/officeDocument/2006/relationships/slide" Target="slides/slide105.xml"/><Relationship Id="rId118" Type="http://schemas.openxmlformats.org/officeDocument/2006/relationships/slide" Target="slides/slide104.xml"/><Relationship Id="rId117" Type="http://schemas.openxmlformats.org/officeDocument/2006/relationships/slide" Target="slides/slide103.xml"/><Relationship Id="rId116" Type="http://schemas.openxmlformats.org/officeDocument/2006/relationships/slide" Target="slides/slide102.xml"/><Relationship Id="rId115" Type="http://schemas.openxmlformats.org/officeDocument/2006/relationships/slide" Target="slides/slide101.xml"/><Relationship Id="rId114" Type="http://schemas.openxmlformats.org/officeDocument/2006/relationships/slide" Target="slides/slide100.xml"/><Relationship Id="rId113" Type="http://schemas.openxmlformats.org/officeDocument/2006/relationships/slide" Target="slides/slide99.xml"/><Relationship Id="rId112" Type="http://schemas.openxmlformats.org/officeDocument/2006/relationships/slide" Target="slides/slide98.xml"/><Relationship Id="rId111" Type="http://schemas.openxmlformats.org/officeDocument/2006/relationships/slide" Target="slides/slide97.xml"/><Relationship Id="rId110" Type="http://schemas.openxmlformats.org/officeDocument/2006/relationships/slide" Target="slides/slide96.xml"/><Relationship Id="rId11" Type="http://schemas.openxmlformats.org/officeDocument/2006/relationships/slideMaster" Target="slideMasters/slideMaster10.xml"/><Relationship Id="rId109" Type="http://schemas.openxmlformats.org/officeDocument/2006/relationships/slide" Target="slides/slide95.xml"/><Relationship Id="rId108" Type="http://schemas.openxmlformats.org/officeDocument/2006/relationships/slide" Target="slides/slide94.xml"/><Relationship Id="rId107" Type="http://schemas.openxmlformats.org/officeDocument/2006/relationships/slide" Target="slides/slide93.xml"/><Relationship Id="rId106" Type="http://schemas.openxmlformats.org/officeDocument/2006/relationships/slide" Target="slides/slide92.xml"/><Relationship Id="rId105" Type="http://schemas.openxmlformats.org/officeDocument/2006/relationships/slide" Target="slides/slide91.xml"/><Relationship Id="rId104" Type="http://schemas.openxmlformats.org/officeDocument/2006/relationships/slide" Target="slides/slide90.xml"/><Relationship Id="rId103" Type="http://schemas.openxmlformats.org/officeDocument/2006/relationships/slide" Target="slides/slide89.xml"/><Relationship Id="rId102" Type="http://schemas.openxmlformats.org/officeDocument/2006/relationships/slide" Target="slides/slide88.xml"/><Relationship Id="rId101" Type="http://schemas.openxmlformats.org/officeDocument/2006/relationships/slide" Target="slides/slide87.xml"/><Relationship Id="rId100" Type="http://schemas.openxmlformats.org/officeDocument/2006/relationships/slide" Target="slides/slide86.xml"/><Relationship Id="rId10" Type="http://schemas.openxmlformats.org/officeDocument/2006/relationships/slideMaster" Target="slideMasters/slideMaster9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8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7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9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9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0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1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2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3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4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5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6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4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4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ACFB61-6444-4783-A8C4-C940014047B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15988" y="744538"/>
            <a:ext cx="4965700" cy="37242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16661"/>
            <a:ext cx="5438140" cy="4468416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31599"/>
            <a:ext cx="2945659" cy="496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31599"/>
            <a:ext cx="2945659" cy="496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5B8FA8-CE8A-40A4-B9BB-8335FB21702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4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5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6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73ADF5C-0B53-4BD5-BF19-A16D1C70E8AA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眉占位符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第</a:t>
            </a: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4</a:t>
            </a: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章 数组和广义表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0CF7D78-7715-4F86-9531-9641A7F02550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04451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>
              <a:latin typeface="Times New Roman" panose="02020603050405020304" charset="0"/>
            </a:endParaRPr>
          </a:p>
        </p:txBody>
      </p:sp>
      <p:sp>
        <p:nvSpPr>
          <p:cNvPr id="10445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spcBef>
                <a:spcPct val="20000"/>
              </a:spcBef>
            </a:pPr>
            <a:fld id="{4E5E7B6D-DBCA-44EC-959A-34218639C6E6}" type="slidenum">
              <a:rPr kumimoji="0" lang="zh-CN" altLang="en-US" smtClean="0">
                <a:solidFill>
                  <a:srgbClr val="000000"/>
                </a:solidFill>
                <a:latin typeface="Tahoma" panose="020B0604030504040204" pitchFamily="34" charset="0"/>
              </a:rPr>
            </a:fld>
            <a:endParaRPr kumimoji="0" lang="zh-CN" altLang="en-US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5B8FA8-CE8A-40A4-B9BB-8335FB21702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5B8FA8-CE8A-40A4-B9BB-8335FB21702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5B8FA8-CE8A-40A4-B9BB-8335FB21702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5B8FA8-CE8A-40A4-B9BB-8335FB21702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5B8FA8-CE8A-40A4-B9BB-8335FB21702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5B8FA8-CE8A-40A4-B9BB-8335FB21702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5B8FA8-CE8A-40A4-B9BB-8335FB21702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5B8FA8-CE8A-40A4-B9BB-8335FB21702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5B8FA8-CE8A-40A4-B9BB-8335FB21702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04451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>
              <a:latin typeface="Times New Roman" panose="02020603050405020304" charset="0"/>
            </a:endParaRPr>
          </a:p>
        </p:txBody>
      </p:sp>
      <p:sp>
        <p:nvSpPr>
          <p:cNvPr id="10445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spcBef>
                <a:spcPct val="20000"/>
              </a:spcBef>
            </a:pPr>
            <a:fld id="{4E5E7B6D-DBCA-44EC-959A-34218639C6E6}" type="slidenum">
              <a:rPr kumimoji="0" lang="zh-CN" altLang="en-US" smtClean="0">
                <a:solidFill>
                  <a:srgbClr val="000000"/>
                </a:solidFill>
                <a:latin typeface="Tahoma" panose="020B0604030504040204" pitchFamily="34" charset="0"/>
              </a:rPr>
            </a:fld>
            <a:endParaRPr kumimoji="0" lang="zh-CN" altLang="en-US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5B8FA8-CE8A-40A4-B9BB-8335FB21702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5B8FA8-CE8A-40A4-B9BB-8335FB21702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5B8FA8-CE8A-40A4-B9BB-8335FB21702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5B8FA8-CE8A-40A4-B9BB-8335FB21702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04451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>
              <a:latin typeface="Times New Roman" panose="02020603050405020304" charset="0"/>
            </a:endParaRPr>
          </a:p>
        </p:txBody>
      </p:sp>
      <p:sp>
        <p:nvSpPr>
          <p:cNvPr id="10445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spcBef>
                <a:spcPct val="20000"/>
              </a:spcBef>
            </a:pPr>
            <a:fld id="{4E5E7B6D-DBCA-44EC-959A-34218639C6E6}" type="slidenum">
              <a:rPr kumimoji="0" lang="zh-CN" altLang="en-US" smtClean="0">
                <a:solidFill>
                  <a:srgbClr val="000000"/>
                </a:solidFill>
                <a:latin typeface="Tahoma" panose="020B0604030504040204" pitchFamily="34" charset="0"/>
              </a:rPr>
            </a:fld>
            <a:endParaRPr kumimoji="0" lang="zh-CN" altLang="en-US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5B8FA8-CE8A-40A4-B9BB-8335FB21702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5B8FA8-CE8A-40A4-B9BB-8335FB21702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5B8FA8-CE8A-40A4-B9BB-8335FB21702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5B8FA8-CE8A-40A4-B9BB-8335FB21702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5B8FA8-CE8A-40A4-B9BB-8335FB21702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04451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>
              <a:latin typeface="Times New Roman" panose="02020603050405020304" charset="0"/>
            </a:endParaRPr>
          </a:p>
        </p:txBody>
      </p:sp>
      <p:sp>
        <p:nvSpPr>
          <p:cNvPr id="10445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spcBef>
                <a:spcPct val="20000"/>
              </a:spcBef>
            </a:pPr>
            <a:fld id="{4E5E7B6D-DBCA-44EC-959A-34218639C6E6}" type="slidenum">
              <a:rPr kumimoji="0" lang="zh-CN" altLang="en-US" smtClean="0">
                <a:solidFill>
                  <a:srgbClr val="000000"/>
                </a:solidFill>
                <a:latin typeface="Tahoma" panose="020B0604030504040204" pitchFamily="34" charset="0"/>
              </a:rPr>
            </a:fld>
            <a:endParaRPr kumimoji="0" lang="zh-CN" altLang="en-US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5B8FA8-CE8A-40A4-B9BB-8335FB21702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5B8FA8-CE8A-40A4-B9BB-8335FB21702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5B8FA8-CE8A-40A4-B9BB-8335FB21702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5B8FA8-CE8A-40A4-B9BB-8335FB21702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5B8FA8-CE8A-40A4-B9BB-8335FB21702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5B8FA8-CE8A-40A4-B9BB-8335FB21702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pPr algn="just" eaLnBrk="1" hangingPunct="1">
              <a:lnSpc>
                <a:spcPct val="95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endParaRPr lang="zh-CN" altLang="en-US" b="1" i="1" dirty="0">
              <a:solidFill>
                <a:srgbClr val="FF0000"/>
              </a:solidFill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5B8FA8-CE8A-40A4-B9BB-8335FB21702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5B8FA8-CE8A-40A4-B9BB-8335FB21702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5B8FA8-CE8A-40A4-B9BB-8335FB21702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04451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 dirty="0">
              <a:latin typeface="Times New Roman" panose="02020603050405020304" charset="0"/>
            </a:endParaRPr>
          </a:p>
        </p:txBody>
      </p:sp>
      <p:sp>
        <p:nvSpPr>
          <p:cNvPr id="10445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spcBef>
                <a:spcPct val="20000"/>
              </a:spcBef>
            </a:pPr>
            <a:fld id="{4E5E7B6D-DBCA-44EC-959A-34218639C6E6}" type="slidenum">
              <a:rPr kumimoji="0" lang="zh-CN" altLang="en-US" smtClean="0">
                <a:solidFill>
                  <a:srgbClr val="000000"/>
                </a:solidFill>
                <a:latin typeface="Tahoma" panose="020B0604030504040204" pitchFamily="34" charset="0"/>
              </a:rPr>
            </a:fld>
            <a:endParaRPr kumimoji="0" lang="zh-CN" altLang="en-US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5B8FA8-CE8A-40A4-B9BB-8335FB21702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5B8FA8-CE8A-40A4-B9BB-8335FB21702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5B8FA8-CE8A-40A4-B9BB-8335FB21702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5B8FA8-CE8A-40A4-B9BB-8335FB21702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5B8FA8-CE8A-40A4-B9BB-8335FB21702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04451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>
              <a:latin typeface="Times New Roman" panose="02020603050405020304" charset="0"/>
            </a:endParaRPr>
          </a:p>
        </p:txBody>
      </p:sp>
      <p:sp>
        <p:nvSpPr>
          <p:cNvPr id="10445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spcBef>
                <a:spcPct val="20000"/>
              </a:spcBef>
            </a:pPr>
            <a:fld id="{4E5E7B6D-DBCA-44EC-959A-34218639C6E6}" type="slidenum">
              <a:rPr kumimoji="0" lang="zh-CN" altLang="en-US" smtClean="0">
                <a:solidFill>
                  <a:srgbClr val="000000"/>
                </a:solidFill>
                <a:latin typeface="Tahoma" panose="020B0604030504040204" pitchFamily="34" charset="0"/>
              </a:rPr>
            </a:fld>
            <a:endParaRPr kumimoji="0" lang="zh-CN" altLang="en-US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5B8FA8-CE8A-40A4-B9BB-8335FB21702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5B8FA8-CE8A-40A4-B9BB-8335FB21702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91139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91140" name="Footer Placeholder 3"/>
          <p:cNvSpPr>
            <a:spLocks noGrp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zh-CN"/>
              <a:t>© DB-LAB (2003)</a:t>
            </a:r>
            <a:endParaRPr lang="en-US" altLang="zh-CN"/>
          </a:p>
        </p:txBody>
      </p:sp>
      <p:sp>
        <p:nvSpPr>
          <p:cNvPr id="91141" name="Slide Number Placeholder 4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2F6ADB94-B261-4633-A354-CE0911D0A0D7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91139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91140" name="Footer Placeholder 3"/>
          <p:cNvSpPr>
            <a:spLocks noGrp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zh-CN"/>
              <a:t>© DB-LAB (2003)</a:t>
            </a:r>
            <a:endParaRPr lang="en-US" altLang="zh-CN"/>
          </a:p>
        </p:txBody>
      </p:sp>
      <p:sp>
        <p:nvSpPr>
          <p:cNvPr id="91141" name="Slide Number Placeholder 4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2F6ADB94-B261-4633-A354-CE0911D0A0D7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04451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>
              <a:latin typeface="Times New Roman" panose="02020603050405020304" charset="0"/>
            </a:endParaRPr>
          </a:p>
        </p:txBody>
      </p:sp>
      <p:sp>
        <p:nvSpPr>
          <p:cNvPr id="10445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spcBef>
                <a:spcPct val="20000"/>
              </a:spcBef>
            </a:pPr>
            <a:fld id="{4E5E7B6D-DBCA-44EC-959A-34218639C6E6}" type="slidenum">
              <a:rPr kumimoji="0" lang="zh-CN" altLang="en-US" smtClean="0">
                <a:solidFill>
                  <a:srgbClr val="000000"/>
                </a:solidFill>
                <a:latin typeface="Tahoma" panose="020B0604030504040204" pitchFamily="34" charset="0"/>
              </a:rPr>
            </a:fld>
            <a:endParaRPr kumimoji="0" lang="zh-CN" altLang="en-US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5B8FA8-CE8A-40A4-B9BB-8335FB21702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5B8FA8-CE8A-40A4-B9BB-8335FB21702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5B8FA8-CE8A-40A4-B9BB-8335FB21702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92163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92164" name="Footer Placeholder 3"/>
          <p:cNvSpPr>
            <a:spLocks noGrp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zh-CN"/>
              <a:t>© DB-LAB (2003)</a:t>
            </a:r>
            <a:endParaRPr lang="en-US" altLang="zh-CN"/>
          </a:p>
        </p:txBody>
      </p:sp>
      <p:sp>
        <p:nvSpPr>
          <p:cNvPr id="92165" name="Slide Number Placeholder 4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6913F9FF-C1E4-464A-B312-23A9B0049A07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5B8FA8-CE8A-40A4-B9BB-8335FB21702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5B8FA8-CE8A-40A4-B9BB-8335FB21702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5B8FA8-CE8A-40A4-B9BB-8335FB21702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5B8FA8-CE8A-40A4-B9BB-8335FB21702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5B8FA8-CE8A-40A4-B9BB-8335FB21702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5B8FA8-CE8A-40A4-B9BB-8335FB21702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5B8FA8-CE8A-40A4-B9BB-8335FB21702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5B8FA8-CE8A-40A4-B9BB-8335FB21702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5B8FA8-CE8A-40A4-B9BB-8335FB21702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5B8FA8-CE8A-40A4-B9BB-8335FB21702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5B8FA8-CE8A-40A4-B9BB-8335FB21702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5B8FA8-CE8A-40A4-B9BB-8335FB21702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5B8FA8-CE8A-40A4-B9BB-8335FB21702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5B8FA8-CE8A-40A4-B9BB-8335FB21702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04451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>
              <a:latin typeface="Times New Roman" panose="02020603050405020304" charset="0"/>
            </a:endParaRPr>
          </a:p>
        </p:txBody>
      </p:sp>
      <p:sp>
        <p:nvSpPr>
          <p:cNvPr id="10445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spcBef>
                <a:spcPct val="20000"/>
              </a:spcBef>
            </a:pPr>
            <a:fld id="{4E5E7B6D-DBCA-44EC-959A-34218639C6E6}" type="slidenum">
              <a:rPr kumimoji="0" lang="zh-CN" altLang="en-US" smtClean="0">
                <a:solidFill>
                  <a:srgbClr val="000000"/>
                </a:solidFill>
                <a:latin typeface="Tahoma" panose="020B0604030504040204" pitchFamily="34" charset="0"/>
              </a:rPr>
            </a:fld>
            <a:endParaRPr kumimoji="0" lang="zh-CN" altLang="en-US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81923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zh-CN" dirty="0">
              <a:ea typeface="宋体" panose="02010600030101010101" pitchFamily="2" charset="-122"/>
            </a:endParaRPr>
          </a:p>
        </p:txBody>
      </p:sp>
      <p:sp>
        <p:nvSpPr>
          <p:cNvPr id="81924" name="Footer Placeholder 3"/>
          <p:cNvSpPr>
            <a:spLocks noGrp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zh-CN"/>
              <a:t>© DB-LAB (2003)</a:t>
            </a:r>
            <a:endParaRPr lang="en-US" altLang="zh-CN"/>
          </a:p>
        </p:txBody>
      </p:sp>
      <p:sp>
        <p:nvSpPr>
          <p:cNvPr id="81925" name="Slide Number Placeholder 4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2410D987-40EB-4098-9069-B31FC0CF3A65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81923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zh-CN" dirty="0">
              <a:ea typeface="宋体" panose="02010600030101010101" pitchFamily="2" charset="-122"/>
            </a:endParaRPr>
          </a:p>
        </p:txBody>
      </p:sp>
      <p:sp>
        <p:nvSpPr>
          <p:cNvPr id="81924" name="Footer Placeholder 3"/>
          <p:cNvSpPr>
            <a:spLocks noGrp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zh-CN"/>
              <a:t>© DB-LAB (2003)</a:t>
            </a:r>
            <a:endParaRPr lang="en-US" altLang="zh-CN"/>
          </a:p>
        </p:txBody>
      </p:sp>
      <p:sp>
        <p:nvSpPr>
          <p:cNvPr id="81925" name="Slide Number Placeholder 4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2410D987-40EB-4098-9069-B31FC0CF3A65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5B8FA8-CE8A-40A4-B9BB-8335FB21702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81923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zh-CN" dirty="0">
              <a:ea typeface="宋体" panose="02010600030101010101" pitchFamily="2" charset="-122"/>
            </a:endParaRPr>
          </a:p>
        </p:txBody>
      </p:sp>
      <p:sp>
        <p:nvSpPr>
          <p:cNvPr id="81924" name="Footer Placeholder 3"/>
          <p:cNvSpPr>
            <a:spLocks noGrp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zh-CN"/>
              <a:t>© DB-LAB (2003)</a:t>
            </a:r>
            <a:endParaRPr lang="en-US" altLang="zh-CN"/>
          </a:p>
        </p:txBody>
      </p:sp>
      <p:sp>
        <p:nvSpPr>
          <p:cNvPr id="81925" name="Slide Number Placeholder 4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2410D987-40EB-4098-9069-B31FC0CF3A65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81923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zh-CN" dirty="0">
              <a:ea typeface="宋体" panose="02010600030101010101" pitchFamily="2" charset="-122"/>
            </a:endParaRPr>
          </a:p>
        </p:txBody>
      </p:sp>
      <p:sp>
        <p:nvSpPr>
          <p:cNvPr id="81924" name="Footer Placeholder 3"/>
          <p:cNvSpPr>
            <a:spLocks noGrp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zh-CN"/>
              <a:t>© DB-LAB (2003)</a:t>
            </a:r>
            <a:endParaRPr lang="en-US" altLang="zh-CN"/>
          </a:p>
        </p:txBody>
      </p:sp>
      <p:sp>
        <p:nvSpPr>
          <p:cNvPr id="81925" name="Slide Number Placeholder 4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2410D987-40EB-4098-9069-B31FC0CF3A65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81923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zh-CN" dirty="0">
              <a:ea typeface="宋体" panose="02010600030101010101" pitchFamily="2" charset="-122"/>
            </a:endParaRPr>
          </a:p>
        </p:txBody>
      </p:sp>
      <p:sp>
        <p:nvSpPr>
          <p:cNvPr id="81924" name="Footer Placeholder 3"/>
          <p:cNvSpPr>
            <a:spLocks noGrp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zh-CN"/>
              <a:t>© DB-LAB (2003)</a:t>
            </a:r>
            <a:endParaRPr lang="en-US" altLang="zh-CN"/>
          </a:p>
        </p:txBody>
      </p:sp>
      <p:sp>
        <p:nvSpPr>
          <p:cNvPr id="81925" name="Slide Number Placeholder 4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2410D987-40EB-4098-9069-B31FC0CF3A65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81923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zh-CN" dirty="0">
              <a:ea typeface="宋体" panose="02010600030101010101" pitchFamily="2" charset="-122"/>
            </a:endParaRPr>
          </a:p>
          <a:p>
            <a:endParaRPr lang="en-US" altLang="zh-CN" dirty="0">
              <a:ea typeface="宋体" panose="02010600030101010101" pitchFamily="2" charset="-122"/>
            </a:endParaRPr>
          </a:p>
        </p:txBody>
      </p:sp>
      <p:sp>
        <p:nvSpPr>
          <p:cNvPr id="81924" name="Footer Placeholder 3"/>
          <p:cNvSpPr>
            <a:spLocks noGrp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zh-CN"/>
              <a:t>© DB-LAB (2003)</a:t>
            </a:r>
            <a:endParaRPr lang="en-US" altLang="zh-CN"/>
          </a:p>
        </p:txBody>
      </p:sp>
      <p:sp>
        <p:nvSpPr>
          <p:cNvPr id="81925" name="Slide Number Placeholder 4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2410D987-40EB-4098-9069-B31FC0CF3A65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81923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zh-CN" dirty="0">
              <a:ea typeface="宋体" panose="02010600030101010101" pitchFamily="2" charset="-122"/>
            </a:endParaRPr>
          </a:p>
        </p:txBody>
      </p:sp>
      <p:sp>
        <p:nvSpPr>
          <p:cNvPr id="81924" name="Footer Placeholder 3"/>
          <p:cNvSpPr>
            <a:spLocks noGrp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zh-CN"/>
              <a:t>© DB-LAB (2003)</a:t>
            </a:r>
            <a:endParaRPr lang="en-US" altLang="zh-CN"/>
          </a:p>
        </p:txBody>
      </p:sp>
      <p:sp>
        <p:nvSpPr>
          <p:cNvPr id="81925" name="Slide Number Placeholder 4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2410D987-40EB-4098-9069-B31FC0CF3A65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81923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zh-CN" dirty="0">
              <a:ea typeface="宋体" panose="02010600030101010101" pitchFamily="2" charset="-122"/>
            </a:endParaRPr>
          </a:p>
        </p:txBody>
      </p:sp>
      <p:sp>
        <p:nvSpPr>
          <p:cNvPr id="81924" name="Footer Placeholder 3"/>
          <p:cNvSpPr>
            <a:spLocks noGrp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zh-CN"/>
              <a:t>© DB-LAB (2003)</a:t>
            </a:r>
            <a:endParaRPr lang="en-US" altLang="zh-CN"/>
          </a:p>
        </p:txBody>
      </p:sp>
      <p:sp>
        <p:nvSpPr>
          <p:cNvPr id="81925" name="Slide Number Placeholder 4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2410D987-40EB-4098-9069-B31FC0CF3A65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82947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82948" name="Footer Placeholder 3"/>
          <p:cNvSpPr>
            <a:spLocks noGrp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zh-CN"/>
              <a:t>© DB-LAB (2003)</a:t>
            </a:r>
            <a:endParaRPr lang="en-US" altLang="zh-CN"/>
          </a:p>
        </p:txBody>
      </p:sp>
      <p:sp>
        <p:nvSpPr>
          <p:cNvPr id="82949" name="Slide Number Placeholder 4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C175602C-DDF9-4B00-B063-83F8DDB9A788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5B8FA8-CE8A-40A4-B9BB-8335FB21702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83971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83972" name="Footer Placeholder 3"/>
          <p:cNvSpPr>
            <a:spLocks noGrp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zh-CN"/>
              <a:t>© DB-LAB (2003)</a:t>
            </a:r>
            <a:endParaRPr lang="en-US" altLang="zh-CN"/>
          </a:p>
        </p:txBody>
      </p:sp>
      <p:sp>
        <p:nvSpPr>
          <p:cNvPr id="83973" name="Slide Number Placeholder 4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BE5632D9-C55C-45A9-A9A8-709FFC5D9671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84995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84996" name="Footer Placeholder 3"/>
          <p:cNvSpPr>
            <a:spLocks noGrp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zh-CN"/>
              <a:t>© DB-LAB (2003)</a:t>
            </a:r>
            <a:endParaRPr lang="en-US" altLang="zh-CN"/>
          </a:p>
        </p:txBody>
      </p:sp>
      <p:sp>
        <p:nvSpPr>
          <p:cNvPr id="84997" name="Slide Number Placeholder 4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98C225AF-19C2-4E9D-A84D-D78AC51EE0B0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5B8FA8-CE8A-40A4-B9BB-8335FB21702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86019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86020" name="Footer Placeholder 3"/>
          <p:cNvSpPr>
            <a:spLocks noGrp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zh-CN"/>
              <a:t>© DB-LAB (2003)</a:t>
            </a:r>
            <a:endParaRPr lang="en-US" altLang="zh-CN"/>
          </a:p>
        </p:txBody>
      </p:sp>
      <p:sp>
        <p:nvSpPr>
          <p:cNvPr id="86021" name="Slide Number Placeholder 4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5068AF26-6DAF-4E8B-8BD5-AE2E371684BF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87043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87044" name="Footer Placeholder 3"/>
          <p:cNvSpPr>
            <a:spLocks noGrp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zh-CN"/>
              <a:t>© DB-LAB (2003)</a:t>
            </a:r>
            <a:endParaRPr lang="en-US" altLang="zh-CN"/>
          </a:p>
        </p:txBody>
      </p:sp>
      <p:sp>
        <p:nvSpPr>
          <p:cNvPr id="87045" name="Slide Number Placeholder 4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088CD67-71F4-4C06-A2C0-5183F84BE09F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88067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88068" name="Footer Placeholder 3"/>
          <p:cNvSpPr>
            <a:spLocks noGrp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zh-CN"/>
              <a:t>© DB-LAB (2003)</a:t>
            </a:r>
            <a:endParaRPr lang="en-US" altLang="zh-CN"/>
          </a:p>
        </p:txBody>
      </p:sp>
      <p:sp>
        <p:nvSpPr>
          <p:cNvPr id="88069" name="Slide Number Placeholder 4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6C933102-9BA4-4277-AE7D-BD270D5078C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89091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89092" name="Footer Placeholder 3"/>
          <p:cNvSpPr>
            <a:spLocks noGrp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zh-CN"/>
              <a:t>© DB-LAB (2003)</a:t>
            </a:r>
            <a:endParaRPr lang="en-US" altLang="zh-CN"/>
          </a:p>
        </p:txBody>
      </p:sp>
      <p:sp>
        <p:nvSpPr>
          <p:cNvPr id="89093" name="Slide Number Placeholder 4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0FAB4B63-EC62-428C-B710-B0D1A786A037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90115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90116" name="Footer Placeholder 3"/>
          <p:cNvSpPr>
            <a:spLocks noGrp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zh-CN"/>
              <a:t>© DB-LAB (2003)</a:t>
            </a:r>
            <a:endParaRPr lang="en-US" altLang="zh-CN"/>
          </a:p>
        </p:txBody>
      </p:sp>
      <p:sp>
        <p:nvSpPr>
          <p:cNvPr id="90117" name="Slide Number Placeholder 4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1495860F-7B8D-4578-98C2-08514D87104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91139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91140" name="Footer Placeholder 3"/>
          <p:cNvSpPr>
            <a:spLocks noGrp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zh-CN"/>
              <a:t>© DB-LAB (2003)</a:t>
            </a:r>
            <a:endParaRPr lang="en-US" altLang="zh-CN"/>
          </a:p>
        </p:txBody>
      </p:sp>
      <p:sp>
        <p:nvSpPr>
          <p:cNvPr id="91141" name="Slide Number Placeholder 4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7153FBDA-6058-4F95-ABAD-E0EDDBF07227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92163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92164" name="Footer Placeholder 3"/>
          <p:cNvSpPr>
            <a:spLocks noGrp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zh-CN"/>
              <a:t>© DB-LAB (2003)</a:t>
            </a:r>
            <a:endParaRPr lang="en-US" altLang="zh-CN"/>
          </a:p>
        </p:txBody>
      </p:sp>
      <p:sp>
        <p:nvSpPr>
          <p:cNvPr id="92165" name="Slide Number Placeholder 4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EBBAAD3-8C32-4EA6-93E9-DCB6CDAA5926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93187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93188" name="Footer Placeholder 3"/>
          <p:cNvSpPr>
            <a:spLocks noGrp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zh-CN"/>
              <a:t>© DB-LAB (2003)</a:t>
            </a:r>
            <a:endParaRPr lang="en-US" altLang="zh-CN"/>
          </a:p>
        </p:txBody>
      </p:sp>
      <p:sp>
        <p:nvSpPr>
          <p:cNvPr id="93189" name="Slide Number Placeholder 4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5C657D-F21E-4031-BE35-9768C4CA037D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93187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93188" name="Footer Placeholder 3"/>
          <p:cNvSpPr>
            <a:spLocks noGrp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zh-CN"/>
              <a:t>© DB-LAB (2003)</a:t>
            </a:r>
            <a:endParaRPr lang="en-US" altLang="zh-CN"/>
          </a:p>
        </p:txBody>
      </p:sp>
      <p:sp>
        <p:nvSpPr>
          <p:cNvPr id="93189" name="Slide Number Placeholder 4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5C657D-F21E-4031-BE35-9768C4CA037D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93187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93188" name="Footer Placeholder 3"/>
          <p:cNvSpPr>
            <a:spLocks noGrp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zh-CN"/>
              <a:t>© DB-LAB (2003)</a:t>
            </a:r>
            <a:endParaRPr lang="en-US" altLang="zh-CN"/>
          </a:p>
        </p:txBody>
      </p:sp>
      <p:sp>
        <p:nvSpPr>
          <p:cNvPr id="93189" name="Slide Number Placeholder 4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5C657D-F21E-4031-BE35-9768C4CA037D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5B8FA8-CE8A-40A4-B9BB-8335FB21702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9"/>
          <p:cNvGrpSpPr/>
          <p:nvPr/>
        </p:nvGrpSpPr>
        <p:grpSpPr bwMode="auto">
          <a:xfrm>
            <a:off x="-1588" y="-12700"/>
            <a:ext cx="9145588" cy="6897688"/>
            <a:chOff x="-1588" y="-12700"/>
            <a:chExt cx="9146151" cy="6898084"/>
          </a:xfrm>
        </p:grpSpPr>
        <p:sp>
          <p:nvSpPr>
            <p:cNvPr id="5" name="Freeform 3"/>
            <p:cNvSpPr/>
            <p:nvPr/>
          </p:nvSpPr>
          <p:spPr>
            <a:xfrm>
              <a:off x="0" y="-12700"/>
              <a:ext cx="9144563" cy="6858394"/>
            </a:xfrm>
            <a:custGeom>
              <a:avLst/>
              <a:gdLst>
                <a:gd name="connsiteX0" fmla="*/ 0 w 9144000"/>
                <a:gd name="connsiteY0" fmla="*/ 0 h 6858000"/>
                <a:gd name="connsiteX1" fmla="*/ 0 w 9144000"/>
                <a:gd name="connsiteY1" fmla="*/ 6857999 h 6858000"/>
                <a:gd name="connsiteX2" fmla="*/ 9143999 w 9144000"/>
                <a:gd name="connsiteY2" fmla="*/ 6857999 h 6858000"/>
                <a:gd name="connsiteX3" fmla="*/ 9143999 w 9144000"/>
                <a:gd name="connsiteY3" fmla="*/ 0 h 6858000"/>
                <a:gd name="connsiteX4" fmla="*/ 0 w 9144000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</a:cxnLst>
              <a:rect l="l" t="t" r="r" b="b"/>
              <a:pathLst>
                <a:path w="9144000" h="6858000">
                  <a:moveTo>
                    <a:pt x="0" y="0"/>
                  </a:moveTo>
                  <a:lnTo>
                    <a:pt x="0" y="6857999"/>
                  </a:lnTo>
                  <a:lnTo>
                    <a:pt x="9143999" y="6857999"/>
                  </a:lnTo>
                  <a:lnTo>
                    <a:pt x="9143999" y="0"/>
                  </a:lnTo>
                  <a:lnTo>
                    <a:pt x="0" y="0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w="12700">
              <a:solidFill>
                <a:srgbClr val="000000">
                  <a:alpha val="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  <p:pic>
          <p:nvPicPr>
            <p:cNvPr id="6" name="图片 1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588" y="3227784"/>
              <a:ext cx="9144000" cy="3657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7" name="组合 5"/>
          <p:cNvGrpSpPr/>
          <p:nvPr/>
        </p:nvGrpSpPr>
        <p:grpSpPr bwMode="auto">
          <a:xfrm>
            <a:off x="77788" y="47625"/>
            <a:ext cx="5073650" cy="915988"/>
            <a:chOff x="77788" y="47625"/>
            <a:chExt cx="5073649" cy="916480"/>
          </a:xfrm>
        </p:grpSpPr>
        <p:pic>
          <p:nvPicPr>
            <p:cNvPr id="8" name="图片 13" descr="HIT"/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788" y="47625"/>
              <a:ext cx="2428875" cy="431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TextBox 1"/>
            <p:cNvSpPr txBox="1">
              <a:spLocks noChangeArrowheads="1"/>
            </p:cNvSpPr>
            <p:nvPr/>
          </p:nvSpPr>
          <p:spPr bwMode="auto">
            <a:xfrm>
              <a:off x="2420938" y="133396"/>
              <a:ext cx="2730499" cy="8307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r>
                <a:rPr lang="zh-CN" altLang="en-US">
                  <a:latin typeface="方正姚体" panose="02010601030101010101" pitchFamily="2" charset="-122"/>
                  <a:ea typeface="方正姚体" panose="02010601030101010101" pitchFamily="2" charset="-122"/>
                </a:rPr>
                <a:t>海量数据计算研究中心</a:t>
              </a:r>
              <a:endParaRPr lang="zh-CN" altLang="en-US">
                <a:latin typeface="方正姚体" panose="02010601030101010101" pitchFamily="2" charset="-122"/>
                <a:ea typeface="方正姚体" panose="02010601030101010101" pitchFamily="2" charset="-122"/>
              </a:endParaRPr>
            </a:p>
          </p:txBody>
        </p:sp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701675" y="492364"/>
              <a:ext cx="3609974" cy="3081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r>
                <a:rPr lang="en-US" altLang="zh-CN" sz="1400" b="1" dirty="0"/>
                <a:t>Massive Data Computing Lab @ HIT</a:t>
              </a:r>
              <a:endParaRPr lang="en-US" altLang="zh-CN" sz="1400" b="1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/>
              <a:t>Click to edit Master subtitle style</a:t>
            </a:r>
            <a:endParaRPr lang="en-US"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4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76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4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DB1791BA-4B93-4105-A447-F72A48B5F4A7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57200"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63DCD4DF-B404-4F4D-864A-8E1466053866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altLang="zh-CN" noProof="0"/>
              <a:t>Click icon to add picture</a:t>
            </a:r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683A5969-9012-4386-9E87-58D47FA008B2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57200"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842F09E3-F5D9-436B-A79E-23EFC69BF3DE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8157A7F4-BCA2-4547-ACC2-DD1991632789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57200"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FBF4C490-7F5E-4E5E-A915-5365B96BED54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64"/>
            <a:ext cx="2057400" cy="5851525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64"/>
            <a:ext cx="6019800" cy="5851525"/>
          </a:xfrm>
        </p:spPr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9C3D6285-51F6-4B47-AB0E-43DE1802D7A6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57200"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78C912AC-ED4E-4E27-B6B5-5A3E4D56BF17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55"/>
            <a:ext cx="7772400" cy="1470025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/>
              <a:t>Click to edit Master subtitle style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66D2A69-97AB-4CD5-93C6-38A39C5F30A8}" type="datetimeFigureOut">
              <a:rPr lang="en-US"/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18DAF71-FCA3-44FD-B23A-A488526A17F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B4141BA-6ED3-411E-89B7-0F28C02C314A}" type="datetimeFigureOut">
              <a:rPr lang="en-US"/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D6B0A8B-C441-4EA9-81CF-EF60B3B2DEB0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3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C020BE2-CC8E-4611-B475-8F5B1F66B1FF}" type="datetimeFigureOut">
              <a:rPr lang="en-US"/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355181B-329C-46BC-AD3D-40BD470EF5B5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6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6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013EB11-040A-4320-8EA7-5B5531FD86F1}" type="datetimeFigureOut">
              <a:rPr lang="en-US"/>
            </a:fld>
            <a:endParaRPr 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D5FA50D-9A29-4BDD-8E89-ADD16025EE2B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40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40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3139A2-CC25-41E3-AF36-F37AE5F41A77}" type="datetimeFigureOut">
              <a:rPr lang="en-US"/>
            </a:fld>
            <a:endParaRPr 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C448CC-2E52-4DAA-955D-ACAEED36CBDC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76D4957-275E-40B1-B669-3BB9BA12F945}" type="datetimeFigureOut">
              <a:rPr lang="en-US"/>
            </a:fld>
            <a:endParaRPr 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14D1207-1952-46CE-8245-B9D2B7B488CB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DCB1970-F554-410B-83FF-6B722A7C3006}" type="datetimeFigureOut">
              <a:rPr lang="en-US"/>
            </a:fld>
            <a:endParaRPr 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930CD89-3B4E-40E5-989E-3B47220631F5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4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8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4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54F2B6E-3C7A-4A57-B9C2-B54D1FCA0A76}" type="datetimeFigureOut">
              <a:rPr lang="en-US"/>
            </a:fld>
            <a:endParaRPr 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0861DEA-B814-49BD-A0A5-B86F16A8FF8D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altLang="zh-CN" noProof="0"/>
              <a:t>Click icon to add picture</a:t>
            </a:r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30955E5-F67A-4189-B577-490C4A17C616}" type="datetimeFigureOut">
              <a:rPr lang="en-US"/>
            </a:fld>
            <a:endParaRPr 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72D6C78-424E-4A99-954D-BFBF7351BD81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B86CA8-AF4E-4F83-A769-D2788F17243A}" type="datetimeFigureOut">
              <a:rPr lang="en-US"/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B59697-7A3B-41E4-815C-467E70202165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68"/>
            <a:ext cx="2057400" cy="5851525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68"/>
            <a:ext cx="6019800" cy="5851525"/>
          </a:xfrm>
        </p:spPr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8B045FF-9C98-40BC-B6F1-94F63DC2CEB3}" type="datetimeFigureOut">
              <a:rPr lang="en-US"/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41E766A-9570-4227-A66A-98830FE4C0A7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59"/>
            <a:ext cx="7772400" cy="1470025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/>
              <a:t>Click to edit Master subtitle style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0C2591EA-5267-4871-9626-AA7A22F7B413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57200"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227610D7-9B1D-4D9A-8D29-3CB848FE95A6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37BB89B7-A908-49C6-87C6-F1167708A20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57200"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86B9A482-3F9C-46CD-8EE1-6E835A7928C2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34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A45DC61A-EE7D-435C-A53B-D061926479A5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57200"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FB774551-DEC0-49AB-AE54-2F18BAC564A2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6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6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688F0966-ECB8-46EE-A71B-7CA65EA54D77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57200"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4568EEFF-6237-41E8-A769-ECE1586C2D05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42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42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16449EED-5436-4E4A-873D-FFD604373E97}" type="datetimeFigureOut">
              <a:rPr lang="zh-CN" altLang="en-US"/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57200"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5C35DD37-D56E-4152-B54F-3BA89381CF59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685800" y="609600"/>
            <a:ext cx="7772400" cy="54864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8D7D38F3-8625-49CF-B0D2-58B4C1AEDDA9}" type="datetimeFigureOut">
              <a:rPr lang="zh-CN" altLang="en-US"/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57200"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9BA1DCF4-2FA1-4558-A290-A17BD9F08A31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8F5CDBBC-5FCA-4FC3-86B3-368A3DABA96E}" type="datetimeFigureOut">
              <a:rPr lang="zh-CN" altLang="en-US"/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57200"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DBE1E664-65A0-4A20-BC14-304956CA0A1A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4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84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4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6C291700-C5E9-4F53-89DA-32AEAA59663D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57200"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15DFBB6C-9033-4F5C-AEEF-39CA58B2FB93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altLang="zh-CN" noProof="0"/>
              <a:t>Click icon to add picture</a:t>
            </a:r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33E9B2BB-D393-4C29-8D3A-5C8F1CE4A0E0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57200"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DC91F383-BD74-45F9-8544-856365E1C2CD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4CC226CA-AE23-4A9F-A606-2DB084012631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57200"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FCB85801-F4FD-441D-B22C-16C336BDB0A0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72"/>
            <a:ext cx="2057400" cy="5851525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72"/>
            <a:ext cx="6019800" cy="5851525"/>
          </a:xfrm>
        </p:spPr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FF2C45A3-DA70-4F94-9E8A-4570553DE9B6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57200"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5BD4DC07-12E2-43B1-AABF-4C4B734894E3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768DB-39B4-49A7-BBBE-F52DE4DFC8C4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哈工大（深圳）计算机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3EC4C-CFD8-4F45-A0A2-30028C1F73D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E26229-424E-495A-A16F-7ED6EBBC2CDA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哈工大（深圳）计算机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3EC4C-CFD8-4F45-A0A2-30028C1F73D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29493-B70A-45E8-A5E5-3E971171E57B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哈工大（深圳）计算机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3EC4C-CFD8-4F45-A0A2-30028C1F73D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8C7F8-6E80-4122-AB7D-DFADBB77FEDF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哈工大（深圳）计算机</a:t>
            </a: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3EC4C-CFD8-4F45-A0A2-30028C1F73D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981200"/>
            <a:ext cx="3810000" cy="1981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4114800"/>
            <a:ext cx="3810000" cy="1981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EE762D-EC66-4E00-A294-036FEA5D034F}" type="datetime1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哈工大（深圳）计算机</a:t>
            </a:r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3EC4C-CFD8-4F45-A0A2-30028C1F73D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7FAD58-8EC8-496E-BD03-7AD7AF2C4DB9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哈工大（深圳）计算机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3EC4C-CFD8-4F45-A0A2-30028C1F73D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3656F-5DBB-413F-9FF8-52A9AAFF5D13}" type="datetime1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哈工大（深圳）计算机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3EC4C-CFD8-4F45-A0A2-30028C1F73D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8F62A-6C00-4D46-8A57-840CAF6D2050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哈工大（深圳）计算机</a:t>
            </a: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3EC4C-CFD8-4F45-A0A2-30028C1F73D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85929A-FDA5-42D4-B4B6-79388E87B267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哈工大（深圳）计算机</a:t>
            </a: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3EC4C-CFD8-4F45-A0A2-30028C1F73D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74F9ED-5D0D-4A59-9915-D15814DEBEB7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哈工大（深圳）计算机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3EC4C-CFD8-4F45-A0A2-30028C1F73D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BF783-3154-44EC-BC4D-0B7C2939F725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哈工大（深圳）计算机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3EC4C-CFD8-4F45-A0A2-30028C1F73D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1"/>
            <a:ext cx="4047067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39733" y="1600200"/>
            <a:ext cx="4047067" cy="21859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39733" y="3938589"/>
            <a:ext cx="4047067" cy="21875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6" name="Rectangle 2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3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©</a:t>
            </a:r>
            <a:r>
              <a:rPr lang="en-US" altLang="zh-CN">
                <a:latin typeface="华文新魏" panose="02010800040101010101" pitchFamily="2" charset="-122"/>
              </a:rPr>
              <a:t>DKE-LAB(2009)</a:t>
            </a:r>
            <a:endParaRPr lang="en-US" altLang="zh-CN">
              <a:latin typeface="华文新魏" panose="02010800040101010101" pitchFamily="2" charset="-122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1"/>
            <a:ext cx="4047067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9733" y="1600201"/>
            <a:ext cx="4047067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©</a:t>
            </a:r>
            <a:r>
              <a:rPr lang="en-US" altLang="zh-CN">
                <a:latin typeface="华文新魏" panose="02010800040101010101" pitchFamily="2" charset="-122"/>
              </a:rPr>
              <a:t>DKE-LAB(2009)</a:t>
            </a:r>
            <a:endParaRPr lang="en-US" altLang="zh-CN">
              <a:latin typeface="华文新魏" panose="02010800040101010101" pitchFamily="2" charset="-122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9"/>
          <p:cNvGrpSpPr/>
          <p:nvPr/>
        </p:nvGrpSpPr>
        <p:grpSpPr bwMode="auto">
          <a:xfrm>
            <a:off x="-1588" y="-12700"/>
            <a:ext cx="9145588" cy="6897688"/>
            <a:chOff x="-1588" y="-12700"/>
            <a:chExt cx="9146151" cy="6898084"/>
          </a:xfrm>
        </p:grpSpPr>
        <p:sp>
          <p:nvSpPr>
            <p:cNvPr id="5" name="Freeform 3"/>
            <p:cNvSpPr/>
            <p:nvPr/>
          </p:nvSpPr>
          <p:spPr>
            <a:xfrm>
              <a:off x="0" y="-12700"/>
              <a:ext cx="9144563" cy="6858394"/>
            </a:xfrm>
            <a:custGeom>
              <a:avLst/>
              <a:gdLst>
                <a:gd name="connsiteX0" fmla="*/ 0 w 9144000"/>
                <a:gd name="connsiteY0" fmla="*/ 0 h 6858000"/>
                <a:gd name="connsiteX1" fmla="*/ 0 w 9144000"/>
                <a:gd name="connsiteY1" fmla="*/ 6857999 h 6858000"/>
                <a:gd name="connsiteX2" fmla="*/ 9143999 w 9144000"/>
                <a:gd name="connsiteY2" fmla="*/ 6857999 h 6858000"/>
                <a:gd name="connsiteX3" fmla="*/ 9143999 w 9144000"/>
                <a:gd name="connsiteY3" fmla="*/ 0 h 6858000"/>
                <a:gd name="connsiteX4" fmla="*/ 0 w 9144000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</a:cxnLst>
              <a:rect l="l" t="t" r="r" b="b"/>
              <a:pathLst>
                <a:path w="9144000" h="6858000">
                  <a:moveTo>
                    <a:pt x="0" y="0"/>
                  </a:moveTo>
                  <a:lnTo>
                    <a:pt x="0" y="6857999"/>
                  </a:lnTo>
                  <a:lnTo>
                    <a:pt x="9143999" y="6857999"/>
                  </a:lnTo>
                  <a:lnTo>
                    <a:pt x="9143999" y="0"/>
                  </a:lnTo>
                  <a:lnTo>
                    <a:pt x="0" y="0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w="12700">
              <a:solidFill>
                <a:srgbClr val="000000">
                  <a:alpha val="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  <p:pic>
          <p:nvPicPr>
            <p:cNvPr id="6" name="图片 1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588" y="3227784"/>
              <a:ext cx="9144000" cy="3657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7" name="组合 5"/>
          <p:cNvGrpSpPr/>
          <p:nvPr/>
        </p:nvGrpSpPr>
        <p:grpSpPr bwMode="auto">
          <a:xfrm>
            <a:off x="77788" y="47625"/>
            <a:ext cx="5073650" cy="915988"/>
            <a:chOff x="77788" y="47625"/>
            <a:chExt cx="5073649" cy="916503"/>
          </a:xfrm>
        </p:grpSpPr>
        <p:pic>
          <p:nvPicPr>
            <p:cNvPr id="8" name="图片 13" descr="HIT"/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788" y="47625"/>
              <a:ext cx="2428875" cy="431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TextBox 1"/>
            <p:cNvSpPr txBox="1">
              <a:spLocks noChangeArrowheads="1"/>
            </p:cNvSpPr>
            <p:nvPr/>
          </p:nvSpPr>
          <p:spPr bwMode="auto">
            <a:xfrm>
              <a:off x="2420938" y="133398"/>
              <a:ext cx="2730499" cy="8307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r>
                <a:rPr lang="zh-CN" altLang="en-US">
                  <a:latin typeface="方正姚体" panose="02010601030101010101" pitchFamily="2" charset="-122"/>
                  <a:ea typeface="方正姚体" panose="02010601030101010101" pitchFamily="2" charset="-122"/>
                </a:rPr>
                <a:t>海量数据计算研究中心</a:t>
              </a:r>
              <a:endParaRPr lang="zh-CN" altLang="en-US">
                <a:latin typeface="方正姚体" panose="02010601030101010101" pitchFamily="2" charset="-122"/>
                <a:ea typeface="方正姚体" panose="02010601030101010101" pitchFamily="2" charset="-122"/>
              </a:endParaRPr>
            </a:p>
          </p:txBody>
        </p:sp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701675" y="492375"/>
              <a:ext cx="3609974" cy="3081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r>
                <a:rPr lang="en-US" altLang="zh-CN" sz="1400" b="1" dirty="0"/>
                <a:t>Massive Data Computing Lab @ HIT</a:t>
              </a:r>
              <a:endParaRPr lang="en-US" altLang="zh-CN" sz="1400" b="1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41"/>
            <a:ext cx="7772400" cy="1470025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/>
              <a:t>Click to edit Master subtitle style</a:t>
            </a:r>
            <a:endParaRPr lang="en-US"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D68323E-3309-4734-A580-5BFA37B01C0F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04800"/>
            <a:ext cx="8229600" cy="1143000"/>
          </a:xfrm>
        </p:spPr>
        <p:txBody>
          <a:bodyPr/>
          <a:lstStyle>
            <a:lvl1pPr>
              <a:defRPr b="1">
                <a:solidFill>
                  <a:srgbClr val="0070C0"/>
                </a:solidFill>
              </a:defRPr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600200"/>
            <a:ext cx="8229600" cy="4572000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56A8C90-320C-49DA-BDF3-23670668A63A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16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7956480-635C-438B-86AF-163C270A4B23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6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6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469B994-17C5-4523-B49C-2199DE234A83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04800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0070C0"/>
                </a:solidFill>
              </a:defRPr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600200"/>
            <a:ext cx="8229600" cy="4572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3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3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72F41AA-CF04-4BA9-B853-CA4E0983B59B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365CC92-611E-4D1E-82C4-180866C6A818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DE50801-E21D-4A5D-88F5-E9C226132439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4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66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4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50901BE-1FB4-4A41-8DE3-EE92E61B7EFB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altLang="zh-CN" noProof="0"/>
              <a:t>Click icon to add picture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3F1794C-3F92-4E64-AEEA-F5E3643178FF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8094998-3EB2-4DF0-9799-5C4FAC72900C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54"/>
            <a:ext cx="2057400" cy="5851525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54"/>
            <a:ext cx="6019800" cy="5851525"/>
          </a:xfrm>
        </p:spPr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DD3F731-3490-4E27-A703-989377DAF996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47"/>
            <a:ext cx="7772400" cy="1470025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/>
              <a:t>Click to edit Master subtitle style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BEA26B1-1846-45AA-B6C4-DF4308224E84}" type="datetimeFigureOut">
              <a:rPr lang="en-US"/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4B06B7-4632-4ABA-8EA7-0E1CCFA758B6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FE47A37-6E82-41E5-BDC7-4514AAA9A417}" type="datetimeFigureOut">
              <a:rPr lang="en-US"/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E16AF4-EA87-408E-BC46-D0536597F049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22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D9D04F1-ADC3-4A9D-91AD-BBF544ECE7AD}" type="datetimeFigureOut">
              <a:rPr lang="en-US"/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D363DC0-7F1E-4C01-AC99-11BEA626F3BA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6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6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43EFC6-4410-4669-B4A6-D29EFF8589BD}" type="datetimeFigureOut">
              <a:rPr lang="en-US"/>
            </a:fld>
            <a:endParaRPr 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B36CC7-C0AB-413A-9D70-27CF52184ED7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3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3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EC680BE-1FDA-42CE-A83B-B320AADCB7DD}" type="datetimeFigureOut">
              <a:rPr lang="en-US"/>
            </a:fld>
            <a:endParaRPr 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7492328-2FF8-4DC3-B719-B085338B303F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8BE846-1CC3-4A32-A322-FD43450874C0}" type="datetimeFigureOut">
              <a:rPr lang="en-US"/>
            </a:fld>
            <a:endParaRPr 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B978E66-713D-4731-85E6-57A322414EF6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6A1DA3A-7E84-461A-8DF4-AA75A9404E4F}" type="datetimeFigureOut">
              <a:rPr lang="en-US"/>
            </a:fld>
            <a:endParaRPr 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D819115-33E3-4644-9527-48512E6C871F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4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7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4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115945-6F2B-49EF-A846-C0B75F0DD3E2}" type="datetimeFigureOut">
              <a:rPr lang="en-US"/>
            </a:fld>
            <a:endParaRPr 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C9D58B5-9EA1-474F-B1AA-FA639572AE5C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altLang="zh-CN" noProof="0"/>
              <a:t>Click icon to add picture</a:t>
            </a:r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AD4116-7074-4280-A803-55EF7851F106}" type="datetimeFigureOut">
              <a:rPr lang="en-US"/>
            </a:fld>
            <a:endParaRPr 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4237653-D247-4E07-AA9D-53D11995619E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B98ECA-BD76-46D8-8E7E-73174F785444}" type="datetimeFigureOut">
              <a:rPr lang="en-US"/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00F06B2-3E45-47D6-8B1F-E90F5A390057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60"/>
            <a:ext cx="2057400" cy="5851525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60"/>
            <a:ext cx="6019800" cy="5851525"/>
          </a:xfrm>
        </p:spPr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5E637D4-2A5C-4CD2-B202-A67D4B57BBDB}" type="datetimeFigureOut">
              <a:rPr lang="en-US"/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CBD8A6-CFED-4D46-8D82-46BBDAEF8EEE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51"/>
            <a:ext cx="7772400" cy="1470025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/>
              <a:t>Click to edit Master subtitle style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CDDD7D6F-51E0-4E66-A4FD-9BFF7E4EDF0F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57200"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0DC7178A-1B3B-497B-B7E4-B67ABFB9A32E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306DB07F-96B3-4E24-A6CD-540E3195AE86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57200"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4E57F0F2-055A-40E5-9FC1-9E0C11C90996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2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2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26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AC56E1F4-31CA-49C2-ABDD-CBB239789325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57200"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C6B2BBD7-7E2C-46BD-BE5B-B8A640522EFA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6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6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531E0366-0C90-48C7-9093-772355C03E89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57200"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C4FD9911-BA84-4F4E-A9AD-A8458F788C45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38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38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DE186D5B-789D-4F46-A00C-1C0E79516F12}" type="datetimeFigureOut">
              <a:rPr lang="zh-CN" altLang="en-US"/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57200"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F192BE32-8423-445B-96D4-30B1B333F711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D9FB2338-4CDA-42C5-8C92-850247F0EDFF}" type="datetimeFigureOut">
              <a:rPr lang="zh-CN" altLang="en-US"/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57200"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06B3F53F-8E78-4B07-813A-144A3D103A0F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F771FEA4-97EB-406E-9CA6-6CA5F309C778}" type="datetimeFigureOut">
              <a:rPr lang="zh-CN" altLang="en-US"/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57200"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5237388A-47DC-415F-B573-80CD0F7C6CB9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4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76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4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A0FF0A7C-3083-41D7-BC4F-BBEF5096C06E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57200"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560502ED-5A0A-44DB-8944-6E3464F5FF0E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altLang="zh-CN" noProof="0"/>
              <a:t>Click icon to add picture</a:t>
            </a:r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E36A6F73-4977-414A-8901-BACFFABA0866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57200"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98277A7D-41CB-49AC-8206-37CA5188C37D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9361D339-876D-4655-AC9B-E3686AD22C7F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57200"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9F4D844A-3643-4FD3-86FC-E916B69B2768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64"/>
            <a:ext cx="2057400" cy="5851525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64"/>
            <a:ext cx="6019800" cy="5851525"/>
          </a:xfrm>
        </p:spPr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FFA11060-AAD4-4D62-935C-857BADC3A0FB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57200"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60289A26-E5EF-4F19-AEA5-0CE5D97DABE1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55"/>
            <a:ext cx="7772400" cy="1470025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/>
              <a:t>Click to edit Master subtitle style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E355A82-2E29-46C2-88D2-EC3EBC314ED1}" type="datetimeFigureOut">
              <a:rPr lang="en-US"/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E0BA3D-CF7E-46E7-B9D1-F29878865A9D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1AA1DD8-833F-4D78-A99E-DA10E03EBD57}" type="datetimeFigureOut">
              <a:rPr lang="en-US"/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9ADE58-4B0D-4C67-9485-FF7232879161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3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8F656A8-BA20-42C3-8628-BB9DFCE09C5A}" type="datetimeFigureOut">
              <a:rPr lang="en-US"/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41FA07-E404-484F-8138-81EB802F530C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6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6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976A50A-64ED-466F-A557-F7D211A5A5D8}" type="datetimeFigureOut">
              <a:rPr lang="en-US"/>
            </a:fld>
            <a:endParaRPr 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7875437-559E-4E1E-BFC6-3B1B1A58485B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40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40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111378D-D564-46B1-A04D-C3C6EF2AE0B1}" type="datetimeFigureOut">
              <a:rPr lang="en-US"/>
            </a:fld>
            <a:endParaRPr 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74917B9-C2AA-4936-BF90-1CABE737492A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E8910D4-3C37-407F-AAC0-8E69134945FC}" type="datetimeFigureOut">
              <a:rPr lang="en-US"/>
            </a:fld>
            <a:endParaRPr 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70E0F5F-DF4C-4250-87BC-4F18CF2C00E6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4500B3E-046C-4E97-A8B6-9CF029E91DF3}" type="datetimeFigureOut">
              <a:rPr lang="en-US"/>
            </a:fld>
            <a:endParaRPr 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634A981-7564-4258-AF82-B9965036B46D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4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8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4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E2BAFB-729C-4D91-BDB8-1D8A565D6211}" type="datetimeFigureOut">
              <a:rPr lang="en-US"/>
            </a:fld>
            <a:endParaRPr 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6AAA896-1FDD-4C95-A605-AC9AA48661CB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altLang="zh-CN" noProof="0"/>
              <a:t>Click icon to add picture</a:t>
            </a:r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CFCFEEA-884F-4EF6-9C30-3DF2591B445C}" type="datetimeFigureOut">
              <a:rPr lang="en-US"/>
            </a:fld>
            <a:endParaRPr 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7A67BD6-6797-478D-87EB-B1F8FBF5DC4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24E2B63-F1A9-4819-81AA-116AF3A4731A}" type="datetimeFigureOut">
              <a:rPr lang="en-US"/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B180ACD-DC88-4765-A45D-80EAEA1D5BD3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68"/>
            <a:ext cx="2057400" cy="5851525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68"/>
            <a:ext cx="6019800" cy="5851525"/>
          </a:xfrm>
        </p:spPr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0DD5A49-9AB9-49A3-AB5C-86627B7C588F}" type="datetimeFigureOut">
              <a:rPr lang="en-US"/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ECDA22A-937F-450A-B7FD-1B2331EDD2D7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59"/>
            <a:ext cx="7772400" cy="1470025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/>
              <a:t>Click to edit Master subtitle style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C6BCC58B-C62A-4543-AF53-854ED3074B58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57200"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7341DE64-56EF-47FC-80C1-0B7EF16015D3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50223CAB-B0AC-4CFA-B1B8-FA023078CACB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57200"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59C42CE6-6EA7-4BF9-B3BE-2D9490EA3B87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34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FAD7C70E-D51B-4240-B7B7-DADF795F7639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57200"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841AF38F-FF8F-48A1-9B2E-A7CE43930B03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6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6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9E009198-E76A-46A3-91DC-E14B19AAF84B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57200"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5AD41614-74FF-4FB2-AF78-7DD6597FCB5B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42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42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B6F59EE6-D8D8-4F88-BE23-7AF9888AA934}" type="datetimeFigureOut">
              <a:rPr lang="zh-CN" altLang="en-US"/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57200"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726BDE24-38DF-462D-9B7C-76455AE5757E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D4056977-B9BE-4732-A6DF-0A909A41129B}" type="datetimeFigureOut">
              <a:rPr lang="zh-CN" altLang="en-US"/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57200"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AEA9BCD6-3007-4598-906C-284FCAD8C7BE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CD489E25-91F3-4C51-97F8-8E5E2C8BEF75}" type="datetimeFigureOut">
              <a:rPr lang="zh-CN" altLang="en-US"/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57200"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F9740BBF-2EF9-4E72-AEC4-699B628FFBF7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4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84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4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8C900A62-769C-44B9-88F7-E097DBF976E3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57200"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B5A62A14-0909-4860-8742-BF8CC4E41B7E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altLang="zh-CN" noProof="0"/>
              <a:t>Click icon to add picture</a:t>
            </a:r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1A641398-C35F-42F7-AC06-1C1C2993A503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57200"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BF8C5E48-308F-4B05-91BD-A71B1B451A86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9E711F5E-2D0D-4AB0-8E65-E3792E414202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57200"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746119F0-91CA-40E8-B533-19AE054ABE34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72"/>
            <a:ext cx="2057400" cy="5851525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72"/>
            <a:ext cx="6019800" cy="5851525"/>
          </a:xfrm>
        </p:spPr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043CA195-D07C-48D3-93E7-DA31F00E221B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57200"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09860423-0CA2-49D5-8CD6-FFDE1E92B669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43"/>
            <a:ext cx="7772400" cy="1470025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/>
              <a:t>Click to edit Master subtitle style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ctr" defTabSz="457200" fontAlgn="auto">
              <a:spcBef>
                <a:spcPts val="0"/>
              </a:spcBef>
              <a:spcAft>
                <a:spcPts val="0"/>
              </a:spcAft>
              <a:defRPr kumimoji="1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CD85E156-5C43-4E77-B946-6D78DE35ADE9}" type="datetime1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57200">
              <a:defRPr kumimoji="1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 kumimoji="1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49127AFF-9C36-4393-A75C-BDE82B55C355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defTabSz="457200">
              <a:defRPr kumimoji="1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1"/>
          </p:nvPr>
        </p:nvSpPr>
        <p:spPr>
          <a:xfrm>
            <a:off x="52388" y="6356350"/>
            <a:ext cx="809625" cy="349250"/>
          </a:xfrm>
        </p:spPr>
        <p:txBody>
          <a:bodyPr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 kumimoji="1" sz="2800" b="1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E9DBBFB7-7D9A-4B33-95AC-054B7D3B6D0A}" type="slidenum">
              <a:rPr lang="zh-CN" altLang="en-US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18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ctr" defTabSz="457200" fontAlgn="auto">
              <a:spcBef>
                <a:spcPts val="0"/>
              </a:spcBef>
              <a:spcAft>
                <a:spcPts val="0"/>
              </a:spcAft>
              <a:defRPr kumimoji="1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A7CDC11D-4244-4DC7-8CB2-97C984EACCE2}" type="datetime1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57200">
              <a:defRPr kumimoji="1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 kumimoji="1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BFC654E7-0002-434B-997D-1025F800358A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6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6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ctr" defTabSz="457200" fontAlgn="auto">
              <a:spcBef>
                <a:spcPts val="0"/>
              </a:spcBef>
              <a:spcAft>
                <a:spcPts val="0"/>
              </a:spcAft>
              <a:defRPr kumimoji="1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A6014A6F-7F6A-4C99-930E-05013778B654}" type="datetime1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57200">
              <a:defRPr kumimoji="1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 kumimoji="1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D43D07CA-FD87-47FB-92FF-797CD2401C12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34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34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ctr" defTabSz="457200" fontAlgn="auto">
              <a:spcBef>
                <a:spcPts val="0"/>
              </a:spcBef>
              <a:spcAft>
                <a:spcPts val="0"/>
              </a:spcAft>
              <a:defRPr kumimoji="1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DE42FBA8-C587-42CD-B4F5-BEA399DCEB79}" type="datetime1">
              <a:rPr lang="zh-CN" altLang="en-US"/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57200">
              <a:defRPr kumimoji="1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 kumimoji="1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C7061307-8ACF-432E-83E2-BC01C9D8E49D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ctr" defTabSz="457200" fontAlgn="auto">
              <a:spcBef>
                <a:spcPts val="0"/>
              </a:spcBef>
              <a:spcAft>
                <a:spcPts val="0"/>
              </a:spcAft>
              <a:defRPr kumimoji="1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D2BA1B47-7191-48AC-B2A8-B80D7080B511}" type="datetime1">
              <a:rPr lang="zh-CN" altLang="en-US"/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57200">
              <a:defRPr kumimoji="1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 kumimoji="1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C5B7BD17-2204-4F2D-87DC-8F277EA5E296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ctr" defTabSz="457200" fontAlgn="auto">
              <a:spcBef>
                <a:spcPts val="0"/>
              </a:spcBef>
              <a:spcAft>
                <a:spcPts val="0"/>
              </a:spcAft>
              <a:defRPr kumimoji="1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AAC532CD-98C3-4952-AAB3-FBCDFF762D1E}" type="datetime1">
              <a:rPr lang="zh-CN" altLang="en-US"/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57200">
              <a:defRPr kumimoji="1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 kumimoji="1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AB477232-AE81-4457-A574-23A7512A0214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4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68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4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ctr" defTabSz="457200" fontAlgn="auto">
              <a:spcBef>
                <a:spcPts val="0"/>
              </a:spcBef>
              <a:spcAft>
                <a:spcPts val="0"/>
              </a:spcAft>
              <a:defRPr kumimoji="1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CD813C15-49C2-422E-A2D3-A81EB316DFC2}" type="datetime1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57200">
              <a:defRPr kumimoji="1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 kumimoji="1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D37F0D82-ECD9-4A84-8A50-2A1161AF1E88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altLang="zh-CN" noProof="0"/>
              <a:t>Click icon to add picture</a:t>
            </a:r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ctr" defTabSz="457200" fontAlgn="auto">
              <a:spcBef>
                <a:spcPts val="0"/>
              </a:spcBef>
              <a:spcAft>
                <a:spcPts val="0"/>
              </a:spcAft>
              <a:defRPr kumimoji="1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1D858FDA-DBF9-43C2-9B09-30097CBD3B36}" type="datetime1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57200">
              <a:defRPr kumimoji="1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 kumimoji="1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E228AEA6-6755-44D4-B2DF-6F99567ABDFA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435102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ctr" defTabSz="457200" fontAlgn="auto">
              <a:spcBef>
                <a:spcPts val="0"/>
              </a:spcBef>
              <a:spcAft>
                <a:spcPts val="0"/>
              </a:spcAft>
              <a:defRPr kumimoji="1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DAFEBDF3-3C46-4143-8074-B4729B33C525}" type="datetime1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57200">
              <a:defRPr kumimoji="1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 kumimoji="1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D34694CD-D796-43C6-B51F-F417B5346C28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56"/>
            <a:ext cx="2057400" cy="5851525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56"/>
            <a:ext cx="6019800" cy="5851525"/>
          </a:xfrm>
        </p:spPr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ctr" defTabSz="457200" fontAlgn="auto">
              <a:spcBef>
                <a:spcPts val="0"/>
              </a:spcBef>
              <a:spcAft>
                <a:spcPts val="0"/>
              </a:spcAft>
              <a:defRPr kumimoji="1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6F82ABB0-38E1-4AB9-8934-25141D42B35A}" type="datetime1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57200">
              <a:defRPr kumimoji="1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 kumimoji="1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BF9A3C25-B301-488A-B2C8-637E6B4EF894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47"/>
            <a:ext cx="7772400" cy="1470025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/>
              <a:t>Click to edit Master subtitle style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D6DC781-182D-4763-9077-17967CB06933}" type="datetimeFigureOut">
              <a:rPr lang="en-US"/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3F5FD1E-4A04-4517-97A7-289806DD772B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572BAAD-66B3-4530-B265-4A4E1B6BED8C}" type="datetimeFigureOut">
              <a:rPr lang="en-US"/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342CC7-DD12-4D95-8099-0E67FB7AD8D1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22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9BE29C-33B8-4B26-832C-951433888D67}" type="datetimeFigureOut">
              <a:rPr lang="en-US"/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A248447-92F4-4E3A-8817-5A5B4755151F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6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6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766165-4EDB-442F-BCDE-7D9B0E3DAED4}" type="datetimeFigureOut">
              <a:rPr lang="en-US"/>
            </a:fld>
            <a:endParaRPr 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20886E6-8A41-4A60-BC77-F0D66346D21D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3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3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7A9EBAA-BA1F-4DEF-8402-5D95FFD2D8CE}" type="datetimeFigureOut">
              <a:rPr lang="en-US"/>
            </a:fld>
            <a:endParaRPr 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70847B2-E18E-4F30-B39F-A26F928902EC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B55F94E-65A7-4329-B7DB-98CA25896A01}" type="datetimeFigureOut">
              <a:rPr lang="en-US"/>
            </a:fld>
            <a:endParaRPr 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4919C0C-E73D-4C5D-922F-5D2B5C56A1AA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8353B91-CA5B-4D77-9346-D0CE63CF3B69}" type="datetimeFigureOut">
              <a:rPr lang="en-US"/>
            </a:fld>
            <a:endParaRPr 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3099C49-C8FC-46C5-AA30-665148C11383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4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7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4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D9EFB8C-992B-4A06-B0B5-699FE82440D3}" type="datetimeFigureOut">
              <a:rPr lang="en-US"/>
            </a:fld>
            <a:endParaRPr 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4249BA4-B73A-4D6A-936F-9005E6EC66D9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altLang="zh-CN" noProof="0"/>
              <a:t>Click icon to add picture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altLang="zh-CN" noProof="0"/>
              <a:t>Click icon to add picture</a:t>
            </a:r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56E74D8-1ACF-4D75-BCFC-1DBB19447AB7}" type="datetimeFigureOut">
              <a:rPr lang="en-US"/>
            </a:fld>
            <a:endParaRPr 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8206440-1A1B-4F1E-A0DC-A5E2F73EAFA9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E49DBDB-3C1B-448B-968A-7DCF1EE534B1}" type="datetimeFigureOut">
              <a:rPr lang="en-US"/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7955E82-2680-439C-B055-2C29B53BB839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60"/>
            <a:ext cx="2057400" cy="5851525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60"/>
            <a:ext cx="6019800" cy="5851525"/>
          </a:xfrm>
        </p:spPr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3BFC392-EE89-49B1-9C2C-E3D0E121DA6B}" type="datetimeFigureOut">
              <a:rPr lang="en-US"/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AAA9983-D6D1-44DE-A444-B454F254C3BB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51"/>
            <a:ext cx="7772400" cy="1470025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/>
              <a:t>Click to edit Master subtitle style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D52A3779-C7AE-422D-831F-41FBA76857B7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57200"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BADAF0AC-5A40-47E8-9E1F-C5C1BDC43F1B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02877F81-A948-402F-B596-E6916C2D80F5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57200"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2F206A51-2400-48D7-9F6E-23D1749E4AB3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26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6E421977-118D-4BE9-A98E-40D3AB4DE1B2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57200"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817D1836-CA99-4FA3-9BC5-2B77787A015B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6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6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526BEA4A-2AA7-40F5-9E12-7B2D2EE0D291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57200"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DBF7E1F4-8140-48F1-94EB-AFE63F9FA334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38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38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AAA4B635-D3BA-4FF3-B225-EA20470E4352}" type="datetimeFigureOut">
              <a:rPr lang="zh-CN" altLang="en-US"/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57200"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C7F8E398-9D54-4AA5-ABAA-897617A967C2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37EC055C-262E-41ED-B310-48E7276B71C7}" type="datetimeFigureOut">
              <a:rPr lang="zh-CN" altLang="en-US"/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57200"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AC9A7607-00A1-4439-953F-CF5515D7B616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286C40FA-D052-42D1-B5DB-2D66D7D402BD}" type="datetimeFigureOut">
              <a:rPr lang="zh-CN" altLang="en-US"/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57200"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3AAB54AE-FF4E-466A-9F6E-40D126CE1A2B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1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12.xml"/><Relationship Id="rId8" Type="http://schemas.openxmlformats.org/officeDocument/2006/relationships/slideLayout" Target="../slideLayouts/slideLayout111.xml"/><Relationship Id="rId7" Type="http://schemas.openxmlformats.org/officeDocument/2006/relationships/slideLayout" Target="../slideLayouts/slideLayout110.xml"/><Relationship Id="rId6" Type="http://schemas.openxmlformats.org/officeDocument/2006/relationships/slideLayout" Target="../slideLayouts/slideLayout109.xml"/><Relationship Id="rId5" Type="http://schemas.openxmlformats.org/officeDocument/2006/relationships/slideLayout" Target="../slideLayouts/slideLayout108.xml"/><Relationship Id="rId4" Type="http://schemas.openxmlformats.org/officeDocument/2006/relationships/slideLayout" Target="../slideLayouts/slideLayout107.xml"/><Relationship Id="rId3" Type="http://schemas.openxmlformats.org/officeDocument/2006/relationships/slideLayout" Target="../slideLayouts/slideLayout106.xml"/><Relationship Id="rId2" Type="http://schemas.openxmlformats.org/officeDocument/2006/relationships/slideLayout" Target="../slideLayouts/slideLayout105.xml"/><Relationship Id="rId12" Type="http://schemas.openxmlformats.org/officeDocument/2006/relationships/theme" Target="../theme/theme10.xml"/><Relationship Id="rId11" Type="http://schemas.openxmlformats.org/officeDocument/2006/relationships/slideLayout" Target="../slideLayouts/slideLayout114.xml"/><Relationship Id="rId10" Type="http://schemas.openxmlformats.org/officeDocument/2006/relationships/slideLayout" Target="../slideLayouts/slideLayout113.xml"/><Relationship Id="rId1" Type="http://schemas.openxmlformats.org/officeDocument/2006/relationships/slideLayout" Target="../slideLayouts/slideLayout104.xml"/></Relationships>
</file>

<file path=ppt/slideMasters/_rels/slideMaster1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23.xml"/><Relationship Id="rId8" Type="http://schemas.openxmlformats.org/officeDocument/2006/relationships/slideLayout" Target="../slideLayouts/slideLayout122.xml"/><Relationship Id="rId7" Type="http://schemas.openxmlformats.org/officeDocument/2006/relationships/slideLayout" Target="../slideLayouts/slideLayout121.xml"/><Relationship Id="rId6" Type="http://schemas.openxmlformats.org/officeDocument/2006/relationships/slideLayout" Target="../slideLayouts/slideLayout120.xml"/><Relationship Id="rId5" Type="http://schemas.openxmlformats.org/officeDocument/2006/relationships/slideLayout" Target="../slideLayouts/slideLayout119.xml"/><Relationship Id="rId4" Type="http://schemas.openxmlformats.org/officeDocument/2006/relationships/slideLayout" Target="../slideLayouts/slideLayout118.xml"/><Relationship Id="rId3" Type="http://schemas.openxmlformats.org/officeDocument/2006/relationships/slideLayout" Target="../slideLayouts/slideLayout117.xml"/><Relationship Id="rId2" Type="http://schemas.openxmlformats.org/officeDocument/2006/relationships/slideLayout" Target="../slideLayouts/slideLayout116.xml"/><Relationship Id="rId12" Type="http://schemas.openxmlformats.org/officeDocument/2006/relationships/theme" Target="../theme/theme11.xml"/><Relationship Id="rId11" Type="http://schemas.openxmlformats.org/officeDocument/2006/relationships/slideLayout" Target="../slideLayouts/slideLayout125.xml"/><Relationship Id="rId10" Type="http://schemas.openxmlformats.org/officeDocument/2006/relationships/slideLayout" Target="../slideLayouts/slideLayout124.xml"/><Relationship Id="rId1" Type="http://schemas.openxmlformats.org/officeDocument/2006/relationships/slideLayout" Target="../slideLayouts/slideLayout115.xml"/></Relationships>
</file>

<file path=ppt/slideMasters/_rels/slideMaster1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34.xml"/><Relationship Id="rId8" Type="http://schemas.openxmlformats.org/officeDocument/2006/relationships/slideLayout" Target="../slideLayouts/slideLayout133.xml"/><Relationship Id="rId7" Type="http://schemas.openxmlformats.org/officeDocument/2006/relationships/slideLayout" Target="../slideLayouts/slideLayout132.xml"/><Relationship Id="rId6" Type="http://schemas.openxmlformats.org/officeDocument/2006/relationships/slideLayout" Target="../slideLayouts/slideLayout131.xml"/><Relationship Id="rId5" Type="http://schemas.openxmlformats.org/officeDocument/2006/relationships/slideLayout" Target="../slideLayouts/slideLayout130.xml"/><Relationship Id="rId4" Type="http://schemas.openxmlformats.org/officeDocument/2006/relationships/slideLayout" Target="../slideLayouts/slideLayout129.xml"/><Relationship Id="rId3" Type="http://schemas.openxmlformats.org/officeDocument/2006/relationships/slideLayout" Target="../slideLayouts/slideLayout128.xml"/><Relationship Id="rId2" Type="http://schemas.openxmlformats.org/officeDocument/2006/relationships/slideLayout" Target="../slideLayouts/slideLayout127.xml"/><Relationship Id="rId12" Type="http://schemas.openxmlformats.org/officeDocument/2006/relationships/theme" Target="../theme/theme12.xml"/><Relationship Id="rId11" Type="http://schemas.openxmlformats.org/officeDocument/2006/relationships/slideLayout" Target="../slideLayouts/slideLayout136.xml"/><Relationship Id="rId10" Type="http://schemas.openxmlformats.org/officeDocument/2006/relationships/slideLayout" Target="../slideLayouts/slideLayout135.xml"/><Relationship Id="rId1" Type="http://schemas.openxmlformats.org/officeDocument/2006/relationships/slideLayout" Target="../slideLayouts/slideLayout126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4.xml"/><Relationship Id="rId8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1.xml"/><Relationship Id="rId5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7.xml"/><Relationship Id="rId13" Type="http://schemas.openxmlformats.org/officeDocument/2006/relationships/theme" Target="../theme/theme2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5.xml"/><Relationship Id="rId1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5.xml"/><Relationship Id="rId8" Type="http://schemas.openxmlformats.org/officeDocument/2006/relationships/slideLayout" Target="../slideLayouts/slideLayout34.xml"/><Relationship Id="rId7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2.xml"/><Relationship Id="rId5" Type="http://schemas.openxmlformats.org/officeDocument/2006/relationships/slideLayout" Target="../slideLayouts/slideLayout31.xml"/><Relationship Id="rId4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9.xml"/><Relationship Id="rId2" Type="http://schemas.openxmlformats.org/officeDocument/2006/relationships/slideLayout" Target="../slideLayouts/slideLayout28.xml"/><Relationship Id="rId12" Type="http://schemas.openxmlformats.org/officeDocument/2006/relationships/theme" Target="../theme/theme3.xml"/><Relationship Id="rId11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36.xml"/><Relationship Id="rId1" Type="http://schemas.openxmlformats.org/officeDocument/2006/relationships/slideLayout" Target="../slideLayouts/slideLayout27.xml"/></Relationships>
</file>

<file path=ppt/slideMasters/_rels/slideMaster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6.xml"/><Relationship Id="rId8" Type="http://schemas.openxmlformats.org/officeDocument/2006/relationships/slideLayout" Target="../slideLayouts/slideLayout45.xml"/><Relationship Id="rId7" Type="http://schemas.openxmlformats.org/officeDocument/2006/relationships/slideLayout" Target="../slideLayouts/slideLayout44.xml"/><Relationship Id="rId6" Type="http://schemas.openxmlformats.org/officeDocument/2006/relationships/slideLayout" Target="../slideLayouts/slideLayout43.xml"/><Relationship Id="rId5" Type="http://schemas.openxmlformats.org/officeDocument/2006/relationships/slideLayout" Target="../slideLayouts/slideLayout42.xml"/><Relationship Id="rId4" Type="http://schemas.openxmlformats.org/officeDocument/2006/relationships/slideLayout" Target="../slideLayouts/slideLayout41.xml"/><Relationship Id="rId3" Type="http://schemas.openxmlformats.org/officeDocument/2006/relationships/slideLayout" Target="../slideLayouts/slideLayout40.xml"/><Relationship Id="rId2" Type="http://schemas.openxmlformats.org/officeDocument/2006/relationships/slideLayout" Target="../slideLayouts/slideLayout39.xml"/><Relationship Id="rId12" Type="http://schemas.openxmlformats.org/officeDocument/2006/relationships/theme" Target="../theme/theme4.xml"/><Relationship Id="rId11" Type="http://schemas.openxmlformats.org/officeDocument/2006/relationships/slideLayout" Target="../slideLayouts/slideLayout48.xml"/><Relationship Id="rId10" Type="http://schemas.openxmlformats.org/officeDocument/2006/relationships/slideLayout" Target="../slideLayouts/slideLayout47.xml"/><Relationship Id="rId1" Type="http://schemas.openxmlformats.org/officeDocument/2006/relationships/slideLayout" Target="../slideLayouts/slideLayout38.xml"/></Relationships>
</file>

<file path=ppt/slideMasters/_rels/slideMaster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7.xml"/><Relationship Id="rId8" Type="http://schemas.openxmlformats.org/officeDocument/2006/relationships/slideLayout" Target="../slideLayouts/slideLayout56.xml"/><Relationship Id="rId7" Type="http://schemas.openxmlformats.org/officeDocument/2006/relationships/slideLayout" Target="../slideLayouts/slideLayout55.xml"/><Relationship Id="rId6" Type="http://schemas.openxmlformats.org/officeDocument/2006/relationships/slideLayout" Target="../slideLayouts/slideLayout54.xml"/><Relationship Id="rId5" Type="http://schemas.openxmlformats.org/officeDocument/2006/relationships/slideLayout" Target="../slideLayouts/slideLayout53.xml"/><Relationship Id="rId4" Type="http://schemas.openxmlformats.org/officeDocument/2006/relationships/slideLayout" Target="../slideLayouts/slideLayout52.xml"/><Relationship Id="rId3" Type="http://schemas.openxmlformats.org/officeDocument/2006/relationships/slideLayout" Target="../slideLayouts/slideLayout51.xml"/><Relationship Id="rId2" Type="http://schemas.openxmlformats.org/officeDocument/2006/relationships/slideLayout" Target="../slideLayouts/slideLayout50.xml"/><Relationship Id="rId12" Type="http://schemas.openxmlformats.org/officeDocument/2006/relationships/theme" Target="../theme/theme5.xml"/><Relationship Id="rId11" Type="http://schemas.openxmlformats.org/officeDocument/2006/relationships/slideLayout" Target="../slideLayouts/slideLayout59.xml"/><Relationship Id="rId10" Type="http://schemas.openxmlformats.org/officeDocument/2006/relationships/slideLayout" Target="../slideLayouts/slideLayout58.xml"/><Relationship Id="rId1" Type="http://schemas.openxmlformats.org/officeDocument/2006/relationships/slideLayout" Target="../slideLayouts/slideLayout49.xml"/></Relationships>
</file>

<file path=ppt/slideMasters/_rels/slideMaster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68.xml"/><Relationship Id="rId8" Type="http://schemas.openxmlformats.org/officeDocument/2006/relationships/slideLayout" Target="../slideLayouts/slideLayout67.xml"/><Relationship Id="rId7" Type="http://schemas.openxmlformats.org/officeDocument/2006/relationships/slideLayout" Target="../slideLayouts/slideLayout66.xml"/><Relationship Id="rId6" Type="http://schemas.openxmlformats.org/officeDocument/2006/relationships/slideLayout" Target="../slideLayouts/slideLayout65.xml"/><Relationship Id="rId5" Type="http://schemas.openxmlformats.org/officeDocument/2006/relationships/slideLayout" Target="../slideLayouts/slideLayout64.xml"/><Relationship Id="rId4" Type="http://schemas.openxmlformats.org/officeDocument/2006/relationships/slideLayout" Target="../slideLayouts/slideLayout63.xml"/><Relationship Id="rId3" Type="http://schemas.openxmlformats.org/officeDocument/2006/relationships/slideLayout" Target="../slideLayouts/slideLayout62.xml"/><Relationship Id="rId2" Type="http://schemas.openxmlformats.org/officeDocument/2006/relationships/slideLayout" Target="../slideLayouts/slideLayout61.xml"/><Relationship Id="rId12" Type="http://schemas.openxmlformats.org/officeDocument/2006/relationships/theme" Target="../theme/theme6.xml"/><Relationship Id="rId11" Type="http://schemas.openxmlformats.org/officeDocument/2006/relationships/slideLayout" Target="../slideLayouts/slideLayout70.xml"/><Relationship Id="rId10" Type="http://schemas.openxmlformats.org/officeDocument/2006/relationships/slideLayout" Target="../slideLayouts/slideLayout69.xml"/><Relationship Id="rId1" Type="http://schemas.openxmlformats.org/officeDocument/2006/relationships/slideLayout" Target="../slideLayouts/slideLayout60.xml"/></Relationships>
</file>

<file path=ppt/slideMasters/_rels/slideMaster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9.xml"/><Relationship Id="rId8" Type="http://schemas.openxmlformats.org/officeDocument/2006/relationships/slideLayout" Target="../slideLayouts/slideLayout78.xml"/><Relationship Id="rId7" Type="http://schemas.openxmlformats.org/officeDocument/2006/relationships/slideLayout" Target="../slideLayouts/slideLayout77.xml"/><Relationship Id="rId6" Type="http://schemas.openxmlformats.org/officeDocument/2006/relationships/slideLayout" Target="../slideLayouts/slideLayout76.xml"/><Relationship Id="rId5" Type="http://schemas.openxmlformats.org/officeDocument/2006/relationships/slideLayout" Target="../slideLayouts/slideLayout75.xml"/><Relationship Id="rId4" Type="http://schemas.openxmlformats.org/officeDocument/2006/relationships/slideLayout" Target="../slideLayouts/slideLayout74.xml"/><Relationship Id="rId3" Type="http://schemas.openxmlformats.org/officeDocument/2006/relationships/slideLayout" Target="../slideLayouts/slideLayout73.xml"/><Relationship Id="rId2" Type="http://schemas.openxmlformats.org/officeDocument/2006/relationships/slideLayout" Target="../slideLayouts/slideLayout72.xml"/><Relationship Id="rId12" Type="http://schemas.openxmlformats.org/officeDocument/2006/relationships/theme" Target="../theme/theme7.xml"/><Relationship Id="rId11" Type="http://schemas.openxmlformats.org/officeDocument/2006/relationships/slideLayout" Target="../slideLayouts/slideLayout81.xml"/><Relationship Id="rId10" Type="http://schemas.openxmlformats.org/officeDocument/2006/relationships/slideLayout" Target="../slideLayouts/slideLayout80.xml"/><Relationship Id="rId1" Type="http://schemas.openxmlformats.org/officeDocument/2006/relationships/slideLayout" Target="../slideLayouts/slideLayout71.xml"/></Relationships>
</file>

<file path=ppt/slideMasters/_rels/slideMaster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0.xml"/><Relationship Id="rId8" Type="http://schemas.openxmlformats.org/officeDocument/2006/relationships/slideLayout" Target="../slideLayouts/slideLayout89.xml"/><Relationship Id="rId7" Type="http://schemas.openxmlformats.org/officeDocument/2006/relationships/slideLayout" Target="../slideLayouts/slideLayout88.xml"/><Relationship Id="rId6" Type="http://schemas.openxmlformats.org/officeDocument/2006/relationships/slideLayout" Target="../slideLayouts/slideLayout87.xml"/><Relationship Id="rId5" Type="http://schemas.openxmlformats.org/officeDocument/2006/relationships/slideLayout" Target="../slideLayouts/slideLayout86.xml"/><Relationship Id="rId4" Type="http://schemas.openxmlformats.org/officeDocument/2006/relationships/slideLayout" Target="../slideLayouts/slideLayout85.xml"/><Relationship Id="rId3" Type="http://schemas.openxmlformats.org/officeDocument/2006/relationships/slideLayout" Target="../slideLayouts/slideLayout84.xml"/><Relationship Id="rId2" Type="http://schemas.openxmlformats.org/officeDocument/2006/relationships/slideLayout" Target="../slideLayouts/slideLayout83.xml"/><Relationship Id="rId12" Type="http://schemas.openxmlformats.org/officeDocument/2006/relationships/theme" Target="../theme/theme8.xml"/><Relationship Id="rId11" Type="http://schemas.openxmlformats.org/officeDocument/2006/relationships/slideLayout" Target="../slideLayouts/slideLayout92.xml"/><Relationship Id="rId10" Type="http://schemas.openxmlformats.org/officeDocument/2006/relationships/slideLayout" Target="../slideLayouts/slideLayout91.xml"/><Relationship Id="rId1" Type="http://schemas.openxmlformats.org/officeDocument/2006/relationships/slideLayout" Target="../slideLayouts/slideLayout82.xml"/></Relationships>
</file>

<file path=ppt/slideMasters/_rels/slideMaster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01.xml"/><Relationship Id="rId8" Type="http://schemas.openxmlformats.org/officeDocument/2006/relationships/slideLayout" Target="../slideLayouts/slideLayout100.xml"/><Relationship Id="rId7" Type="http://schemas.openxmlformats.org/officeDocument/2006/relationships/slideLayout" Target="../slideLayouts/slideLayout99.xml"/><Relationship Id="rId6" Type="http://schemas.openxmlformats.org/officeDocument/2006/relationships/slideLayout" Target="../slideLayouts/slideLayout98.xml"/><Relationship Id="rId5" Type="http://schemas.openxmlformats.org/officeDocument/2006/relationships/slideLayout" Target="../slideLayouts/slideLayout97.xml"/><Relationship Id="rId4" Type="http://schemas.openxmlformats.org/officeDocument/2006/relationships/slideLayout" Target="../slideLayouts/slideLayout96.xml"/><Relationship Id="rId3" Type="http://schemas.openxmlformats.org/officeDocument/2006/relationships/slideLayout" Target="../slideLayouts/slideLayout95.xml"/><Relationship Id="rId2" Type="http://schemas.openxmlformats.org/officeDocument/2006/relationships/slideLayout" Target="../slideLayouts/slideLayout94.xml"/><Relationship Id="rId12" Type="http://schemas.openxmlformats.org/officeDocument/2006/relationships/theme" Target="../theme/theme9.xml"/><Relationship Id="rId11" Type="http://schemas.openxmlformats.org/officeDocument/2006/relationships/slideLayout" Target="../slideLayouts/slideLayout103.xml"/><Relationship Id="rId10" Type="http://schemas.openxmlformats.org/officeDocument/2006/relationships/slideLayout" Target="../slideLayouts/slideLayout102.xml"/><Relationship Id="rId1" Type="http://schemas.openxmlformats.org/officeDocument/2006/relationships/slideLayout" Target="../slideLayouts/slideLayout9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243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1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D33A5B53-065F-4B34-8EC2-7758065CE1C9}" type="datetimeFigureOut">
              <a:rPr lang="en-US"/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1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1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8F89FC29-42C7-4F84-99C7-578A3440EA5E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1" r:id="rId1"/>
    <p:sldLayoutId id="2147483762" r:id="rId2"/>
    <p:sldLayoutId id="2147483763" r:id="rId3"/>
    <p:sldLayoutId id="2147483764" r:id="rId4"/>
    <p:sldLayoutId id="2147483765" r:id="rId5"/>
    <p:sldLayoutId id="2147483766" r:id="rId6"/>
    <p:sldLayoutId id="2147483767" r:id="rId7"/>
    <p:sldLayoutId id="2147483768" r:id="rId8"/>
    <p:sldLayoutId id="2147483769" r:id="rId9"/>
    <p:sldLayoutId id="2147483770" r:id="rId10"/>
    <p:sldLayoutId id="2147483771" r:id="rId11"/>
  </p:sldLayoutIdLst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126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defTabSz="914400">
              <a:defRPr sz="1200">
                <a:solidFill>
                  <a:srgbClr val="898989"/>
                </a:solidFill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>
              <a:defRPr/>
            </a:pPr>
            <a:fld id="{9C82F573-2A51-49AC-8495-EE2F010FE644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defTabSz="914400" fontAlgn="auto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r" defTabSz="914400">
              <a:defRPr sz="1200">
                <a:solidFill>
                  <a:srgbClr val="898989"/>
                </a:solidFill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>
              <a:defRPr/>
            </a:pPr>
            <a:fld id="{E27D84B6-7577-45FD-B895-B4847BD561C5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3" r:id="rId1"/>
    <p:sldLayoutId id="2147483774" r:id="rId2"/>
    <p:sldLayoutId id="2147483775" r:id="rId3"/>
    <p:sldLayoutId id="2147483776" r:id="rId4"/>
    <p:sldLayoutId id="2147483777" r:id="rId5"/>
    <p:sldLayoutId id="2147483778" r:id="rId6"/>
    <p:sldLayoutId id="2147483779" r:id="rId7"/>
    <p:sldLayoutId id="2147483780" r:id="rId8"/>
    <p:sldLayoutId id="2147483781" r:id="rId9"/>
    <p:sldLayoutId id="2147483782" r:id="rId10"/>
    <p:sldLayoutId id="2147483783" r:id="rId1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宋体" panose="02010600030101010101" pitchFamily="2" charset="-122"/>
          <a:cs typeface="宋体" panose="02010600030101010101" pitchFamily="2" charset="-122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宋体" panose="02010600030101010101" pitchFamily="2" charset="-122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宋体" panose="02010600030101010101" pitchFamily="2" charset="-122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宋体" panose="02010600030101010101" pitchFamily="2" charset="-122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宋体" panose="02010600030101010101" pitchFamily="2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宋体" panose="02010600030101010101" pitchFamily="2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宋体" panose="02010600030101010101" pitchFamily="2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宋体" panose="02010600030101010101" pitchFamily="2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宋体" panose="02010600030101010101" pitchFamily="2" charset="-122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宋体" panose="02010600030101010101" pitchFamily="2" charset="-122"/>
          <a:cs typeface="宋体" panose="02010600030101010101" pitchFamily="2" charset="-122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BF5BC9-D142-4C50-95AB-8900B895CCE3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zh-CN" altLang="en-US"/>
              <a:t>哈工大（深圳）计算机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63EC4C-CFD8-4F45-A0A2-30028C1F73D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5" r:id="rId1"/>
    <p:sldLayoutId id="2147483786" r:id="rId2"/>
    <p:sldLayoutId id="2147483787" r:id="rId3"/>
    <p:sldLayoutId id="2147483788" r:id="rId4"/>
    <p:sldLayoutId id="2147483789" r:id="rId5"/>
    <p:sldLayoutId id="2147483790" r:id="rId6"/>
    <p:sldLayoutId id="2147483791" r:id="rId7"/>
    <p:sldLayoutId id="2147483792" r:id="rId8"/>
    <p:sldLayoutId id="2147483793" r:id="rId9"/>
    <p:sldLayoutId id="2147483794" r:id="rId10"/>
    <p:sldLayoutId id="2147483795" r:id="rId11"/>
  </p:sldLayoutIdLst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en-US" altLang="zh-CN"/>
              <a:t>Click to edit Master title style</a:t>
            </a:r>
            <a:endParaRPr lang="en-US" altLang="zh-CN"/>
          </a:p>
        </p:txBody>
      </p:sp>
      <p:sp>
        <p:nvSpPr>
          <p:cNvPr id="205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en-US" altLang="zh-C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Times New Roman" panose="0202060305040502030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Times New Roman" panose="0202060305040502030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Times New Roman" panose="02020603050405020304" charset="0"/>
              </a:defRPr>
            </a:lvl1pPr>
          </a:lstStyle>
          <a:p>
            <a:pPr>
              <a:defRPr/>
            </a:pPr>
            <a:fld id="{F81C088D-F20C-418E-975B-2C34F6BB1E20}" type="slidenum">
              <a:rPr lang="zh-CN" altLang="en-US"/>
            </a:fld>
            <a:endParaRPr lang="en-US" altLang="zh-CN"/>
          </a:p>
        </p:txBody>
      </p:sp>
      <p:grpSp>
        <p:nvGrpSpPr>
          <p:cNvPr id="2055" name="组合 9"/>
          <p:cNvGrpSpPr/>
          <p:nvPr/>
        </p:nvGrpSpPr>
        <p:grpSpPr bwMode="auto">
          <a:xfrm>
            <a:off x="-1588" y="-12700"/>
            <a:ext cx="9145588" cy="6897688"/>
            <a:chOff x="-1588" y="-12700"/>
            <a:chExt cx="9146151" cy="6898084"/>
          </a:xfrm>
        </p:grpSpPr>
        <p:sp>
          <p:nvSpPr>
            <p:cNvPr id="12" name="Freeform 3"/>
            <p:cNvSpPr/>
            <p:nvPr/>
          </p:nvSpPr>
          <p:spPr>
            <a:xfrm>
              <a:off x="0" y="-12700"/>
              <a:ext cx="9144563" cy="6858394"/>
            </a:xfrm>
            <a:custGeom>
              <a:avLst/>
              <a:gdLst>
                <a:gd name="connsiteX0" fmla="*/ 0 w 9144000"/>
                <a:gd name="connsiteY0" fmla="*/ 0 h 6858000"/>
                <a:gd name="connsiteX1" fmla="*/ 0 w 9144000"/>
                <a:gd name="connsiteY1" fmla="*/ 6857999 h 6858000"/>
                <a:gd name="connsiteX2" fmla="*/ 9143999 w 9144000"/>
                <a:gd name="connsiteY2" fmla="*/ 6857999 h 6858000"/>
                <a:gd name="connsiteX3" fmla="*/ 9143999 w 9144000"/>
                <a:gd name="connsiteY3" fmla="*/ 0 h 6858000"/>
                <a:gd name="connsiteX4" fmla="*/ 0 w 9144000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</a:cxnLst>
              <a:rect l="l" t="t" r="r" b="b"/>
              <a:pathLst>
                <a:path w="9144000" h="6858000">
                  <a:moveTo>
                    <a:pt x="0" y="0"/>
                  </a:moveTo>
                  <a:lnTo>
                    <a:pt x="0" y="6857999"/>
                  </a:lnTo>
                  <a:lnTo>
                    <a:pt x="9143999" y="6857999"/>
                  </a:lnTo>
                  <a:lnTo>
                    <a:pt x="9143999" y="0"/>
                  </a:lnTo>
                  <a:lnTo>
                    <a:pt x="0" y="0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w="12700">
              <a:solidFill>
                <a:srgbClr val="000000">
                  <a:alpha val="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  <p:pic>
          <p:nvPicPr>
            <p:cNvPr id="2057" name="图片 13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588" y="3227784"/>
              <a:ext cx="9144000" cy="3657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075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1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7597A847-8A48-482F-86E9-9417169C9BA5}" type="datetimeFigureOut">
              <a:rPr lang="en-US"/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1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1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A920B8D9-FC29-4A26-A3CE-B614F45EC758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</p:sldLayoutIdLst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099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defTabSz="914400">
              <a:defRPr sz="1200">
                <a:solidFill>
                  <a:srgbClr val="898989"/>
                </a:solidFill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>
              <a:defRPr/>
            </a:pPr>
            <a:fld id="{D42F27A5-83BC-46C7-A8A3-F7523062C916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defTabSz="914400" fontAlgn="auto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r" defTabSz="914400">
              <a:defRPr sz="1200">
                <a:solidFill>
                  <a:srgbClr val="898989"/>
                </a:solidFill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>
              <a:defRPr/>
            </a:pPr>
            <a:fld id="{B1A8ECBA-9525-47E9-A877-C9C7DC27897C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宋体" panose="02010600030101010101" pitchFamily="2" charset="-122"/>
          <a:cs typeface="宋体" panose="02010600030101010101" pitchFamily="2" charset="-122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宋体" panose="02010600030101010101" pitchFamily="2" charset="-122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宋体" panose="02010600030101010101" pitchFamily="2" charset="-122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宋体" panose="02010600030101010101" pitchFamily="2" charset="-122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宋体" panose="02010600030101010101" pitchFamily="2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宋体" panose="02010600030101010101" pitchFamily="2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宋体" panose="02010600030101010101" pitchFamily="2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宋体" panose="02010600030101010101" pitchFamily="2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宋体" panose="02010600030101010101" pitchFamily="2" charset="-122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宋体" panose="02010600030101010101" pitchFamily="2" charset="-122"/>
          <a:cs typeface="宋体" panose="02010600030101010101" pitchFamily="2" charset="-122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5123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1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47B10F90-2C7C-4886-BF9F-DC14C01959E9}" type="datetimeFigureOut">
              <a:rPr lang="en-US"/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1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1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2133A368-66B4-4A4B-BA45-F45D88346980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</p:sldLayoutIdLst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614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defTabSz="914400">
              <a:defRPr sz="1200">
                <a:solidFill>
                  <a:srgbClr val="898989"/>
                </a:solidFill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>
              <a:defRPr/>
            </a:pPr>
            <a:fld id="{520A8C05-38C8-4F68-8E92-1A046267909A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defTabSz="914400" fontAlgn="auto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r" defTabSz="914400">
              <a:defRPr sz="1200">
                <a:solidFill>
                  <a:srgbClr val="898989"/>
                </a:solidFill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>
              <a:defRPr/>
            </a:pPr>
            <a:fld id="{7DC55773-1A9D-40A3-AEA2-AAB893F34D18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宋体" panose="02010600030101010101" pitchFamily="2" charset="-122"/>
          <a:cs typeface="宋体" panose="02010600030101010101" pitchFamily="2" charset="-122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宋体" panose="02010600030101010101" pitchFamily="2" charset="-122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宋体" panose="02010600030101010101" pitchFamily="2" charset="-122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宋体" panose="02010600030101010101" pitchFamily="2" charset="-122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宋体" panose="02010600030101010101" pitchFamily="2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宋体" panose="02010600030101010101" pitchFamily="2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宋体" panose="02010600030101010101" pitchFamily="2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宋体" panose="02010600030101010101" pitchFamily="2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宋体" panose="02010600030101010101" pitchFamily="2" charset="-122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宋体" panose="02010600030101010101" pitchFamily="2" charset="-122"/>
          <a:cs typeface="宋体" panose="02010600030101010101" pitchFamily="2" charset="-122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7171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l" defTabSz="914400">
              <a:defRPr kumimoji="0" sz="1200">
                <a:solidFill>
                  <a:srgbClr val="898989"/>
                </a:solidFill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>
              <a:defRPr/>
            </a:pPr>
            <a:fld id="{74DC4412-EE9F-4CC4-92F3-5E8A46A2A95A}" type="datetime1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defTabSz="914400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r" defTabSz="914400">
              <a:defRPr kumimoji="0" sz="1200">
                <a:solidFill>
                  <a:srgbClr val="898989"/>
                </a:solidFill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>
              <a:defRPr/>
            </a:pPr>
            <a:fld id="{C1BE61AE-51F6-402B-B845-8A140DFDBB67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宋体" panose="02010600030101010101" pitchFamily="2" charset="-122"/>
          <a:cs typeface="宋体" panose="02010600030101010101" pitchFamily="2" charset="-122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宋体" panose="02010600030101010101" pitchFamily="2" charset="-122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宋体" panose="02010600030101010101" pitchFamily="2" charset="-122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宋体" panose="02010600030101010101" pitchFamily="2" charset="-122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宋体" panose="02010600030101010101" pitchFamily="2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宋体" panose="02010600030101010101" pitchFamily="2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宋体" panose="02010600030101010101" pitchFamily="2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宋体" panose="02010600030101010101" pitchFamily="2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宋体" panose="02010600030101010101" pitchFamily="2" charset="-122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宋体" panose="02010600030101010101" pitchFamily="2" charset="-122"/>
          <a:cs typeface="宋体" panose="02010600030101010101" pitchFamily="2" charset="-122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8195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1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84EAC6C7-4CBB-42B0-9021-68DF047AE17B}" type="datetimeFigureOut">
              <a:rPr lang="en-US"/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1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1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FBC84487-1223-4BC7-9EDB-E2B97F9E9209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  <p:sldLayoutId id="2147483738" r:id="rId2"/>
    <p:sldLayoutId id="2147483739" r:id="rId3"/>
    <p:sldLayoutId id="2147483740" r:id="rId4"/>
    <p:sldLayoutId id="2147483741" r:id="rId5"/>
    <p:sldLayoutId id="2147483742" r:id="rId6"/>
    <p:sldLayoutId id="2147483743" r:id="rId7"/>
    <p:sldLayoutId id="2147483744" r:id="rId8"/>
    <p:sldLayoutId id="2147483745" r:id="rId9"/>
    <p:sldLayoutId id="2147483746" r:id="rId10"/>
    <p:sldLayoutId id="2147483747" r:id="rId11"/>
  </p:sldLayoutIdLst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9219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defTabSz="914400">
              <a:defRPr sz="1200">
                <a:solidFill>
                  <a:srgbClr val="898989"/>
                </a:solidFill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>
              <a:defRPr/>
            </a:pPr>
            <a:fld id="{2DF681B4-BDE2-46B8-BD56-93812AAD6A53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defTabSz="914400" fontAlgn="auto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r" defTabSz="914400">
              <a:defRPr sz="1200">
                <a:solidFill>
                  <a:srgbClr val="898989"/>
                </a:solidFill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>
              <a:defRPr/>
            </a:pPr>
            <a:fld id="{C1AE8F77-2157-4218-9E0E-A27ECAB2302B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9" r:id="rId1"/>
    <p:sldLayoutId id="2147483750" r:id="rId2"/>
    <p:sldLayoutId id="2147483751" r:id="rId3"/>
    <p:sldLayoutId id="2147483752" r:id="rId4"/>
    <p:sldLayoutId id="2147483753" r:id="rId5"/>
    <p:sldLayoutId id="2147483754" r:id="rId6"/>
    <p:sldLayoutId id="2147483755" r:id="rId7"/>
    <p:sldLayoutId id="2147483756" r:id="rId8"/>
    <p:sldLayoutId id="2147483757" r:id="rId9"/>
    <p:sldLayoutId id="2147483758" r:id="rId10"/>
    <p:sldLayoutId id="2147483759" r:id="rId1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宋体" panose="02010600030101010101" pitchFamily="2" charset="-122"/>
          <a:cs typeface="宋体" panose="02010600030101010101" pitchFamily="2" charset="-122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宋体" panose="02010600030101010101" pitchFamily="2" charset="-122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宋体" panose="02010600030101010101" pitchFamily="2" charset="-122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宋体" panose="02010600030101010101" pitchFamily="2" charset="-122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宋体" panose="02010600030101010101" pitchFamily="2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宋体" panose="02010600030101010101" pitchFamily="2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宋体" panose="02010600030101010101" pitchFamily="2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宋体" panose="02010600030101010101" pitchFamily="2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宋体" panose="02010600030101010101" pitchFamily="2" charset="-122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宋体" panose="02010600030101010101" pitchFamily="2" charset="-122"/>
          <a:cs typeface="宋体" panose="02010600030101010101" pitchFamily="2" charset="-122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27.xml"/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hyperlink" Target="http://www.hitsz.edu.cn/article/view/id-26348.html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9" Type="http://schemas.openxmlformats.org/officeDocument/2006/relationships/image" Target="../media/image165.png"/><Relationship Id="rId8" Type="http://schemas.openxmlformats.org/officeDocument/2006/relationships/image" Target="../media/image164.png"/><Relationship Id="rId7" Type="http://schemas.openxmlformats.org/officeDocument/2006/relationships/image" Target="../media/image163.png"/><Relationship Id="rId6" Type="http://schemas.openxmlformats.org/officeDocument/2006/relationships/image" Target="../media/image162.png"/><Relationship Id="rId5" Type="http://schemas.openxmlformats.org/officeDocument/2006/relationships/image" Target="../media/image161.png"/><Relationship Id="rId4" Type="http://schemas.openxmlformats.org/officeDocument/2006/relationships/image" Target="../media/image127.tiff"/><Relationship Id="rId3" Type="http://schemas.openxmlformats.org/officeDocument/2006/relationships/image" Target="../media/image126.tiff"/><Relationship Id="rId2" Type="http://schemas.openxmlformats.org/officeDocument/2006/relationships/image" Target="../media/image123.tiff"/><Relationship Id="rId14" Type="http://schemas.openxmlformats.org/officeDocument/2006/relationships/slideLayout" Target="../slideLayouts/slideLayout2.xml"/><Relationship Id="rId13" Type="http://schemas.openxmlformats.org/officeDocument/2006/relationships/image" Target="../media/image169.png"/><Relationship Id="rId12" Type="http://schemas.openxmlformats.org/officeDocument/2006/relationships/image" Target="../media/image168.png"/><Relationship Id="rId11" Type="http://schemas.openxmlformats.org/officeDocument/2006/relationships/image" Target="../media/image167.png"/><Relationship Id="rId10" Type="http://schemas.openxmlformats.org/officeDocument/2006/relationships/image" Target="../media/image166.png"/><Relationship Id="rId1" Type="http://schemas.openxmlformats.org/officeDocument/2006/relationships/image" Target="../media/image122.tiff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8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70.png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3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72.png"/><Relationship Id="rId1" Type="http://schemas.openxmlformats.org/officeDocument/2006/relationships/image" Target="../media/image171.png"/></Relationships>
</file>

<file path=ppt/slides/_rels/slide10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74.x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175.png"/><Relationship Id="rId4" Type="http://schemas.openxmlformats.org/officeDocument/2006/relationships/image" Target="../media/image174.png"/><Relationship Id="rId3" Type="http://schemas.openxmlformats.org/officeDocument/2006/relationships/tags" Target="../tags/tag5.xml"/><Relationship Id="rId2" Type="http://schemas.openxmlformats.org/officeDocument/2006/relationships/tags" Target="../tags/tag4.xml"/><Relationship Id="rId1" Type="http://schemas.openxmlformats.org/officeDocument/2006/relationships/image" Target="../media/image173.png"/></Relationships>
</file>

<file path=ppt/slides/_rels/slide10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5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78.png"/><Relationship Id="rId2" Type="http://schemas.openxmlformats.org/officeDocument/2006/relationships/image" Target="../media/image177.png"/><Relationship Id="rId1" Type="http://schemas.openxmlformats.org/officeDocument/2006/relationships/image" Target="../media/image17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6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79.png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82.png"/><Relationship Id="rId2" Type="http://schemas.openxmlformats.org/officeDocument/2006/relationships/image" Target="../media/image181.png"/><Relationship Id="rId1" Type="http://schemas.openxmlformats.org/officeDocument/2006/relationships/image" Target="../media/image180.png"/></Relationships>
</file>

<file path=ppt/slides/_rels/slide11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79.x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187.png"/><Relationship Id="rId4" Type="http://schemas.openxmlformats.org/officeDocument/2006/relationships/image" Target="../media/image186.png"/><Relationship Id="rId3" Type="http://schemas.openxmlformats.org/officeDocument/2006/relationships/image" Target="../media/image185.png"/><Relationship Id="rId2" Type="http://schemas.openxmlformats.org/officeDocument/2006/relationships/image" Target="../media/image184.png"/><Relationship Id="rId1" Type="http://schemas.openxmlformats.org/officeDocument/2006/relationships/image" Target="../media/image183.png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80.xml"/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191.png"/><Relationship Id="rId5" Type="http://schemas.openxmlformats.org/officeDocument/2006/relationships/image" Target="../media/image190.png"/><Relationship Id="rId4" Type="http://schemas.openxmlformats.org/officeDocument/2006/relationships/image" Target="../media/image186.png"/><Relationship Id="rId3" Type="http://schemas.openxmlformats.org/officeDocument/2006/relationships/image" Target="../media/image185.png"/><Relationship Id="rId2" Type="http://schemas.openxmlformats.org/officeDocument/2006/relationships/image" Target="../media/image189.png"/><Relationship Id="rId1" Type="http://schemas.openxmlformats.org/officeDocument/2006/relationships/image" Target="../media/image188.png"/></Relationships>
</file>

<file path=ppt/slides/_rels/slide116.xml.rels><?xml version="1.0" encoding="UTF-8" standalone="yes"?>
<Relationships xmlns="http://schemas.openxmlformats.org/package/2006/relationships"><Relationship Id="rId9" Type="http://schemas.openxmlformats.org/officeDocument/2006/relationships/image" Target="../media/image199.png"/><Relationship Id="rId8" Type="http://schemas.openxmlformats.org/officeDocument/2006/relationships/image" Target="../media/image186.png"/><Relationship Id="rId7" Type="http://schemas.openxmlformats.org/officeDocument/2006/relationships/image" Target="../media/image198.png"/><Relationship Id="rId6" Type="http://schemas.openxmlformats.org/officeDocument/2006/relationships/image" Target="../media/image197.png"/><Relationship Id="rId5" Type="http://schemas.openxmlformats.org/officeDocument/2006/relationships/image" Target="../media/image196.png"/><Relationship Id="rId4" Type="http://schemas.openxmlformats.org/officeDocument/2006/relationships/image" Target="../media/image195.png"/><Relationship Id="rId3" Type="http://schemas.openxmlformats.org/officeDocument/2006/relationships/image" Target="../media/image194.png"/><Relationship Id="rId2" Type="http://schemas.openxmlformats.org/officeDocument/2006/relationships/image" Target="../media/image193.png"/><Relationship Id="rId11" Type="http://schemas.openxmlformats.org/officeDocument/2006/relationships/notesSlide" Target="../notesSlides/notesSlide81.xml"/><Relationship Id="rId10" Type="http://schemas.openxmlformats.org/officeDocument/2006/relationships/slideLayout" Target="../slideLayouts/slideLayout7.xml"/><Relationship Id="rId1" Type="http://schemas.openxmlformats.org/officeDocument/2006/relationships/image" Target="../media/image192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2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00.png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9" Type="http://schemas.openxmlformats.org/officeDocument/2006/relationships/image" Target="../media/image209.png"/><Relationship Id="rId8" Type="http://schemas.openxmlformats.org/officeDocument/2006/relationships/image" Target="../media/image208.png"/><Relationship Id="rId7" Type="http://schemas.openxmlformats.org/officeDocument/2006/relationships/image" Target="../media/image207.png"/><Relationship Id="rId6" Type="http://schemas.openxmlformats.org/officeDocument/2006/relationships/image" Target="../media/image206.png"/><Relationship Id="rId5" Type="http://schemas.openxmlformats.org/officeDocument/2006/relationships/image" Target="../media/image205.png"/><Relationship Id="rId4" Type="http://schemas.openxmlformats.org/officeDocument/2006/relationships/image" Target="../media/image204.png"/><Relationship Id="rId3" Type="http://schemas.openxmlformats.org/officeDocument/2006/relationships/image" Target="../media/image203.png"/><Relationship Id="rId24" Type="http://schemas.openxmlformats.org/officeDocument/2006/relationships/notesSlide" Target="../notesSlides/notesSlide83.xml"/><Relationship Id="rId23" Type="http://schemas.openxmlformats.org/officeDocument/2006/relationships/slideLayout" Target="../slideLayouts/slideLayout7.xml"/><Relationship Id="rId22" Type="http://schemas.openxmlformats.org/officeDocument/2006/relationships/image" Target="../media/image222.png"/><Relationship Id="rId21" Type="http://schemas.openxmlformats.org/officeDocument/2006/relationships/image" Target="../media/image221.png"/><Relationship Id="rId20" Type="http://schemas.openxmlformats.org/officeDocument/2006/relationships/image" Target="../media/image220.png"/><Relationship Id="rId2" Type="http://schemas.openxmlformats.org/officeDocument/2006/relationships/image" Target="../media/image202.png"/><Relationship Id="rId19" Type="http://schemas.openxmlformats.org/officeDocument/2006/relationships/image" Target="../media/image219.png"/><Relationship Id="rId18" Type="http://schemas.openxmlformats.org/officeDocument/2006/relationships/image" Target="../media/image218.png"/><Relationship Id="rId17" Type="http://schemas.openxmlformats.org/officeDocument/2006/relationships/image" Target="../media/image217.png"/><Relationship Id="rId16" Type="http://schemas.openxmlformats.org/officeDocument/2006/relationships/image" Target="../media/image216.png"/><Relationship Id="rId15" Type="http://schemas.openxmlformats.org/officeDocument/2006/relationships/image" Target="../media/image215.png"/><Relationship Id="rId14" Type="http://schemas.openxmlformats.org/officeDocument/2006/relationships/image" Target="../media/image214.png"/><Relationship Id="rId13" Type="http://schemas.openxmlformats.org/officeDocument/2006/relationships/image" Target="../media/image213.png"/><Relationship Id="rId12" Type="http://schemas.openxmlformats.org/officeDocument/2006/relationships/image" Target="../media/image212.png"/><Relationship Id="rId11" Type="http://schemas.openxmlformats.org/officeDocument/2006/relationships/image" Target="../media/image211.png"/><Relationship Id="rId10" Type="http://schemas.openxmlformats.org/officeDocument/2006/relationships/image" Target="../media/image210.png"/><Relationship Id="rId1" Type="http://schemas.openxmlformats.org/officeDocument/2006/relationships/image" Target="../media/image20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5.png"/></Relationships>
</file>

<file path=ppt/slides/_rels/slide120.xml.rels><?xml version="1.0" encoding="UTF-8" standalone="yes"?>
<Relationships xmlns="http://schemas.openxmlformats.org/package/2006/relationships"><Relationship Id="rId9" Type="http://schemas.openxmlformats.org/officeDocument/2006/relationships/image" Target="../media/image231.png"/><Relationship Id="rId8" Type="http://schemas.openxmlformats.org/officeDocument/2006/relationships/image" Target="../media/image230.png"/><Relationship Id="rId7" Type="http://schemas.openxmlformats.org/officeDocument/2006/relationships/image" Target="../media/image229.png"/><Relationship Id="rId6" Type="http://schemas.openxmlformats.org/officeDocument/2006/relationships/image" Target="../media/image228.png"/><Relationship Id="rId5" Type="http://schemas.openxmlformats.org/officeDocument/2006/relationships/image" Target="../media/image227.png"/><Relationship Id="rId4" Type="http://schemas.openxmlformats.org/officeDocument/2006/relationships/image" Target="../media/image226.png"/><Relationship Id="rId3" Type="http://schemas.openxmlformats.org/officeDocument/2006/relationships/image" Target="../media/image225.png"/><Relationship Id="rId24" Type="http://schemas.openxmlformats.org/officeDocument/2006/relationships/notesSlide" Target="../notesSlides/notesSlide84.xml"/><Relationship Id="rId23" Type="http://schemas.openxmlformats.org/officeDocument/2006/relationships/slideLayout" Target="../slideLayouts/slideLayout7.xml"/><Relationship Id="rId22" Type="http://schemas.openxmlformats.org/officeDocument/2006/relationships/image" Target="../media/image244.png"/><Relationship Id="rId21" Type="http://schemas.openxmlformats.org/officeDocument/2006/relationships/image" Target="../media/image243.png"/><Relationship Id="rId20" Type="http://schemas.openxmlformats.org/officeDocument/2006/relationships/image" Target="../media/image242.png"/><Relationship Id="rId2" Type="http://schemas.openxmlformats.org/officeDocument/2006/relationships/image" Target="../media/image224.png"/><Relationship Id="rId19" Type="http://schemas.openxmlformats.org/officeDocument/2006/relationships/image" Target="../media/image241.png"/><Relationship Id="rId18" Type="http://schemas.openxmlformats.org/officeDocument/2006/relationships/image" Target="../media/image240.png"/><Relationship Id="rId17" Type="http://schemas.openxmlformats.org/officeDocument/2006/relationships/image" Target="../media/image239.png"/><Relationship Id="rId16" Type="http://schemas.openxmlformats.org/officeDocument/2006/relationships/image" Target="../media/image238.png"/><Relationship Id="rId15" Type="http://schemas.openxmlformats.org/officeDocument/2006/relationships/image" Target="../media/image237.png"/><Relationship Id="rId14" Type="http://schemas.openxmlformats.org/officeDocument/2006/relationships/image" Target="../media/image236.png"/><Relationship Id="rId13" Type="http://schemas.openxmlformats.org/officeDocument/2006/relationships/image" Target="../media/image235.png"/><Relationship Id="rId12" Type="http://schemas.openxmlformats.org/officeDocument/2006/relationships/image" Target="../media/image234.png"/><Relationship Id="rId11" Type="http://schemas.openxmlformats.org/officeDocument/2006/relationships/image" Target="../media/image233.png"/><Relationship Id="rId10" Type="http://schemas.openxmlformats.org/officeDocument/2006/relationships/image" Target="../media/image232.png"/><Relationship Id="rId1" Type="http://schemas.openxmlformats.org/officeDocument/2006/relationships/image" Target="../media/image223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5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45.png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251.png"/><Relationship Id="rId7" Type="http://schemas.openxmlformats.org/officeDocument/2006/relationships/image" Target="../media/image250.png"/><Relationship Id="rId6" Type="http://schemas.openxmlformats.org/officeDocument/2006/relationships/image" Target="../media/image249.png"/><Relationship Id="rId5" Type="http://schemas.openxmlformats.org/officeDocument/2006/relationships/image" Target="../media/image248.png"/><Relationship Id="rId4" Type="http://schemas.openxmlformats.org/officeDocument/2006/relationships/image" Target="../media/image247.png"/><Relationship Id="rId3" Type="http://schemas.openxmlformats.org/officeDocument/2006/relationships/image" Target="../media/image246.png"/><Relationship Id="rId2" Type="http://schemas.openxmlformats.org/officeDocument/2006/relationships/tags" Target="../tags/tag7.xml"/><Relationship Id="rId10" Type="http://schemas.openxmlformats.org/officeDocument/2006/relationships/notesSlide" Target="../notesSlides/notesSlide88.xml"/><Relationship Id="rId1" Type="http://schemas.openxmlformats.org/officeDocument/2006/relationships/tags" Target="../tags/tag6.xml"/></Relationships>
</file>

<file path=ppt/slides/_rels/slide12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251.png"/><Relationship Id="rId7" Type="http://schemas.openxmlformats.org/officeDocument/2006/relationships/image" Target="../media/image250.png"/><Relationship Id="rId6" Type="http://schemas.openxmlformats.org/officeDocument/2006/relationships/image" Target="../media/image249.png"/><Relationship Id="rId5" Type="http://schemas.openxmlformats.org/officeDocument/2006/relationships/image" Target="../media/image253.png"/><Relationship Id="rId4" Type="http://schemas.openxmlformats.org/officeDocument/2006/relationships/image" Target="../media/image252.png"/><Relationship Id="rId3" Type="http://schemas.openxmlformats.org/officeDocument/2006/relationships/image" Target="../media/image246.png"/><Relationship Id="rId2" Type="http://schemas.openxmlformats.org/officeDocument/2006/relationships/tags" Target="../tags/tag9.xml"/><Relationship Id="rId10" Type="http://schemas.openxmlformats.org/officeDocument/2006/relationships/notesSlide" Target="../notesSlides/notesSlide89.xml"/><Relationship Id="rId1" Type="http://schemas.openxmlformats.org/officeDocument/2006/relationships/tags" Target="../tags/tag8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4.tif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14.xml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image" Target="../media/image32.png"/><Relationship Id="rId8" Type="http://schemas.openxmlformats.org/officeDocument/2006/relationships/image" Target="../media/image31.png"/><Relationship Id="rId7" Type="http://schemas.openxmlformats.org/officeDocument/2006/relationships/image" Target="../media/image30.png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4" Type="http://schemas.openxmlformats.org/officeDocument/2006/relationships/notesSlide" Target="../notesSlides/notesSlide17.xml"/><Relationship Id="rId13" Type="http://schemas.openxmlformats.org/officeDocument/2006/relationships/slideLayout" Target="../slideLayouts/slideLayout7.xml"/><Relationship Id="rId12" Type="http://schemas.openxmlformats.org/officeDocument/2006/relationships/image" Target="../media/image35.png"/><Relationship Id="rId11" Type="http://schemas.openxmlformats.org/officeDocument/2006/relationships/image" Target="../media/image34.png"/><Relationship Id="rId10" Type="http://schemas.openxmlformats.org/officeDocument/2006/relationships/image" Target="../media/image33.png"/><Relationship Id="rId1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0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9.png"/><Relationship Id="rId1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1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1.png"/><Relationship Id="rId1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4.png"/><Relationship Id="rId1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6.png"/><Relationship Id="rId1" Type="http://schemas.openxmlformats.org/officeDocument/2006/relationships/image" Target="../media/image45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7.png"/></Relationships>
</file>

<file path=ppt/slides/_rels/slide2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54.png"/><Relationship Id="rId7" Type="http://schemas.openxmlformats.org/officeDocument/2006/relationships/image" Target="../media/image53.emf"/><Relationship Id="rId6" Type="http://schemas.openxmlformats.org/officeDocument/2006/relationships/image" Target="../media/image38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0" Type="http://schemas.openxmlformats.org/officeDocument/2006/relationships/notesSlide" Target="../notesSlides/notesSlide23.xml"/><Relationship Id="rId1" Type="http://schemas.openxmlformats.org/officeDocument/2006/relationships/image" Target="../media/image48.emf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6.tiff"/><Relationship Id="rId1" Type="http://schemas.openxmlformats.org/officeDocument/2006/relationships/image" Target="../media/image55.tiff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6.tiff"/><Relationship Id="rId1" Type="http://schemas.openxmlformats.org/officeDocument/2006/relationships/image" Target="../media/image55.tif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5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9.png"/><Relationship Id="rId1" Type="http://schemas.openxmlformats.org/officeDocument/2006/relationships/image" Target="../media/image5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60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3.png"/><Relationship Id="rId1" Type="http://schemas.openxmlformats.org/officeDocument/2006/relationships/image" Target="../media/image6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5.png"/><Relationship Id="rId1" Type="http://schemas.openxmlformats.org/officeDocument/2006/relationships/image" Target="../media/image64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74.png"/><Relationship Id="rId7" Type="http://schemas.openxmlformats.org/officeDocument/2006/relationships/image" Target="../media/image73.png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image" Target="../media/image67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5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2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image" Target="../media/image76.png"/></Relationships>
</file>

<file path=ppt/slides/_rels/slide45.xml.rels><?xml version="1.0" encoding="UTF-8" standalone="yes"?>
<Relationships xmlns="http://schemas.openxmlformats.org/package/2006/relationships"><Relationship Id="rId9" Type="http://schemas.openxmlformats.org/officeDocument/2006/relationships/image" Target="../media/image89.png"/><Relationship Id="rId8" Type="http://schemas.openxmlformats.org/officeDocument/2006/relationships/image" Target="../media/image88.png"/><Relationship Id="rId7" Type="http://schemas.openxmlformats.org/officeDocument/2006/relationships/image" Target="../media/image87.png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Relationship Id="rId3" Type="http://schemas.openxmlformats.org/officeDocument/2006/relationships/image" Target="../media/image83.png"/><Relationship Id="rId23" Type="http://schemas.openxmlformats.org/officeDocument/2006/relationships/notesSlide" Target="../notesSlides/notesSlide33.xml"/><Relationship Id="rId22" Type="http://schemas.openxmlformats.org/officeDocument/2006/relationships/slideLayout" Target="../slideLayouts/slideLayout2.xml"/><Relationship Id="rId21" Type="http://schemas.openxmlformats.org/officeDocument/2006/relationships/image" Target="../media/image101.png"/><Relationship Id="rId20" Type="http://schemas.openxmlformats.org/officeDocument/2006/relationships/image" Target="../media/image100.png"/><Relationship Id="rId2" Type="http://schemas.openxmlformats.org/officeDocument/2006/relationships/image" Target="../media/image82.png"/><Relationship Id="rId19" Type="http://schemas.openxmlformats.org/officeDocument/2006/relationships/image" Target="../media/image99.png"/><Relationship Id="rId18" Type="http://schemas.openxmlformats.org/officeDocument/2006/relationships/image" Target="../media/image98.png"/><Relationship Id="rId17" Type="http://schemas.openxmlformats.org/officeDocument/2006/relationships/image" Target="../media/image97.png"/><Relationship Id="rId16" Type="http://schemas.openxmlformats.org/officeDocument/2006/relationships/image" Target="../media/image96.png"/><Relationship Id="rId15" Type="http://schemas.openxmlformats.org/officeDocument/2006/relationships/image" Target="../media/image95.png"/><Relationship Id="rId14" Type="http://schemas.openxmlformats.org/officeDocument/2006/relationships/image" Target="../media/image94.png"/><Relationship Id="rId13" Type="http://schemas.openxmlformats.org/officeDocument/2006/relationships/image" Target="../media/image93.png"/><Relationship Id="rId12" Type="http://schemas.openxmlformats.org/officeDocument/2006/relationships/image" Target="../media/image92.png"/><Relationship Id="rId11" Type="http://schemas.openxmlformats.org/officeDocument/2006/relationships/image" Target="../media/image91.png"/><Relationship Id="rId10" Type="http://schemas.openxmlformats.org/officeDocument/2006/relationships/image" Target="../media/image90.png"/><Relationship Id="rId1" Type="http://schemas.openxmlformats.org/officeDocument/2006/relationships/image" Target="../media/image8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03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06.png"/><Relationship Id="rId1" Type="http://schemas.openxmlformats.org/officeDocument/2006/relationships/image" Target="../media/image10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7.png"/></Relationships>
</file>

<file path=ppt/slides/_rels/slide52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08.wmf"/><Relationship Id="rId1" Type="http://schemas.openxmlformats.org/officeDocument/2006/relationships/oleObject" Target="../embeddings/oleObject1.bin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7.xml"/><Relationship Id="rId4" Type="http://schemas.openxmlformats.org/officeDocument/2006/relationships/vmlDrawing" Target="../drawings/vmlDrawing2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09.wmf"/><Relationship Id="rId1" Type="http://schemas.openxmlformats.org/officeDocument/2006/relationships/oleObject" Target="../embeddings/oleObject2.bin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8.xml"/><Relationship Id="rId4" Type="http://schemas.openxmlformats.org/officeDocument/2006/relationships/vmlDrawing" Target="../drawings/vmlDrawing3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10.wmf"/><Relationship Id="rId1" Type="http://schemas.openxmlformats.org/officeDocument/2006/relationships/oleObject" Target="../embeddings/oleObject3.bin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9.xml"/><Relationship Id="rId4" Type="http://schemas.openxmlformats.org/officeDocument/2006/relationships/vmlDrawing" Target="../drawings/vmlDrawing4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11.wmf"/><Relationship Id="rId1" Type="http://schemas.openxmlformats.org/officeDocument/2006/relationships/oleObject" Target="../embeddings/oleObject4.bin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0.xml"/><Relationship Id="rId4" Type="http://schemas.openxmlformats.org/officeDocument/2006/relationships/vmlDrawing" Target="../drawings/vmlDrawing5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12.wmf"/><Relationship Id="rId1" Type="http://schemas.openxmlformats.org/officeDocument/2006/relationships/oleObject" Target="../embeddings/oleObject5.bin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1.xml"/><Relationship Id="rId4" Type="http://schemas.openxmlformats.org/officeDocument/2006/relationships/vmlDrawing" Target="../drawings/vmlDrawing6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13.wmf"/><Relationship Id="rId1" Type="http://schemas.openxmlformats.org/officeDocument/2006/relationships/oleObject" Target="../embeddings/oleObject6.bin"/></Relationships>
</file>

<file path=ppt/slides/_rels/slide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2.xml"/><Relationship Id="rId4" Type="http://schemas.openxmlformats.org/officeDocument/2006/relationships/vmlDrawing" Target="../drawings/vmlDrawing7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14.wmf"/><Relationship Id="rId1" Type="http://schemas.openxmlformats.org/officeDocument/2006/relationships/oleObject" Target="../embeddings/oleObject7.bin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8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15.wmf"/><Relationship Id="rId1" Type="http://schemas.openxmlformats.org/officeDocument/2006/relationships/oleObject" Target="../embeddings/oleObject8.bin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2.png"/></Relationships>
</file>

<file path=ppt/slides/_rels/slide6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3.xml"/><Relationship Id="rId4" Type="http://schemas.openxmlformats.org/officeDocument/2006/relationships/vmlDrawing" Target="../drawings/vmlDrawing9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16.wmf"/><Relationship Id="rId1" Type="http://schemas.openxmlformats.org/officeDocument/2006/relationships/oleObject" Target="../embeddings/oleObject9.bin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10.v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18.png"/><Relationship Id="rId2" Type="http://schemas.openxmlformats.org/officeDocument/2006/relationships/image" Target="../media/image117.wmf"/><Relationship Id="rId1" Type="http://schemas.openxmlformats.org/officeDocument/2006/relationships/oleObject" Target="../embeddings/oleObject10.bin"/></Relationships>
</file>

<file path=ppt/slides/_rels/slide6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4.xml"/><Relationship Id="rId5" Type="http://schemas.openxmlformats.org/officeDocument/2006/relationships/vmlDrawing" Target="../drawings/vmlDrawing11.v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20.png"/><Relationship Id="rId2" Type="http://schemas.openxmlformats.org/officeDocument/2006/relationships/image" Target="../media/image119.wmf"/><Relationship Id="rId1" Type="http://schemas.openxmlformats.org/officeDocument/2006/relationships/oleObject" Target="../embeddings/oleObject11.bin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1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7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27.tiff"/><Relationship Id="rId5" Type="http://schemas.openxmlformats.org/officeDocument/2006/relationships/image" Target="../media/image126.tiff"/><Relationship Id="rId4" Type="http://schemas.openxmlformats.org/officeDocument/2006/relationships/image" Target="../media/image125.tiff"/><Relationship Id="rId3" Type="http://schemas.openxmlformats.org/officeDocument/2006/relationships/image" Target="../media/image124.tiff"/><Relationship Id="rId2" Type="http://schemas.openxmlformats.org/officeDocument/2006/relationships/image" Target="../media/image123.tiff"/><Relationship Id="rId1" Type="http://schemas.openxmlformats.org/officeDocument/2006/relationships/image" Target="../media/image122.tiff"/></Relationships>
</file>

<file path=ppt/slides/_rels/slide66.xml.rels><?xml version="1.0" encoding="UTF-8" standalone="yes"?>
<Relationships xmlns="http://schemas.openxmlformats.org/package/2006/relationships"><Relationship Id="rId9" Type="http://schemas.openxmlformats.org/officeDocument/2006/relationships/image" Target="../media/image131.png"/><Relationship Id="rId8" Type="http://schemas.openxmlformats.org/officeDocument/2006/relationships/image" Target="../media/image130.png"/><Relationship Id="rId7" Type="http://schemas.openxmlformats.org/officeDocument/2006/relationships/image" Target="../media/image129.png"/><Relationship Id="rId6" Type="http://schemas.openxmlformats.org/officeDocument/2006/relationships/image" Target="../media/image127.tiff"/><Relationship Id="rId5" Type="http://schemas.openxmlformats.org/officeDocument/2006/relationships/image" Target="../media/image126.tiff"/><Relationship Id="rId4" Type="http://schemas.openxmlformats.org/officeDocument/2006/relationships/image" Target="../media/image125.tiff"/><Relationship Id="rId3" Type="http://schemas.openxmlformats.org/officeDocument/2006/relationships/image" Target="../media/image123.tiff"/><Relationship Id="rId2" Type="http://schemas.openxmlformats.org/officeDocument/2006/relationships/image" Target="../media/image128.png"/><Relationship Id="rId15" Type="http://schemas.openxmlformats.org/officeDocument/2006/relationships/slideLayout" Target="../slideLayouts/slideLayout2.xml"/><Relationship Id="rId14" Type="http://schemas.openxmlformats.org/officeDocument/2006/relationships/image" Target="../media/image136.png"/><Relationship Id="rId13" Type="http://schemas.openxmlformats.org/officeDocument/2006/relationships/image" Target="../media/image135.png"/><Relationship Id="rId12" Type="http://schemas.openxmlformats.org/officeDocument/2006/relationships/image" Target="../media/image134.png"/><Relationship Id="rId11" Type="http://schemas.openxmlformats.org/officeDocument/2006/relationships/image" Target="../media/image133.png"/><Relationship Id="rId10" Type="http://schemas.openxmlformats.org/officeDocument/2006/relationships/image" Target="../media/image132.png"/><Relationship Id="rId1" Type="http://schemas.openxmlformats.org/officeDocument/2006/relationships/image" Target="../media/image122.tiff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8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37.png"/></Relationships>
</file>

<file path=ppt/slides/_rels/slide6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9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39.png"/><Relationship Id="rId1" Type="http://schemas.openxmlformats.org/officeDocument/2006/relationships/image" Target="../media/image138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0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image" Target="../media/image122.tiff"/><Relationship Id="rId1" Type="http://schemas.openxmlformats.org/officeDocument/2006/relationships/tags" Target="../tags/tag1.xml"/></Relationships>
</file>

<file path=ppt/slides/_rels/slide7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7.tiff"/><Relationship Id="rId1" Type="http://schemas.openxmlformats.org/officeDocument/2006/relationships/image" Target="../media/image122.tiff"/></Relationships>
</file>

<file path=ppt/slides/_rels/slide7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24.tiff"/><Relationship Id="rId3" Type="http://schemas.openxmlformats.org/officeDocument/2006/relationships/image" Target="../media/image125.tiff"/><Relationship Id="rId2" Type="http://schemas.openxmlformats.org/officeDocument/2006/relationships/image" Target="../media/image127.tiff"/><Relationship Id="rId1" Type="http://schemas.openxmlformats.org/officeDocument/2006/relationships/image" Target="../media/image122.tiff"/></Relationships>
</file>

<file path=ppt/slides/_rels/slide73.xml.rels><?xml version="1.0" encoding="UTF-8" standalone="yes"?>
<Relationships xmlns="http://schemas.openxmlformats.org/package/2006/relationships"><Relationship Id="rId9" Type="http://schemas.openxmlformats.org/officeDocument/2006/relationships/image" Target="../media/image142.png"/><Relationship Id="rId8" Type="http://schemas.openxmlformats.org/officeDocument/2006/relationships/image" Target="../media/image123.tiff"/><Relationship Id="rId7" Type="http://schemas.openxmlformats.org/officeDocument/2006/relationships/image" Target="../media/image124.tiff"/><Relationship Id="rId6" Type="http://schemas.openxmlformats.org/officeDocument/2006/relationships/image" Target="../media/image141.png"/><Relationship Id="rId5" Type="http://schemas.openxmlformats.org/officeDocument/2006/relationships/image" Target="../media/image125.tiff"/><Relationship Id="rId4" Type="http://schemas.openxmlformats.org/officeDocument/2006/relationships/image" Target="../media/image126.tiff"/><Relationship Id="rId3" Type="http://schemas.openxmlformats.org/officeDocument/2006/relationships/image" Target="../media/image127.tiff"/><Relationship Id="rId2" Type="http://schemas.openxmlformats.org/officeDocument/2006/relationships/image" Target="../media/image122.tiff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143.png"/><Relationship Id="rId1" Type="http://schemas.openxmlformats.org/officeDocument/2006/relationships/image" Target="../media/image140.png"/></Relationships>
</file>

<file path=ppt/slides/_rels/slide7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23.tiff"/><Relationship Id="rId8" Type="http://schemas.openxmlformats.org/officeDocument/2006/relationships/image" Target="../media/image124.tiff"/><Relationship Id="rId7" Type="http://schemas.openxmlformats.org/officeDocument/2006/relationships/image" Target="../media/image146.png"/><Relationship Id="rId6" Type="http://schemas.openxmlformats.org/officeDocument/2006/relationships/image" Target="../media/image125.tiff"/><Relationship Id="rId5" Type="http://schemas.openxmlformats.org/officeDocument/2006/relationships/image" Target="../media/image126.tiff"/><Relationship Id="rId4" Type="http://schemas.openxmlformats.org/officeDocument/2006/relationships/image" Target="../media/image122.tiff"/><Relationship Id="rId3" Type="http://schemas.openxmlformats.org/officeDocument/2006/relationships/image" Target="../media/image145.png"/><Relationship Id="rId2" Type="http://schemas.openxmlformats.org/officeDocument/2006/relationships/image" Target="../media/image127.tiff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147.png"/><Relationship Id="rId1" Type="http://schemas.openxmlformats.org/officeDocument/2006/relationships/image" Target="../media/image144.png"/></Relationships>
</file>

<file path=ppt/slides/_rels/slide75.xml.rels><?xml version="1.0" encoding="UTF-8" standalone="yes"?>
<Relationships xmlns="http://schemas.openxmlformats.org/package/2006/relationships"><Relationship Id="rId9" Type="http://schemas.openxmlformats.org/officeDocument/2006/relationships/image" Target="../media/image124.tiff"/><Relationship Id="rId8" Type="http://schemas.openxmlformats.org/officeDocument/2006/relationships/image" Target="../media/image123.tiff"/><Relationship Id="rId7" Type="http://schemas.openxmlformats.org/officeDocument/2006/relationships/image" Target="../media/image145.png"/><Relationship Id="rId6" Type="http://schemas.openxmlformats.org/officeDocument/2006/relationships/image" Target="../media/image149.png"/><Relationship Id="rId5" Type="http://schemas.openxmlformats.org/officeDocument/2006/relationships/image" Target="../media/image125.tiff"/><Relationship Id="rId4" Type="http://schemas.openxmlformats.org/officeDocument/2006/relationships/image" Target="../media/image126.tiff"/><Relationship Id="rId3" Type="http://schemas.openxmlformats.org/officeDocument/2006/relationships/image" Target="../media/image127.tiff"/><Relationship Id="rId2" Type="http://schemas.openxmlformats.org/officeDocument/2006/relationships/image" Target="../media/image148.png"/><Relationship Id="rId13" Type="http://schemas.openxmlformats.org/officeDocument/2006/relationships/slideLayout" Target="../slideLayouts/slideLayout2.xml"/><Relationship Id="rId12" Type="http://schemas.openxmlformats.org/officeDocument/2006/relationships/image" Target="../media/image152.png"/><Relationship Id="rId11" Type="http://schemas.openxmlformats.org/officeDocument/2006/relationships/image" Target="../media/image151.png"/><Relationship Id="rId10" Type="http://schemas.openxmlformats.org/officeDocument/2006/relationships/image" Target="../media/image150.png"/><Relationship Id="rId1" Type="http://schemas.openxmlformats.org/officeDocument/2006/relationships/image" Target="../media/image122.tiff"/></Relationships>
</file>

<file path=ppt/slides/_rels/slide76.xml.rels><?xml version="1.0" encoding="UTF-8" standalone="yes"?>
<Relationships xmlns="http://schemas.openxmlformats.org/package/2006/relationships"><Relationship Id="rId9" Type="http://schemas.openxmlformats.org/officeDocument/2006/relationships/image" Target="../media/image124.tiff"/><Relationship Id="rId8" Type="http://schemas.openxmlformats.org/officeDocument/2006/relationships/image" Target="../media/image123.tiff"/><Relationship Id="rId7" Type="http://schemas.openxmlformats.org/officeDocument/2006/relationships/image" Target="../media/image145.png"/><Relationship Id="rId6" Type="http://schemas.openxmlformats.org/officeDocument/2006/relationships/image" Target="../media/image149.png"/><Relationship Id="rId5" Type="http://schemas.openxmlformats.org/officeDocument/2006/relationships/image" Target="../media/image125.tiff"/><Relationship Id="rId4" Type="http://schemas.openxmlformats.org/officeDocument/2006/relationships/image" Target="../media/image126.tiff"/><Relationship Id="rId3" Type="http://schemas.openxmlformats.org/officeDocument/2006/relationships/image" Target="../media/image127.tiff"/><Relationship Id="rId2" Type="http://schemas.openxmlformats.org/officeDocument/2006/relationships/image" Target="../media/image153.png"/><Relationship Id="rId14" Type="http://schemas.openxmlformats.org/officeDocument/2006/relationships/notesSlide" Target="../notesSlides/notesSlide52.xml"/><Relationship Id="rId13" Type="http://schemas.openxmlformats.org/officeDocument/2006/relationships/slideLayout" Target="../slideLayouts/slideLayout2.xml"/><Relationship Id="rId12" Type="http://schemas.openxmlformats.org/officeDocument/2006/relationships/image" Target="../media/image154.png"/><Relationship Id="rId11" Type="http://schemas.openxmlformats.org/officeDocument/2006/relationships/image" Target="../media/image151.png"/><Relationship Id="rId10" Type="http://schemas.openxmlformats.org/officeDocument/2006/relationships/image" Target="../media/image150.png"/><Relationship Id="rId1" Type="http://schemas.openxmlformats.org/officeDocument/2006/relationships/image" Target="../media/image122.tiff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57.png"/><Relationship Id="rId2" Type="http://schemas.openxmlformats.org/officeDocument/2006/relationships/image" Target="../media/image156.png"/><Relationship Id="rId1" Type="http://schemas.openxmlformats.org/officeDocument/2006/relationships/image" Target="../media/image155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8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5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60.png"/><Relationship Id="rId1" Type="http://schemas.openxmlformats.org/officeDocument/2006/relationships/image" Target="../media/image159.pn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65.png"/><Relationship Id="rId8" Type="http://schemas.openxmlformats.org/officeDocument/2006/relationships/image" Target="../media/image164.png"/><Relationship Id="rId7" Type="http://schemas.openxmlformats.org/officeDocument/2006/relationships/image" Target="../media/image163.png"/><Relationship Id="rId6" Type="http://schemas.openxmlformats.org/officeDocument/2006/relationships/image" Target="../media/image162.png"/><Relationship Id="rId5" Type="http://schemas.openxmlformats.org/officeDocument/2006/relationships/image" Target="../media/image161.png"/><Relationship Id="rId4" Type="http://schemas.openxmlformats.org/officeDocument/2006/relationships/image" Target="../media/image127.tiff"/><Relationship Id="rId3" Type="http://schemas.openxmlformats.org/officeDocument/2006/relationships/image" Target="../media/image126.tiff"/><Relationship Id="rId2" Type="http://schemas.openxmlformats.org/officeDocument/2006/relationships/image" Target="../media/image123.tiff"/><Relationship Id="rId15" Type="http://schemas.openxmlformats.org/officeDocument/2006/relationships/notesSlide" Target="../notesSlides/notesSlide58.xml"/><Relationship Id="rId14" Type="http://schemas.openxmlformats.org/officeDocument/2006/relationships/slideLayout" Target="../slideLayouts/slideLayout2.xml"/><Relationship Id="rId13" Type="http://schemas.openxmlformats.org/officeDocument/2006/relationships/image" Target="../media/image169.png"/><Relationship Id="rId12" Type="http://schemas.openxmlformats.org/officeDocument/2006/relationships/image" Target="../media/image168.png"/><Relationship Id="rId11" Type="http://schemas.openxmlformats.org/officeDocument/2006/relationships/image" Target="../media/image167.png"/><Relationship Id="rId10" Type="http://schemas.openxmlformats.org/officeDocument/2006/relationships/image" Target="../media/image166.png"/><Relationship Id="rId1" Type="http://schemas.openxmlformats.org/officeDocument/2006/relationships/image" Target="../media/image122.tiff"/></Relationships>
</file>

<file path=ppt/slides/_rels/slide85.xml.rels><?xml version="1.0" encoding="UTF-8" standalone="yes"?>
<Relationships xmlns="http://schemas.openxmlformats.org/package/2006/relationships"><Relationship Id="rId9" Type="http://schemas.openxmlformats.org/officeDocument/2006/relationships/image" Target="../media/image165.png"/><Relationship Id="rId8" Type="http://schemas.openxmlformats.org/officeDocument/2006/relationships/image" Target="../media/image164.png"/><Relationship Id="rId7" Type="http://schemas.openxmlformats.org/officeDocument/2006/relationships/image" Target="../media/image163.png"/><Relationship Id="rId6" Type="http://schemas.openxmlformats.org/officeDocument/2006/relationships/image" Target="../media/image162.png"/><Relationship Id="rId5" Type="http://schemas.openxmlformats.org/officeDocument/2006/relationships/image" Target="../media/image161.png"/><Relationship Id="rId4" Type="http://schemas.openxmlformats.org/officeDocument/2006/relationships/image" Target="../media/image127.tiff"/><Relationship Id="rId3" Type="http://schemas.openxmlformats.org/officeDocument/2006/relationships/image" Target="../media/image126.tiff"/><Relationship Id="rId2" Type="http://schemas.openxmlformats.org/officeDocument/2006/relationships/image" Target="../media/image123.tiff"/><Relationship Id="rId15" Type="http://schemas.openxmlformats.org/officeDocument/2006/relationships/notesSlide" Target="../notesSlides/notesSlide59.xml"/><Relationship Id="rId14" Type="http://schemas.openxmlformats.org/officeDocument/2006/relationships/slideLayout" Target="../slideLayouts/slideLayout2.xml"/><Relationship Id="rId13" Type="http://schemas.openxmlformats.org/officeDocument/2006/relationships/image" Target="../media/image169.png"/><Relationship Id="rId12" Type="http://schemas.openxmlformats.org/officeDocument/2006/relationships/image" Target="../media/image168.png"/><Relationship Id="rId11" Type="http://schemas.openxmlformats.org/officeDocument/2006/relationships/image" Target="../media/image167.png"/><Relationship Id="rId10" Type="http://schemas.openxmlformats.org/officeDocument/2006/relationships/image" Target="../media/image166.png"/><Relationship Id="rId1" Type="http://schemas.openxmlformats.org/officeDocument/2006/relationships/image" Target="../media/image122.tiff"/></Relationships>
</file>

<file path=ppt/slides/_rels/slide86.xml.rels><?xml version="1.0" encoding="UTF-8" standalone="yes"?>
<Relationships xmlns="http://schemas.openxmlformats.org/package/2006/relationships"><Relationship Id="rId9" Type="http://schemas.openxmlformats.org/officeDocument/2006/relationships/image" Target="../media/image165.png"/><Relationship Id="rId8" Type="http://schemas.openxmlformats.org/officeDocument/2006/relationships/image" Target="../media/image164.png"/><Relationship Id="rId7" Type="http://schemas.openxmlformats.org/officeDocument/2006/relationships/image" Target="../media/image163.png"/><Relationship Id="rId6" Type="http://schemas.openxmlformats.org/officeDocument/2006/relationships/image" Target="../media/image162.png"/><Relationship Id="rId5" Type="http://schemas.openxmlformats.org/officeDocument/2006/relationships/image" Target="../media/image161.png"/><Relationship Id="rId4" Type="http://schemas.openxmlformats.org/officeDocument/2006/relationships/image" Target="../media/image127.tiff"/><Relationship Id="rId3" Type="http://schemas.openxmlformats.org/officeDocument/2006/relationships/image" Target="../media/image126.tiff"/><Relationship Id="rId2" Type="http://schemas.openxmlformats.org/officeDocument/2006/relationships/image" Target="../media/image123.tiff"/><Relationship Id="rId15" Type="http://schemas.openxmlformats.org/officeDocument/2006/relationships/notesSlide" Target="../notesSlides/notesSlide60.xml"/><Relationship Id="rId14" Type="http://schemas.openxmlformats.org/officeDocument/2006/relationships/slideLayout" Target="../slideLayouts/slideLayout2.xml"/><Relationship Id="rId13" Type="http://schemas.openxmlformats.org/officeDocument/2006/relationships/image" Target="../media/image169.png"/><Relationship Id="rId12" Type="http://schemas.openxmlformats.org/officeDocument/2006/relationships/image" Target="../media/image168.png"/><Relationship Id="rId11" Type="http://schemas.openxmlformats.org/officeDocument/2006/relationships/image" Target="../media/image167.png"/><Relationship Id="rId10" Type="http://schemas.openxmlformats.org/officeDocument/2006/relationships/image" Target="../media/image166.png"/><Relationship Id="rId1" Type="http://schemas.openxmlformats.org/officeDocument/2006/relationships/image" Target="../media/image122.tiff"/></Relationships>
</file>

<file path=ppt/slides/_rels/slide87.xml.rels><?xml version="1.0" encoding="UTF-8" standalone="yes"?>
<Relationships xmlns="http://schemas.openxmlformats.org/package/2006/relationships"><Relationship Id="rId9" Type="http://schemas.openxmlformats.org/officeDocument/2006/relationships/image" Target="../media/image165.png"/><Relationship Id="rId8" Type="http://schemas.openxmlformats.org/officeDocument/2006/relationships/image" Target="../media/image164.png"/><Relationship Id="rId7" Type="http://schemas.openxmlformats.org/officeDocument/2006/relationships/image" Target="../media/image163.png"/><Relationship Id="rId6" Type="http://schemas.openxmlformats.org/officeDocument/2006/relationships/image" Target="../media/image162.png"/><Relationship Id="rId5" Type="http://schemas.openxmlformats.org/officeDocument/2006/relationships/image" Target="../media/image161.png"/><Relationship Id="rId4" Type="http://schemas.openxmlformats.org/officeDocument/2006/relationships/image" Target="../media/image127.tiff"/><Relationship Id="rId3" Type="http://schemas.openxmlformats.org/officeDocument/2006/relationships/image" Target="../media/image126.tiff"/><Relationship Id="rId2" Type="http://schemas.openxmlformats.org/officeDocument/2006/relationships/image" Target="../media/image123.tiff"/><Relationship Id="rId15" Type="http://schemas.openxmlformats.org/officeDocument/2006/relationships/notesSlide" Target="../notesSlides/notesSlide61.xml"/><Relationship Id="rId14" Type="http://schemas.openxmlformats.org/officeDocument/2006/relationships/slideLayout" Target="../slideLayouts/slideLayout2.xml"/><Relationship Id="rId13" Type="http://schemas.openxmlformats.org/officeDocument/2006/relationships/image" Target="../media/image169.png"/><Relationship Id="rId12" Type="http://schemas.openxmlformats.org/officeDocument/2006/relationships/image" Target="../media/image168.png"/><Relationship Id="rId11" Type="http://schemas.openxmlformats.org/officeDocument/2006/relationships/image" Target="../media/image167.png"/><Relationship Id="rId10" Type="http://schemas.openxmlformats.org/officeDocument/2006/relationships/image" Target="../media/image166.png"/><Relationship Id="rId1" Type="http://schemas.openxmlformats.org/officeDocument/2006/relationships/image" Target="../media/image122.tiff"/></Relationships>
</file>

<file path=ppt/slides/_rels/slide88.xml.rels><?xml version="1.0" encoding="UTF-8" standalone="yes"?>
<Relationships xmlns="http://schemas.openxmlformats.org/package/2006/relationships"><Relationship Id="rId9" Type="http://schemas.openxmlformats.org/officeDocument/2006/relationships/image" Target="../media/image165.png"/><Relationship Id="rId8" Type="http://schemas.openxmlformats.org/officeDocument/2006/relationships/image" Target="../media/image164.png"/><Relationship Id="rId7" Type="http://schemas.openxmlformats.org/officeDocument/2006/relationships/image" Target="../media/image163.png"/><Relationship Id="rId6" Type="http://schemas.openxmlformats.org/officeDocument/2006/relationships/image" Target="../media/image162.png"/><Relationship Id="rId5" Type="http://schemas.openxmlformats.org/officeDocument/2006/relationships/image" Target="../media/image161.png"/><Relationship Id="rId4" Type="http://schemas.openxmlformats.org/officeDocument/2006/relationships/image" Target="../media/image127.tiff"/><Relationship Id="rId3" Type="http://schemas.openxmlformats.org/officeDocument/2006/relationships/image" Target="../media/image126.tiff"/><Relationship Id="rId2" Type="http://schemas.openxmlformats.org/officeDocument/2006/relationships/image" Target="../media/image123.tiff"/><Relationship Id="rId14" Type="http://schemas.openxmlformats.org/officeDocument/2006/relationships/slideLayout" Target="../slideLayouts/slideLayout2.xml"/><Relationship Id="rId13" Type="http://schemas.openxmlformats.org/officeDocument/2006/relationships/image" Target="../media/image169.png"/><Relationship Id="rId12" Type="http://schemas.openxmlformats.org/officeDocument/2006/relationships/image" Target="../media/image168.png"/><Relationship Id="rId11" Type="http://schemas.openxmlformats.org/officeDocument/2006/relationships/image" Target="../media/image167.png"/><Relationship Id="rId10" Type="http://schemas.openxmlformats.org/officeDocument/2006/relationships/image" Target="../media/image166.png"/><Relationship Id="rId1" Type="http://schemas.openxmlformats.org/officeDocument/2006/relationships/image" Target="../media/image122.tiff"/></Relationships>
</file>

<file path=ppt/slides/_rels/slide89.xml.rels><?xml version="1.0" encoding="UTF-8" standalone="yes"?>
<Relationships xmlns="http://schemas.openxmlformats.org/package/2006/relationships"><Relationship Id="rId9" Type="http://schemas.openxmlformats.org/officeDocument/2006/relationships/image" Target="../media/image165.png"/><Relationship Id="rId8" Type="http://schemas.openxmlformats.org/officeDocument/2006/relationships/image" Target="../media/image164.png"/><Relationship Id="rId7" Type="http://schemas.openxmlformats.org/officeDocument/2006/relationships/image" Target="../media/image163.png"/><Relationship Id="rId6" Type="http://schemas.openxmlformats.org/officeDocument/2006/relationships/image" Target="../media/image162.png"/><Relationship Id="rId5" Type="http://schemas.openxmlformats.org/officeDocument/2006/relationships/image" Target="../media/image161.png"/><Relationship Id="rId4" Type="http://schemas.openxmlformats.org/officeDocument/2006/relationships/image" Target="../media/image127.tiff"/><Relationship Id="rId3" Type="http://schemas.openxmlformats.org/officeDocument/2006/relationships/image" Target="../media/image126.tiff"/><Relationship Id="rId2" Type="http://schemas.openxmlformats.org/officeDocument/2006/relationships/image" Target="../media/image123.tiff"/><Relationship Id="rId14" Type="http://schemas.openxmlformats.org/officeDocument/2006/relationships/slideLayout" Target="../slideLayouts/slideLayout2.xml"/><Relationship Id="rId13" Type="http://schemas.openxmlformats.org/officeDocument/2006/relationships/image" Target="../media/image169.png"/><Relationship Id="rId12" Type="http://schemas.openxmlformats.org/officeDocument/2006/relationships/image" Target="../media/image168.png"/><Relationship Id="rId11" Type="http://schemas.openxmlformats.org/officeDocument/2006/relationships/image" Target="../media/image167.png"/><Relationship Id="rId10" Type="http://schemas.openxmlformats.org/officeDocument/2006/relationships/image" Target="../media/image166.png"/><Relationship Id="rId1" Type="http://schemas.openxmlformats.org/officeDocument/2006/relationships/image" Target="../media/image122.tif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9" Type="http://schemas.openxmlformats.org/officeDocument/2006/relationships/image" Target="../media/image165.png"/><Relationship Id="rId8" Type="http://schemas.openxmlformats.org/officeDocument/2006/relationships/image" Target="../media/image164.png"/><Relationship Id="rId7" Type="http://schemas.openxmlformats.org/officeDocument/2006/relationships/image" Target="../media/image163.png"/><Relationship Id="rId6" Type="http://schemas.openxmlformats.org/officeDocument/2006/relationships/image" Target="../media/image162.png"/><Relationship Id="rId5" Type="http://schemas.openxmlformats.org/officeDocument/2006/relationships/image" Target="../media/image161.png"/><Relationship Id="rId4" Type="http://schemas.openxmlformats.org/officeDocument/2006/relationships/image" Target="../media/image127.tiff"/><Relationship Id="rId3" Type="http://schemas.openxmlformats.org/officeDocument/2006/relationships/image" Target="../media/image126.tiff"/><Relationship Id="rId2" Type="http://schemas.openxmlformats.org/officeDocument/2006/relationships/image" Target="../media/image123.tiff"/><Relationship Id="rId15" Type="http://schemas.openxmlformats.org/officeDocument/2006/relationships/notesSlide" Target="../notesSlides/notesSlide62.xml"/><Relationship Id="rId14" Type="http://schemas.openxmlformats.org/officeDocument/2006/relationships/slideLayout" Target="../slideLayouts/slideLayout2.xml"/><Relationship Id="rId13" Type="http://schemas.openxmlformats.org/officeDocument/2006/relationships/image" Target="../media/image169.png"/><Relationship Id="rId12" Type="http://schemas.openxmlformats.org/officeDocument/2006/relationships/image" Target="../media/image168.png"/><Relationship Id="rId11" Type="http://schemas.openxmlformats.org/officeDocument/2006/relationships/image" Target="../media/image167.png"/><Relationship Id="rId10" Type="http://schemas.openxmlformats.org/officeDocument/2006/relationships/image" Target="../media/image166.png"/><Relationship Id="rId1" Type="http://schemas.openxmlformats.org/officeDocument/2006/relationships/image" Target="../media/image122.tiff"/></Relationships>
</file>

<file path=ppt/slides/_rels/slide91.xml.rels><?xml version="1.0" encoding="UTF-8" standalone="yes"?>
<Relationships xmlns="http://schemas.openxmlformats.org/package/2006/relationships"><Relationship Id="rId9" Type="http://schemas.openxmlformats.org/officeDocument/2006/relationships/image" Target="../media/image165.png"/><Relationship Id="rId8" Type="http://schemas.openxmlformats.org/officeDocument/2006/relationships/image" Target="../media/image164.png"/><Relationship Id="rId7" Type="http://schemas.openxmlformats.org/officeDocument/2006/relationships/image" Target="../media/image163.png"/><Relationship Id="rId6" Type="http://schemas.openxmlformats.org/officeDocument/2006/relationships/image" Target="../media/image162.png"/><Relationship Id="rId5" Type="http://schemas.openxmlformats.org/officeDocument/2006/relationships/image" Target="../media/image161.png"/><Relationship Id="rId4" Type="http://schemas.openxmlformats.org/officeDocument/2006/relationships/image" Target="../media/image127.tiff"/><Relationship Id="rId3" Type="http://schemas.openxmlformats.org/officeDocument/2006/relationships/image" Target="../media/image126.tiff"/><Relationship Id="rId2" Type="http://schemas.openxmlformats.org/officeDocument/2006/relationships/image" Target="../media/image123.tiff"/><Relationship Id="rId15" Type="http://schemas.openxmlformats.org/officeDocument/2006/relationships/notesSlide" Target="../notesSlides/notesSlide63.xml"/><Relationship Id="rId14" Type="http://schemas.openxmlformats.org/officeDocument/2006/relationships/slideLayout" Target="../slideLayouts/slideLayout2.xml"/><Relationship Id="rId13" Type="http://schemas.openxmlformats.org/officeDocument/2006/relationships/image" Target="../media/image169.png"/><Relationship Id="rId12" Type="http://schemas.openxmlformats.org/officeDocument/2006/relationships/image" Target="../media/image168.png"/><Relationship Id="rId11" Type="http://schemas.openxmlformats.org/officeDocument/2006/relationships/image" Target="../media/image167.png"/><Relationship Id="rId10" Type="http://schemas.openxmlformats.org/officeDocument/2006/relationships/image" Target="../media/image166.png"/><Relationship Id="rId1" Type="http://schemas.openxmlformats.org/officeDocument/2006/relationships/image" Target="../media/image122.tiff"/></Relationships>
</file>

<file path=ppt/slides/_rels/slide9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65.png"/><Relationship Id="rId8" Type="http://schemas.openxmlformats.org/officeDocument/2006/relationships/image" Target="../media/image164.png"/><Relationship Id="rId7" Type="http://schemas.openxmlformats.org/officeDocument/2006/relationships/image" Target="../media/image163.png"/><Relationship Id="rId6" Type="http://schemas.openxmlformats.org/officeDocument/2006/relationships/image" Target="../media/image162.png"/><Relationship Id="rId5" Type="http://schemas.openxmlformats.org/officeDocument/2006/relationships/image" Target="../media/image161.png"/><Relationship Id="rId4" Type="http://schemas.openxmlformats.org/officeDocument/2006/relationships/image" Target="../media/image127.tiff"/><Relationship Id="rId3" Type="http://schemas.openxmlformats.org/officeDocument/2006/relationships/image" Target="../media/image126.tiff"/><Relationship Id="rId2" Type="http://schemas.openxmlformats.org/officeDocument/2006/relationships/image" Target="../media/image123.tiff"/><Relationship Id="rId15" Type="http://schemas.openxmlformats.org/officeDocument/2006/relationships/notesSlide" Target="../notesSlides/notesSlide64.xml"/><Relationship Id="rId14" Type="http://schemas.openxmlformats.org/officeDocument/2006/relationships/slideLayout" Target="../slideLayouts/slideLayout2.xml"/><Relationship Id="rId13" Type="http://schemas.openxmlformats.org/officeDocument/2006/relationships/image" Target="../media/image169.png"/><Relationship Id="rId12" Type="http://schemas.openxmlformats.org/officeDocument/2006/relationships/image" Target="../media/image168.png"/><Relationship Id="rId11" Type="http://schemas.openxmlformats.org/officeDocument/2006/relationships/image" Target="../media/image167.png"/><Relationship Id="rId10" Type="http://schemas.openxmlformats.org/officeDocument/2006/relationships/image" Target="../media/image166.png"/><Relationship Id="rId1" Type="http://schemas.openxmlformats.org/officeDocument/2006/relationships/image" Target="../media/image122.tiff"/></Relationships>
</file>

<file path=ppt/slides/_rels/slide93.xml.rels><?xml version="1.0" encoding="UTF-8" standalone="yes"?>
<Relationships xmlns="http://schemas.openxmlformats.org/package/2006/relationships"><Relationship Id="rId9" Type="http://schemas.openxmlformats.org/officeDocument/2006/relationships/image" Target="../media/image165.png"/><Relationship Id="rId8" Type="http://schemas.openxmlformats.org/officeDocument/2006/relationships/image" Target="../media/image164.png"/><Relationship Id="rId7" Type="http://schemas.openxmlformats.org/officeDocument/2006/relationships/image" Target="../media/image163.png"/><Relationship Id="rId6" Type="http://schemas.openxmlformats.org/officeDocument/2006/relationships/image" Target="../media/image162.png"/><Relationship Id="rId5" Type="http://schemas.openxmlformats.org/officeDocument/2006/relationships/image" Target="../media/image161.png"/><Relationship Id="rId4" Type="http://schemas.openxmlformats.org/officeDocument/2006/relationships/image" Target="../media/image127.tiff"/><Relationship Id="rId3" Type="http://schemas.openxmlformats.org/officeDocument/2006/relationships/image" Target="../media/image126.tiff"/><Relationship Id="rId2" Type="http://schemas.openxmlformats.org/officeDocument/2006/relationships/image" Target="../media/image123.tiff"/><Relationship Id="rId15" Type="http://schemas.openxmlformats.org/officeDocument/2006/relationships/notesSlide" Target="../notesSlides/notesSlide65.xml"/><Relationship Id="rId14" Type="http://schemas.openxmlformats.org/officeDocument/2006/relationships/slideLayout" Target="../slideLayouts/slideLayout2.xml"/><Relationship Id="rId13" Type="http://schemas.openxmlformats.org/officeDocument/2006/relationships/image" Target="../media/image169.png"/><Relationship Id="rId12" Type="http://schemas.openxmlformats.org/officeDocument/2006/relationships/image" Target="../media/image168.png"/><Relationship Id="rId11" Type="http://schemas.openxmlformats.org/officeDocument/2006/relationships/image" Target="../media/image167.png"/><Relationship Id="rId10" Type="http://schemas.openxmlformats.org/officeDocument/2006/relationships/image" Target="../media/image166.png"/><Relationship Id="rId1" Type="http://schemas.openxmlformats.org/officeDocument/2006/relationships/image" Target="../media/image122.tiff"/></Relationships>
</file>

<file path=ppt/slides/_rels/slide9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65.png"/><Relationship Id="rId8" Type="http://schemas.openxmlformats.org/officeDocument/2006/relationships/image" Target="../media/image164.png"/><Relationship Id="rId7" Type="http://schemas.openxmlformats.org/officeDocument/2006/relationships/image" Target="../media/image163.png"/><Relationship Id="rId6" Type="http://schemas.openxmlformats.org/officeDocument/2006/relationships/image" Target="../media/image162.png"/><Relationship Id="rId5" Type="http://schemas.openxmlformats.org/officeDocument/2006/relationships/image" Target="../media/image161.png"/><Relationship Id="rId4" Type="http://schemas.openxmlformats.org/officeDocument/2006/relationships/image" Target="../media/image127.tiff"/><Relationship Id="rId3" Type="http://schemas.openxmlformats.org/officeDocument/2006/relationships/image" Target="../media/image126.tiff"/><Relationship Id="rId2" Type="http://schemas.openxmlformats.org/officeDocument/2006/relationships/image" Target="../media/image123.tiff"/><Relationship Id="rId14" Type="http://schemas.openxmlformats.org/officeDocument/2006/relationships/slideLayout" Target="../slideLayouts/slideLayout2.xml"/><Relationship Id="rId13" Type="http://schemas.openxmlformats.org/officeDocument/2006/relationships/image" Target="../media/image169.png"/><Relationship Id="rId12" Type="http://schemas.openxmlformats.org/officeDocument/2006/relationships/image" Target="../media/image168.png"/><Relationship Id="rId11" Type="http://schemas.openxmlformats.org/officeDocument/2006/relationships/image" Target="../media/image167.png"/><Relationship Id="rId10" Type="http://schemas.openxmlformats.org/officeDocument/2006/relationships/image" Target="../media/image166.png"/><Relationship Id="rId1" Type="http://schemas.openxmlformats.org/officeDocument/2006/relationships/image" Target="../media/image122.tiff"/></Relationships>
</file>

<file path=ppt/slides/_rels/slide95.xml.rels><?xml version="1.0" encoding="UTF-8" standalone="yes"?>
<Relationships xmlns="http://schemas.openxmlformats.org/package/2006/relationships"><Relationship Id="rId9" Type="http://schemas.openxmlformats.org/officeDocument/2006/relationships/image" Target="../media/image165.png"/><Relationship Id="rId8" Type="http://schemas.openxmlformats.org/officeDocument/2006/relationships/image" Target="../media/image164.png"/><Relationship Id="rId7" Type="http://schemas.openxmlformats.org/officeDocument/2006/relationships/image" Target="../media/image163.png"/><Relationship Id="rId6" Type="http://schemas.openxmlformats.org/officeDocument/2006/relationships/image" Target="../media/image162.png"/><Relationship Id="rId5" Type="http://schemas.openxmlformats.org/officeDocument/2006/relationships/image" Target="../media/image161.png"/><Relationship Id="rId4" Type="http://schemas.openxmlformats.org/officeDocument/2006/relationships/image" Target="../media/image127.tiff"/><Relationship Id="rId3" Type="http://schemas.openxmlformats.org/officeDocument/2006/relationships/image" Target="../media/image126.tiff"/><Relationship Id="rId2" Type="http://schemas.openxmlformats.org/officeDocument/2006/relationships/image" Target="../media/image123.tiff"/><Relationship Id="rId14" Type="http://schemas.openxmlformats.org/officeDocument/2006/relationships/slideLayout" Target="../slideLayouts/slideLayout2.xml"/><Relationship Id="rId13" Type="http://schemas.openxmlformats.org/officeDocument/2006/relationships/image" Target="../media/image169.png"/><Relationship Id="rId12" Type="http://schemas.openxmlformats.org/officeDocument/2006/relationships/image" Target="../media/image168.png"/><Relationship Id="rId11" Type="http://schemas.openxmlformats.org/officeDocument/2006/relationships/image" Target="../media/image167.png"/><Relationship Id="rId10" Type="http://schemas.openxmlformats.org/officeDocument/2006/relationships/image" Target="../media/image166.png"/><Relationship Id="rId1" Type="http://schemas.openxmlformats.org/officeDocument/2006/relationships/image" Target="../media/image122.tiff"/></Relationships>
</file>

<file path=ppt/slides/_rels/slide96.xml.rels><?xml version="1.0" encoding="UTF-8" standalone="yes"?>
<Relationships xmlns="http://schemas.openxmlformats.org/package/2006/relationships"><Relationship Id="rId9" Type="http://schemas.openxmlformats.org/officeDocument/2006/relationships/image" Target="../media/image165.png"/><Relationship Id="rId8" Type="http://schemas.openxmlformats.org/officeDocument/2006/relationships/image" Target="../media/image164.png"/><Relationship Id="rId7" Type="http://schemas.openxmlformats.org/officeDocument/2006/relationships/image" Target="../media/image163.png"/><Relationship Id="rId6" Type="http://schemas.openxmlformats.org/officeDocument/2006/relationships/image" Target="../media/image162.png"/><Relationship Id="rId5" Type="http://schemas.openxmlformats.org/officeDocument/2006/relationships/image" Target="../media/image161.png"/><Relationship Id="rId4" Type="http://schemas.openxmlformats.org/officeDocument/2006/relationships/image" Target="../media/image127.tiff"/><Relationship Id="rId3" Type="http://schemas.openxmlformats.org/officeDocument/2006/relationships/image" Target="../media/image126.tiff"/><Relationship Id="rId2" Type="http://schemas.openxmlformats.org/officeDocument/2006/relationships/image" Target="../media/image123.tiff"/><Relationship Id="rId14" Type="http://schemas.openxmlformats.org/officeDocument/2006/relationships/slideLayout" Target="../slideLayouts/slideLayout2.xml"/><Relationship Id="rId13" Type="http://schemas.openxmlformats.org/officeDocument/2006/relationships/image" Target="../media/image169.png"/><Relationship Id="rId12" Type="http://schemas.openxmlformats.org/officeDocument/2006/relationships/image" Target="../media/image168.png"/><Relationship Id="rId11" Type="http://schemas.openxmlformats.org/officeDocument/2006/relationships/image" Target="../media/image167.png"/><Relationship Id="rId10" Type="http://schemas.openxmlformats.org/officeDocument/2006/relationships/image" Target="../media/image166.png"/><Relationship Id="rId1" Type="http://schemas.openxmlformats.org/officeDocument/2006/relationships/image" Target="../media/image122.tiff"/></Relationships>
</file>

<file path=ppt/slides/_rels/slide97.xml.rels><?xml version="1.0" encoding="UTF-8" standalone="yes"?>
<Relationships xmlns="http://schemas.openxmlformats.org/package/2006/relationships"><Relationship Id="rId9" Type="http://schemas.openxmlformats.org/officeDocument/2006/relationships/image" Target="../media/image165.png"/><Relationship Id="rId8" Type="http://schemas.openxmlformats.org/officeDocument/2006/relationships/image" Target="../media/image164.png"/><Relationship Id="rId7" Type="http://schemas.openxmlformats.org/officeDocument/2006/relationships/image" Target="../media/image163.png"/><Relationship Id="rId6" Type="http://schemas.openxmlformats.org/officeDocument/2006/relationships/image" Target="../media/image162.png"/><Relationship Id="rId5" Type="http://schemas.openxmlformats.org/officeDocument/2006/relationships/image" Target="../media/image161.png"/><Relationship Id="rId4" Type="http://schemas.openxmlformats.org/officeDocument/2006/relationships/image" Target="../media/image127.tiff"/><Relationship Id="rId3" Type="http://schemas.openxmlformats.org/officeDocument/2006/relationships/image" Target="../media/image126.tiff"/><Relationship Id="rId2" Type="http://schemas.openxmlformats.org/officeDocument/2006/relationships/image" Target="../media/image123.tiff"/><Relationship Id="rId14" Type="http://schemas.openxmlformats.org/officeDocument/2006/relationships/slideLayout" Target="../slideLayouts/slideLayout2.xml"/><Relationship Id="rId13" Type="http://schemas.openxmlformats.org/officeDocument/2006/relationships/image" Target="../media/image169.png"/><Relationship Id="rId12" Type="http://schemas.openxmlformats.org/officeDocument/2006/relationships/image" Target="../media/image168.png"/><Relationship Id="rId11" Type="http://schemas.openxmlformats.org/officeDocument/2006/relationships/image" Target="../media/image167.png"/><Relationship Id="rId10" Type="http://schemas.openxmlformats.org/officeDocument/2006/relationships/image" Target="../media/image166.png"/><Relationship Id="rId1" Type="http://schemas.openxmlformats.org/officeDocument/2006/relationships/image" Target="../media/image122.tiff"/></Relationships>
</file>

<file path=ppt/slides/_rels/slide98.xml.rels><?xml version="1.0" encoding="UTF-8" standalone="yes"?>
<Relationships xmlns="http://schemas.openxmlformats.org/package/2006/relationships"><Relationship Id="rId9" Type="http://schemas.openxmlformats.org/officeDocument/2006/relationships/image" Target="../media/image165.png"/><Relationship Id="rId8" Type="http://schemas.openxmlformats.org/officeDocument/2006/relationships/image" Target="../media/image164.png"/><Relationship Id="rId7" Type="http://schemas.openxmlformats.org/officeDocument/2006/relationships/image" Target="../media/image163.png"/><Relationship Id="rId6" Type="http://schemas.openxmlformats.org/officeDocument/2006/relationships/image" Target="../media/image162.png"/><Relationship Id="rId5" Type="http://schemas.openxmlformats.org/officeDocument/2006/relationships/image" Target="../media/image161.png"/><Relationship Id="rId4" Type="http://schemas.openxmlformats.org/officeDocument/2006/relationships/image" Target="../media/image127.tiff"/><Relationship Id="rId3" Type="http://schemas.openxmlformats.org/officeDocument/2006/relationships/image" Target="../media/image126.tiff"/><Relationship Id="rId2" Type="http://schemas.openxmlformats.org/officeDocument/2006/relationships/image" Target="../media/image123.tiff"/><Relationship Id="rId15" Type="http://schemas.openxmlformats.org/officeDocument/2006/relationships/notesSlide" Target="../notesSlides/notesSlide66.xml"/><Relationship Id="rId14" Type="http://schemas.openxmlformats.org/officeDocument/2006/relationships/slideLayout" Target="../slideLayouts/slideLayout2.xml"/><Relationship Id="rId13" Type="http://schemas.openxmlformats.org/officeDocument/2006/relationships/image" Target="../media/image169.png"/><Relationship Id="rId12" Type="http://schemas.openxmlformats.org/officeDocument/2006/relationships/image" Target="../media/image168.png"/><Relationship Id="rId11" Type="http://schemas.openxmlformats.org/officeDocument/2006/relationships/image" Target="../media/image167.png"/><Relationship Id="rId10" Type="http://schemas.openxmlformats.org/officeDocument/2006/relationships/image" Target="../media/image166.png"/><Relationship Id="rId1" Type="http://schemas.openxmlformats.org/officeDocument/2006/relationships/image" Target="../media/image122.tiff"/></Relationships>
</file>

<file path=ppt/slides/_rels/slide99.xml.rels><?xml version="1.0" encoding="UTF-8" standalone="yes"?>
<Relationships xmlns="http://schemas.openxmlformats.org/package/2006/relationships"><Relationship Id="rId9" Type="http://schemas.openxmlformats.org/officeDocument/2006/relationships/image" Target="../media/image165.png"/><Relationship Id="rId8" Type="http://schemas.openxmlformats.org/officeDocument/2006/relationships/image" Target="../media/image164.png"/><Relationship Id="rId7" Type="http://schemas.openxmlformats.org/officeDocument/2006/relationships/image" Target="../media/image163.png"/><Relationship Id="rId6" Type="http://schemas.openxmlformats.org/officeDocument/2006/relationships/image" Target="../media/image162.png"/><Relationship Id="rId5" Type="http://schemas.openxmlformats.org/officeDocument/2006/relationships/image" Target="../media/image161.png"/><Relationship Id="rId4" Type="http://schemas.openxmlformats.org/officeDocument/2006/relationships/image" Target="../media/image127.tiff"/><Relationship Id="rId3" Type="http://schemas.openxmlformats.org/officeDocument/2006/relationships/image" Target="../media/image126.tiff"/><Relationship Id="rId2" Type="http://schemas.openxmlformats.org/officeDocument/2006/relationships/image" Target="../media/image123.tiff"/><Relationship Id="rId14" Type="http://schemas.openxmlformats.org/officeDocument/2006/relationships/slideLayout" Target="../slideLayouts/slideLayout2.xml"/><Relationship Id="rId13" Type="http://schemas.openxmlformats.org/officeDocument/2006/relationships/image" Target="../media/image169.png"/><Relationship Id="rId12" Type="http://schemas.openxmlformats.org/officeDocument/2006/relationships/image" Target="../media/image168.png"/><Relationship Id="rId11" Type="http://schemas.openxmlformats.org/officeDocument/2006/relationships/image" Target="../media/image167.png"/><Relationship Id="rId10" Type="http://schemas.openxmlformats.org/officeDocument/2006/relationships/image" Target="../media/image166.png"/><Relationship Id="rId1" Type="http://schemas.openxmlformats.org/officeDocument/2006/relationships/image" Target="../media/image122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4" descr="http://www.hitsz.edu.cn/UserFiles/banner/large/1498189993954.jpg">
            <a:hlinkClick r:id="rId1"/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42009"/>
            <a:ext cx="9144000" cy="3463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28968" y="19050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zh-CN" altLang="en-US" sz="6600" b="1" dirty="0">
                <a:solidFill>
                  <a:srgbClr val="FF0000"/>
                </a:solidFill>
              </a:rPr>
              <a:t>第</a:t>
            </a:r>
            <a:r>
              <a:rPr lang="en-US" altLang="zh-CN" sz="6600" b="1" dirty="0">
                <a:solidFill>
                  <a:srgbClr val="FF0000"/>
                </a:solidFill>
              </a:rPr>
              <a:t>7</a:t>
            </a:r>
            <a:r>
              <a:rPr lang="zh-CN" altLang="en-US" sz="6600" b="1" dirty="0">
                <a:solidFill>
                  <a:srgbClr val="FF0000"/>
                </a:solidFill>
              </a:rPr>
              <a:t>章 动态规划</a:t>
            </a:r>
            <a:br>
              <a:rPr lang="en-US" altLang="zh-CN" sz="6600" b="1" dirty="0">
                <a:solidFill>
                  <a:srgbClr val="FF0000"/>
                </a:solidFill>
              </a:rPr>
            </a:br>
            <a:r>
              <a:rPr lang="en-US" altLang="zh-CN" sz="6600" b="1" dirty="0">
                <a:solidFill>
                  <a:srgbClr val="FF0000"/>
                </a:solidFill>
              </a:rPr>
              <a:t>Dynamic Programming</a:t>
            </a:r>
            <a:endParaRPr lang="zh-CN" altLang="en-US" sz="6600" b="1" dirty="0">
              <a:solidFill>
                <a:srgbClr val="FF0000"/>
              </a:solidFill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FFF6934-B1EA-44EC-9EEA-A1EFED0F029D}" type="datetime1">
              <a:rPr kumimoji="0" lang="zh-CN" alt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F79646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哈工大（深圳）计算机</a:t>
            </a:r>
            <a:endParaRPr kumimoji="0" lang="zh-CN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F79646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063EC4C-CFD8-4F45-A0A2-30028C1F73DB}" type="slidenum">
              <a: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F79646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457200" y="274983"/>
            <a:ext cx="82296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457200" y="248478"/>
            <a:ext cx="82296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49" name="Picture 1" descr="C:\Users\Haijun\AppData\Roaming\Tencent\Users\2968516474\QQ\WinTemp\RichOle\O5)[OOM[}$H7(6{A~41GY`Q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3137" y="1"/>
            <a:ext cx="970863" cy="838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直接连接符 12"/>
          <p:cNvCxnSpPr/>
          <p:nvPr/>
        </p:nvCxnSpPr>
        <p:spPr>
          <a:xfrm>
            <a:off x="457200" y="6324600"/>
            <a:ext cx="82296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页脚占位符 4"/>
          <p:cNvSpPr txBox="1"/>
          <p:nvPr/>
        </p:nvSpPr>
        <p:spPr>
          <a:xfrm>
            <a:off x="0" y="-29817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第</a:t>
            </a:r>
            <a:r>
              <a:rPr lang="en-US" altLang="zh-CN" b="1" dirty="0">
                <a:solidFill>
                  <a:srgbClr val="00B0F0"/>
                </a:solidFill>
                <a:latin typeface="Calibri" panose="020F0502020204030204"/>
                <a:ea typeface="宋体" panose="02010600030101010101" pitchFamily="2" charset="-122"/>
              </a:rPr>
              <a:t>7</a:t>
            </a: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章 动态规划</a:t>
            </a:r>
            <a:endParaRPr kumimoji="0" lang="zh-CN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381000" y="5129021"/>
            <a:ext cx="8305800" cy="10895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</a:rPr>
              <a:t> D</a:t>
            </a:r>
            <a:r>
              <a:rPr kumimoji="0" lang="en-US" altLang="en-US" sz="2400" b="1" i="1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</a:rPr>
              <a:t>ynamic Programming  </a:t>
            </a:r>
            <a:r>
              <a:rPr kumimoji="0" lang="en-US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</a:rPr>
              <a:t>is  a general algorithm design technique for solving problems defined by recurrences with overlapping  subproblems.</a:t>
            </a:r>
            <a:endParaRPr kumimoji="0" lang="en-US" altLang="en-US" sz="2400" b="1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5634355" y="5801380"/>
            <a:ext cx="3024213" cy="461665"/>
          </a:xfrm>
          <a:prstGeom prst="rect">
            <a:avLst/>
          </a:prstGeom>
          <a:solidFill>
            <a:sysClr val="window" lastClr="FFFFFF"/>
          </a:solidFill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楷体" panose="02010609060101010101" pitchFamily="49" charset="-122"/>
                <a:cs typeface="Times New Roman" panose="02020603050405020304" charset="0"/>
              </a:rPr>
              <a:t>《</a:t>
            </a: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楷体" panose="02010609060101010101" pitchFamily="49" charset="-122"/>
                <a:cs typeface="Times New Roman" panose="02020603050405020304" charset="0"/>
              </a:rPr>
              <a:t>算法导论</a:t>
            </a: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楷体" panose="02010609060101010101" pitchFamily="49" charset="-122"/>
                <a:cs typeface="Times New Roman" panose="02020603050405020304" charset="0"/>
              </a:rPr>
              <a:t>》</a:t>
            </a: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楷体" panose="02010609060101010101" pitchFamily="49" charset="-122"/>
                <a:cs typeface="Times New Roman" panose="02020603050405020304" charset="0"/>
              </a:rPr>
              <a:t>第</a:t>
            </a: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rPr>
              <a:t>15</a:t>
            </a: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楷体" panose="02010609060101010101" pitchFamily="49" charset="-122"/>
                <a:cs typeface="Times New Roman" panose="02020603050405020304" charset="0"/>
              </a:rPr>
              <a:t>章</a:t>
            </a: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楷体" panose="02010609060101010101" pitchFamily="49" charset="-122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4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228600"/>
            <a:ext cx="8763000" cy="4050030"/>
          </a:xfrm>
          <a:solidFill>
            <a:srgbClr val="FFFFFF"/>
          </a:solidFill>
          <a:ln w="25400">
            <a:solidFill>
              <a:schemeClr val="tx2">
                <a:lumMod val="60000"/>
                <a:lumOff val="40000"/>
              </a:schemeClr>
            </a:solidFill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algn="just" eaLnBrk="1" hangingPunct="1">
              <a:lnSpc>
                <a:spcPct val="150000"/>
              </a:lnSpc>
              <a:defRPr/>
            </a:pPr>
            <a:r>
              <a:rPr kumimoji="1"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动态规划</a:t>
            </a: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算法的设计步骤</a:t>
            </a:r>
            <a:endParaRPr lang="zh-CN" altLang="en-US"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971550" lvl="1" indent="-514350" algn="just" eaLnBrk="1" hangingPunct="1">
              <a:lnSpc>
                <a:spcPct val="150000"/>
              </a:lnSpc>
              <a:spcBef>
                <a:spcPts val="0"/>
              </a:spcBef>
              <a:buFont typeface="+mj-ea"/>
              <a:buAutoNum type="circleNumDbPlain"/>
              <a:defRPr/>
            </a:pPr>
            <a:r>
              <a:rPr lang="zh-CN" altLang="en-US" b="1" dirty="0">
                <a:solidFill>
                  <a:srgbClr val="0000CC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分析优化解的结构</a:t>
            </a:r>
            <a:endParaRPr lang="en-US" altLang="zh-CN" b="1" dirty="0">
              <a:solidFill>
                <a:srgbClr val="0000CC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971550" lvl="1" indent="-514350" algn="just" eaLnBrk="1" hangingPunct="1">
              <a:lnSpc>
                <a:spcPct val="150000"/>
              </a:lnSpc>
              <a:spcBef>
                <a:spcPts val="0"/>
              </a:spcBef>
              <a:buFont typeface="+mj-ea"/>
              <a:buAutoNum type="circleNumDbPlain"/>
              <a:defRPr/>
            </a:pPr>
            <a:r>
              <a:rPr lang="zh-CN" altLang="en-US" b="1" dirty="0">
                <a:solidFill>
                  <a:srgbClr val="0000CC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递归地定义最优值的代价</a:t>
            </a:r>
            <a:endParaRPr lang="en-US" altLang="zh-CN" b="1" dirty="0">
              <a:solidFill>
                <a:srgbClr val="0000CC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971550" lvl="1" indent="-514350" algn="just" eaLnBrk="1" hangingPunct="1">
              <a:lnSpc>
                <a:spcPct val="150000"/>
              </a:lnSpc>
              <a:spcBef>
                <a:spcPts val="0"/>
              </a:spcBef>
              <a:buFont typeface="+mj-ea"/>
              <a:buAutoNum type="circleNumDbPlain"/>
              <a:defRPr/>
            </a:pPr>
            <a:r>
              <a:rPr lang="zh-CN" altLang="en-US" b="1" dirty="0">
                <a:solidFill>
                  <a:srgbClr val="0000CC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自底向上地计算优化解的代价保存之，并获取构造最优值的信息</a:t>
            </a:r>
            <a:endParaRPr lang="en-US" altLang="zh-CN" b="1" dirty="0">
              <a:solidFill>
                <a:srgbClr val="0000CC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971550" lvl="1" indent="-514350" algn="just" eaLnBrk="1" hangingPunct="1">
              <a:lnSpc>
                <a:spcPct val="150000"/>
              </a:lnSpc>
              <a:spcBef>
                <a:spcPts val="0"/>
              </a:spcBef>
              <a:buFont typeface="+mj-ea"/>
              <a:buAutoNum type="circleNumDbPlain"/>
              <a:defRPr/>
            </a:pPr>
            <a:r>
              <a:rPr lang="zh-CN" altLang="en-US" b="1" dirty="0">
                <a:solidFill>
                  <a:srgbClr val="0000CC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根据构造最优值的信息构造优化解</a:t>
            </a:r>
            <a:r>
              <a:rPr lang="zh-CN" altLang="en-US" sz="3200" b="1" dirty="0">
                <a:solidFill>
                  <a:schemeClr val="tx2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endParaRPr lang="en-US" altLang="zh-CN" sz="3200" b="1" dirty="0">
              <a:solidFill>
                <a:schemeClr val="tx2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228600" y="4419600"/>
            <a:ext cx="8763000" cy="2286000"/>
          </a:xfrm>
          <a:prstGeom prst="rect">
            <a:avLst/>
          </a:prstGeom>
          <a:solidFill>
            <a:srgbClr val="FFFFFF"/>
          </a:solidFill>
          <a:ln w="25400">
            <a:solidFill>
              <a:schemeClr val="tx2">
                <a:lumMod val="60000"/>
                <a:lumOff val="40000"/>
              </a:schemeClr>
            </a:solidFill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r>
              <a:rPr lang="zh-CN" altLang="en-US" sz="2400" b="1" dirty="0">
                <a:solidFill>
                  <a:schemeClr val="tx2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步骤①</a:t>
            </a:r>
            <a:r>
              <a:rPr lang="en-US" altLang="zh-CN" sz="2400" b="1" dirty="0">
                <a:solidFill>
                  <a:schemeClr val="tx2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-</a:t>
            </a:r>
            <a:r>
              <a:rPr lang="zh-CN" altLang="en-US" sz="2400" b="1" dirty="0">
                <a:solidFill>
                  <a:schemeClr val="tx2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③是动态规划的基本步骤。在只需要计算出最优值的情形，步骤</a:t>
            </a:r>
            <a:r>
              <a:rPr lang="en-US" altLang="zh-CN" sz="2400" b="1" dirty="0">
                <a:solidFill>
                  <a:schemeClr val="tx2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④</a:t>
            </a:r>
            <a:r>
              <a:rPr lang="zh-CN" altLang="en-US" sz="2400" b="1" dirty="0">
                <a:solidFill>
                  <a:schemeClr val="tx2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将被省略。</a:t>
            </a:r>
            <a:endParaRPr lang="en-US" altLang="zh-CN" sz="2400" b="1" dirty="0">
              <a:solidFill>
                <a:schemeClr val="tx2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r>
              <a:rPr lang="zh-CN" altLang="en-US" sz="2400" b="1" dirty="0">
                <a:solidFill>
                  <a:schemeClr val="tx2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若求出原问题的一个优化解，则必须执行步骤</a:t>
            </a:r>
            <a:r>
              <a:rPr lang="en-US" altLang="zh-CN" sz="2400" b="1" dirty="0">
                <a:solidFill>
                  <a:schemeClr val="tx2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④</a:t>
            </a:r>
            <a:r>
              <a:rPr lang="zh-CN" altLang="en-US" sz="2400" b="1" dirty="0">
                <a:solidFill>
                  <a:schemeClr val="tx2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。需要通过步骤③中记录信息得到优化解。</a:t>
            </a:r>
            <a:endParaRPr lang="en-US" altLang="zh-CN" sz="2400" b="1" dirty="0">
              <a:solidFill>
                <a:schemeClr val="tx2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4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4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4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4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2119537" y="2015068"/>
            <a:ext cx="2774094" cy="699992"/>
            <a:chOff x="628650" y="2737674"/>
            <a:chExt cx="3565004" cy="857179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5" name="Rectangle 4"/>
            <p:cNvSpPr/>
            <p:nvPr/>
          </p:nvSpPr>
          <p:spPr>
            <a:xfrm>
              <a:off x="628650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rPr>
                <a:t>0</a:t>
              </a:r>
              <a:endParaRPr lang="en-US" dirty="0">
                <a:solidFill>
                  <a:schemeClr val="tx1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1519901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rPr>
                <a:t>0</a:t>
              </a:r>
              <a:endParaRPr lang="en-US" dirty="0">
                <a:solidFill>
                  <a:schemeClr val="tx1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2411152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rPr>
                <a:t>0</a:t>
              </a:r>
              <a:endParaRPr lang="en-US" dirty="0">
                <a:solidFill>
                  <a:schemeClr val="tx1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3302403" y="2738326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rPr>
                <a:t>0</a:t>
              </a:r>
              <a:endParaRPr lang="en-US" dirty="0">
                <a:solidFill>
                  <a:schemeClr val="tx1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15436" y="5221525"/>
            <a:ext cx="1168789" cy="1168789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3688355" y="5237725"/>
            <a:ext cx="3673114" cy="1475713"/>
            <a:chOff x="-479811" y="1751737"/>
            <a:chExt cx="5881453" cy="2600511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11626" y="1998496"/>
              <a:ext cx="890016" cy="890016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98981" y="1966357"/>
              <a:ext cx="922155" cy="922155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23804" y="1751737"/>
              <a:ext cx="1136775" cy="1136775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-479809" y="3113586"/>
              <a:ext cx="1729993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rPr>
                <a:t>Weight:</a:t>
              </a:r>
              <a:endParaRPr lang="en-US" dirty="0">
                <a:solidFill>
                  <a:schemeClr val="accent4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-479809" y="3701409"/>
              <a:ext cx="1729993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rPr>
                <a:t>Value:</a:t>
              </a:r>
              <a:endParaRPr lang="en-US" dirty="0">
                <a:solidFill>
                  <a:schemeClr val="accent1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782501" y="3005866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rPr>
                <a:t>1</a:t>
              </a:r>
              <a:endParaRPr lang="en-US" dirty="0">
                <a:solidFill>
                  <a:schemeClr val="accent4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250794" y="3005864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rPr>
                <a:t>2</a:t>
              </a:r>
              <a:endParaRPr lang="en-US" dirty="0">
                <a:solidFill>
                  <a:schemeClr val="accent4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718736" y="3005862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rPr>
                <a:t>3</a:t>
              </a:r>
              <a:endParaRPr lang="en-US" dirty="0">
                <a:solidFill>
                  <a:schemeClr val="accent4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747641" y="3701409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rPr>
                <a:t>1</a:t>
              </a:r>
              <a:endParaRPr lang="en-US" dirty="0">
                <a:solidFill>
                  <a:schemeClr val="accent1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3215758" y="3667231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rPr>
                <a:t>4</a:t>
              </a:r>
              <a:endParaRPr lang="en-US" dirty="0">
                <a:solidFill>
                  <a:schemeClr val="accent1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4718736" y="3655655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rPr>
                <a:t>6</a:t>
              </a:r>
              <a:endParaRPr lang="en-US" dirty="0">
                <a:solidFill>
                  <a:schemeClr val="accent1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-479811" y="2402818"/>
              <a:ext cx="177038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5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rPr>
                <a:t>Item:</a:t>
              </a:r>
              <a:endParaRPr lang="en-US" dirty="0">
                <a:solidFill>
                  <a:schemeClr val="accent5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7592138" y="6313328"/>
            <a:ext cx="19445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7030A0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rPr>
              <a:t>Capacity: 3</a:t>
            </a:r>
            <a:endParaRPr lang="en-US" sz="2000" dirty="0">
              <a:solidFill>
                <a:srgbClr val="7030A0"/>
              </a:solidFill>
              <a:latin typeface="Times New Roman" panose="02020603050405020304" charset="0"/>
              <a:ea typeface="楷体" panose="02010609060101010101" pitchFamily="49" charset="-122"/>
              <a:cs typeface="Times New Roman" panose="02020603050405020304" charset="0"/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2117568" y="2714528"/>
            <a:ext cx="2774094" cy="699992"/>
            <a:chOff x="628650" y="2737674"/>
            <a:chExt cx="3565004" cy="857179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32" name="Rectangle 31"/>
            <p:cNvSpPr/>
            <p:nvPr/>
          </p:nvSpPr>
          <p:spPr>
            <a:xfrm>
              <a:off x="628650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rPr>
                <a:t>0</a:t>
              </a:r>
              <a:endParaRPr lang="en-US" dirty="0">
                <a:solidFill>
                  <a:schemeClr val="tx1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1519901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rPr>
                <a:t>1</a:t>
              </a:r>
              <a:endParaRPr lang="en-US" dirty="0">
                <a:solidFill>
                  <a:schemeClr val="tx1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411152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rPr>
                <a:t>1</a:t>
              </a:r>
              <a:endParaRPr lang="en-US" dirty="0">
                <a:solidFill>
                  <a:schemeClr val="tx1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3302403" y="2738326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rPr>
                <a:t>1</a:t>
              </a:r>
              <a:endParaRPr lang="en-US" dirty="0">
                <a:solidFill>
                  <a:schemeClr val="tx1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2117568" y="3413313"/>
            <a:ext cx="2774094" cy="699992"/>
            <a:chOff x="628650" y="2737674"/>
            <a:chExt cx="3565004" cy="857179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38" name="Rectangle 37"/>
            <p:cNvSpPr/>
            <p:nvPr/>
          </p:nvSpPr>
          <p:spPr>
            <a:xfrm>
              <a:off x="628650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rPr>
                <a:t>0</a:t>
              </a:r>
              <a:endParaRPr lang="en-US" dirty="0">
                <a:solidFill>
                  <a:schemeClr val="tx1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1519901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rPr>
                <a:t>1</a:t>
              </a:r>
              <a:endParaRPr lang="en-US" dirty="0">
                <a:solidFill>
                  <a:schemeClr val="tx1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2411152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rPr>
                <a:t>4</a:t>
              </a:r>
              <a:endParaRPr lang="en-US" dirty="0">
                <a:solidFill>
                  <a:schemeClr val="tx1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3302403" y="2738326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rPr>
                <a:t>5</a:t>
              </a:r>
              <a:endParaRPr lang="en-US" dirty="0">
                <a:solidFill>
                  <a:schemeClr val="tx1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2117568" y="4111105"/>
            <a:ext cx="2774094" cy="699992"/>
            <a:chOff x="628650" y="2737674"/>
            <a:chExt cx="3565004" cy="857179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44" name="Rectangle 43"/>
            <p:cNvSpPr/>
            <p:nvPr/>
          </p:nvSpPr>
          <p:spPr>
            <a:xfrm>
              <a:off x="628650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rPr>
                <a:t>0</a:t>
              </a:r>
              <a:endParaRPr lang="en-US" dirty="0">
                <a:solidFill>
                  <a:schemeClr val="tx1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1519901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rPr>
                <a:t>1</a:t>
              </a:r>
              <a:endParaRPr lang="en-US" dirty="0">
                <a:solidFill>
                  <a:schemeClr val="tx1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2411152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rPr>
                <a:t>4</a:t>
              </a:r>
              <a:endParaRPr lang="en-US" dirty="0">
                <a:solidFill>
                  <a:schemeClr val="tx1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3302403" y="2738326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rPr>
                <a:t>6</a:t>
              </a:r>
              <a:endParaRPr lang="en-US" dirty="0">
                <a:solidFill>
                  <a:schemeClr val="tx1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</p:grpSp>
      <p:pic>
        <p:nvPicPr>
          <p:cNvPr id="49" name="Picture 4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6192" y="4328932"/>
            <a:ext cx="478947" cy="435192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6192" y="3563080"/>
            <a:ext cx="478947" cy="435192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9909" y="2872314"/>
            <a:ext cx="478947" cy="435192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048" y="3563080"/>
            <a:ext cx="527428" cy="479244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805" y="4328932"/>
            <a:ext cx="527428" cy="479244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0" y="4416041"/>
            <a:ext cx="467136" cy="424460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7797" y="2901331"/>
            <a:ext cx="478947" cy="435192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8377" y="3610496"/>
            <a:ext cx="478947" cy="435192"/>
          </a:xfrm>
          <a:prstGeom prst="rect">
            <a:avLst/>
          </a:prstGeom>
        </p:spPr>
      </p:pic>
      <p:pic>
        <p:nvPicPr>
          <p:cNvPr id="66" name="Picture 6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8377" y="4307613"/>
            <a:ext cx="478947" cy="435192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1902" y="2936230"/>
            <a:ext cx="478947" cy="435192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009404">
            <a:off x="3661523" y="3690435"/>
            <a:ext cx="441007" cy="400718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009404">
            <a:off x="3642075" y="4410840"/>
            <a:ext cx="441007" cy="400718"/>
          </a:xfrm>
          <a:prstGeom prst="rect">
            <a:avLst/>
          </a:prstGeom>
        </p:spPr>
      </p:pic>
      <p:pic>
        <p:nvPicPr>
          <p:cNvPr id="72" name="Picture 7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5425" y="2928519"/>
            <a:ext cx="478947" cy="435192"/>
          </a:xfrm>
          <a:prstGeom prst="rect">
            <a:avLst/>
          </a:prstGeom>
        </p:spPr>
      </p:pic>
      <p:pic>
        <p:nvPicPr>
          <p:cNvPr id="73" name="Picture 7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432465">
            <a:off x="4560689" y="3701969"/>
            <a:ext cx="364489" cy="331190"/>
          </a:xfrm>
          <a:prstGeom prst="rect">
            <a:avLst/>
          </a:prstGeom>
        </p:spPr>
      </p:pic>
      <p:pic>
        <p:nvPicPr>
          <p:cNvPr id="74" name="Picture 7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8982" y="3643426"/>
            <a:ext cx="355295" cy="322836"/>
          </a:xfrm>
          <a:prstGeom prst="rect">
            <a:avLst/>
          </a:prstGeom>
        </p:spPr>
      </p:pic>
      <p:pic>
        <p:nvPicPr>
          <p:cNvPr id="76" name="Picture 7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3945" y="4341162"/>
            <a:ext cx="440762" cy="400496"/>
          </a:xfrm>
          <a:prstGeom prst="rect">
            <a:avLst/>
          </a:prstGeom>
        </p:spPr>
      </p:pic>
      <p:sp>
        <p:nvSpPr>
          <p:cNvPr id="71" name="Rectangle 70"/>
          <p:cNvSpPr/>
          <p:nvPr/>
        </p:nvSpPr>
        <p:spPr>
          <a:xfrm>
            <a:off x="1388747" y="5524009"/>
            <a:ext cx="475267" cy="48652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317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>
              <a:solidFill>
                <a:schemeClr val="tx1"/>
              </a:solidFill>
              <a:latin typeface="Times New Roman" panose="02020603050405020304" charset="0"/>
              <a:ea typeface="楷体" panose="02010609060101010101" pitchFamily="49" charset="-122"/>
              <a:cs typeface="Times New Roman" panose="02020603050405020304" charset="0"/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476286" y="5527085"/>
            <a:ext cx="478947" cy="483449"/>
          </a:xfrm>
          <a:prstGeom prst="rect">
            <a:avLst/>
          </a:prstGeom>
          <a:solidFill>
            <a:schemeClr val="accent6">
              <a:lumMod val="75000"/>
            </a:schemeClr>
          </a:solidFill>
          <a:ln w="317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>
              <a:solidFill>
                <a:schemeClr val="tx1"/>
              </a:solidFill>
              <a:latin typeface="Times New Roman" panose="02020603050405020304" charset="0"/>
              <a:ea typeface="楷体" panose="02010609060101010101" pitchFamily="49" charset="-122"/>
              <a:cs typeface="Times New Roman" panose="02020603050405020304" charset="0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337143" y="6056700"/>
            <a:ext cx="10879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rPr>
              <a:t>current entry</a:t>
            </a:r>
            <a:endParaRPr lang="en-US">
              <a:latin typeface="Times New Roman" panose="02020603050405020304" charset="0"/>
              <a:ea typeface="楷体" panose="02010609060101010101" pitchFamily="49" charset="-122"/>
              <a:cs typeface="Times New Roman" panose="02020603050405020304" charset="0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1273424" y="6035788"/>
            <a:ext cx="16179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rPr>
              <a:t>relevant previous entry</a:t>
            </a:r>
            <a:endParaRPr lang="en-US">
              <a:latin typeface="Times New Roman" panose="02020603050405020304" charset="0"/>
              <a:ea typeface="楷体" panose="02010609060101010101" pitchFamily="49" charset="-122"/>
              <a:cs typeface="Times New Roman" panose="02020603050405020304" charset="0"/>
            </a:endParaRPr>
          </a:p>
        </p:txBody>
      </p:sp>
      <p:sp>
        <p:nvSpPr>
          <p:cNvPr id="3" name="Title 29"/>
          <p:cNvSpPr>
            <a:spLocks noGrp="1"/>
          </p:cNvSpPr>
          <p:nvPr>
            <p:ph type="title"/>
          </p:nvPr>
        </p:nvSpPr>
        <p:spPr>
          <a:xfrm>
            <a:off x="-67945" y="271145"/>
            <a:ext cx="8229600" cy="1143000"/>
          </a:xfrm>
        </p:spPr>
        <p:txBody>
          <a:bodyPr/>
          <a:lstStyle/>
          <a:p>
            <a:r>
              <a:rPr lang="zh-CN" altLang="en-US" dirty="0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rPr>
              <a:t>示例</a:t>
            </a:r>
            <a:endParaRPr lang="zh-CN" altLang="en-US" dirty="0">
              <a:latin typeface="Times New Roman" panose="02020603050405020304" charset="0"/>
              <a:ea typeface="楷体" panose="02010609060101010101" pitchFamily="49" charset="-122"/>
              <a:cs typeface="Times New Roman" panose="0202060305040502030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4" name="TextBox 54"/>
              <p:cNvSpPr txBox="1"/>
              <p:nvPr/>
            </p:nvSpPr>
            <p:spPr>
              <a:xfrm>
                <a:off x="1392820" y="2160378"/>
                <a:ext cx="7407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𝑗</m:t>
                      </m:r>
                      <m:r>
                        <a:rPr lang="en-US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=</m:t>
                      </m:r>
                      <m:r>
                        <a:rPr lang="en-US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0</m:t>
                      </m:r>
                    </m:oMath>
                  </m:oMathPara>
                </a14:m>
                <a:endParaRPr lang="en-US" dirty="0">
                  <a:solidFill>
                    <a:srgbClr val="0000FF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84" name="TextBox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2820" y="2160378"/>
                <a:ext cx="740780" cy="369332"/>
              </a:xfrm>
              <a:prstGeom prst="rect">
                <a:avLst/>
              </a:prstGeom>
              <a:blipFill rotWithShape="1">
                <a:blip r:embed="rId5"/>
                <a:stretch>
                  <a:fillRect l="-36" t="-29" b="1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5" name="TextBox 55"/>
              <p:cNvSpPr txBox="1"/>
              <p:nvPr/>
            </p:nvSpPr>
            <p:spPr>
              <a:xfrm>
                <a:off x="1392820" y="2933216"/>
                <a:ext cx="7407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𝑗</m:t>
                      </m:r>
                      <m:r>
                        <a:rPr lang="en-US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=</m:t>
                      </m:r>
                      <m:r>
                        <a:rPr lang="en-US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1</m:t>
                      </m:r>
                    </m:oMath>
                  </m:oMathPara>
                </a14:m>
                <a:endParaRPr lang="en-US" dirty="0">
                  <a:solidFill>
                    <a:srgbClr val="0000FF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85" name="TextBox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2820" y="2933216"/>
                <a:ext cx="740780" cy="369332"/>
              </a:xfrm>
              <a:prstGeom prst="rect">
                <a:avLst/>
              </a:prstGeom>
              <a:blipFill rotWithShape="1">
                <a:blip r:embed="rId6"/>
                <a:stretch>
                  <a:fillRect l="-36" t="-41" b="1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6" name="TextBox 56"/>
              <p:cNvSpPr txBox="1"/>
              <p:nvPr/>
            </p:nvSpPr>
            <p:spPr>
              <a:xfrm>
                <a:off x="1392820" y="3643426"/>
                <a:ext cx="7407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𝑗</m:t>
                      </m:r>
                      <m:r>
                        <a:rPr lang="en-US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=</m:t>
                      </m:r>
                      <m:r>
                        <a:rPr lang="en-US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2</m:t>
                      </m:r>
                    </m:oMath>
                  </m:oMathPara>
                </a14:m>
                <a:endParaRPr lang="en-US" dirty="0">
                  <a:solidFill>
                    <a:srgbClr val="0000FF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86" name="TextBox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2820" y="3643426"/>
                <a:ext cx="740780" cy="369332"/>
              </a:xfrm>
              <a:prstGeom prst="rect">
                <a:avLst/>
              </a:prstGeom>
              <a:blipFill rotWithShape="1">
                <a:blip r:embed="rId7"/>
                <a:stretch>
                  <a:fillRect l="-36" t="-117" b="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7" name="TextBox 57"/>
              <p:cNvSpPr txBox="1"/>
              <p:nvPr/>
            </p:nvSpPr>
            <p:spPr>
              <a:xfrm>
                <a:off x="1342531" y="4361862"/>
                <a:ext cx="7407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𝑗</m:t>
                      </m:r>
                      <m:r>
                        <a:rPr lang="en-US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=</m:t>
                      </m:r>
                      <m:r>
                        <a:rPr lang="en-US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3</m:t>
                      </m:r>
                    </m:oMath>
                  </m:oMathPara>
                </a14:m>
                <a:endParaRPr lang="en-US" dirty="0">
                  <a:solidFill>
                    <a:srgbClr val="0000FF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87" name="TextBox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2531" y="4361862"/>
                <a:ext cx="740780" cy="369332"/>
              </a:xfrm>
              <a:prstGeom prst="rect">
                <a:avLst/>
              </a:prstGeom>
              <a:blipFill rotWithShape="1">
                <a:blip r:embed="rId8"/>
                <a:stretch>
                  <a:fillRect l="-19" t="-13" r="69" b="12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8" name="TextBox 58"/>
              <p:cNvSpPr txBox="1"/>
              <p:nvPr/>
            </p:nvSpPr>
            <p:spPr>
              <a:xfrm>
                <a:off x="2037320" y="1508159"/>
                <a:ext cx="7717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𝑥</m:t>
                      </m:r>
                      <m:r>
                        <a:rPr lang="en-US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=</m:t>
                      </m:r>
                      <m:r>
                        <a:rPr lang="en-US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0</m:t>
                      </m:r>
                    </m:oMath>
                  </m:oMathPara>
                </a14:m>
                <a:endParaRPr lang="en-US" dirty="0">
                  <a:solidFill>
                    <a:srgbClr val="0000FF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88" name="TextBox 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7320" y="1508159"/>
                <a:ext cx="771797" cy="369332"/>
              </a:xfrm>
              <a:prstGeom prst="rect">
                <a:avLst/>
              </a:prstGeom>
              <a:blipFill rotWithShape="1">
                <a:blip r:embed="rId9"/>
                <a:stretch>
                  <a:fillRect l="-31" t="-9" r="66" b="1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9" name="TextBox 59"/>
              <p:cNvSpPr txBox="1"/>
              <p:nvPr/>
            </p:nvSpPr>
            <p:spPr>
              <a:xfrm>
                <a:off x="2730843" y="1508159"/>
                <a:ext cx="7717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𝑥</m:t>
                      </m:r>
                      <m:r>
                        <a:rPr lang="en-US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=</m:t>
                      </m:r>
                      <m:r>
                        <a:rPr lang="en-US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1</m:t>
                      </m:r>
                    </m:oMath>
                  </m:oMathPara>
                </a14:m>
                <a:endParaRPr lang="en-US" dirty="0">
                  <a:solidFill>
                    <a:srgbClr val="0000FF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89" name="TextBox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0843" y="1508159"/>
                <a:ext cx="771797" cy="369332"/>
              </a:xfrm>
              <a:prstGeom prst="rect">
                <a:avLst/>
              </a:prstGeom>
              <a:blipFill rotWithShape="1">
                <a:blip r:embed="rId10"/>
                <a:stretch>
                  <a:fillRect l="-44" t="-9" r="80" b="1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0" name="TextBox 60"/>
              <p:cNvSpPr txBox="1"/>
              <p:nvPr/>
            </p:nvSpPr>
            <p:spPr>
              <a:xfrm>
                <a:off x="3429000" y="1508159"/>
                <a:ext cx="87639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𝑥</m:t>
                      </m:r>
                      <m:r>
                        <a:rPr lang="en-US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=</m:t>
                      </m:r>
                      <m:r>
                        <a:rPr lang="en-US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2</m:t>
                      </m:r>
                    </m:oMath>
                  </m:oMathPara>
                </a14:m>
                <a:endParaRPr lang="en-US" dirty="0">
                  <a:solidFill>
                    <a:srgbClr val="0000FF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90" name="TextBox 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9000" y="1508159"/>
                <a:ext cx="876391" cy="369332"/>
              </a:xfrm>
              <a:prstGeom prst="rect">
                <a:avLst/>
              </a:prstGeom>
              <a:blipFill rotWithShape="1">
                <a:blip r:embed="rId11"/>
                <a:stretch>
                  <a:fillRect t="-9" r="10" b="1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1" name="TextBox 61"/>
              <p:cNvSpPr txBox="1"/>
              <p:nvPr/>
            </p:nvSpPr>
            <p:spPr>
              <a:xfrm>
                <a:off x="4278380" y="1508159"/>
                <a:ext cx="80107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𝑥</m:t>
                      </m:r>
                      <m:r>
                        <a:rPr lang="en-US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=</m:t>
                      </m:r>
                      <m:r>
                        <a:rPr lang="en-US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3</m:t>
                      </m:r>
                    </m:oMath>
                  </m:oMathPara>
                </a14:m>
                <a:endParaRPr lang="en-US" dirty="0">
                  <a:solidFill>
                    <a:srgbClr val="0000FF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91" name="TextBox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8380" y="1508159"/>
                <a:ext cx="801074" cy="369332"/>
              </a:xfrm>
              <a:prstGeom prst="rect">
                <a:avLst/>
              </a:prstGeom>
              <a:blipFill rotWithShape="1">
                <a:blip r:embed="rId12"/>
                <a:stretch>
                  <a:fillRect l="-48" t="-9" r="11" b="1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Text Box 3"/>
          <p:cNvSpPr txBox="1">
            <a:spLocks noChangeArrowheads="1"/>
          </p:cNvSpPr>
          <p:nvPr/>
        </p:nvSpPr>
        <p:spPr bwMode="auto">
          <a:xfrm>
            <a:off x="5190447" y="103531"/>
            <a:ext cx="3953553" cy="250680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  <a:miter lim="800000"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lIns="144000" tIns="144000" bIns="144000">
            <a:spAutoFit/>
          </a:bodyPr>
          <a:lstStyle/>
          <a:p>
            <a:pPr marL="342900" indent="-342900">
              <a:buAutoNum type="arabicPeriod"/>
              <a:defRPr/>
            </a:pP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n</a:t>
            </a:r>
            <a:r>
              <a:rPr lang="en-US" altLang="zh-CN" sz="800" dirty="0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  <a:sym typeface="Symbol" panose="05050102010706020507" pitchFamily="18" charset="2"/>
              </a:rPr>
              <a:t>  </a:t>
            </a: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length(weights)</a:t>
            </a:r>
            <a:endParaRPr lang="en-US" altLang="zh-CN" sz="800" dirty="0"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charset="0"/>
            </a:endParaRPr>
          </a:p>
          <a:p>
            <a:pPr marL="342900" indent="-342900">
              <a:buAutoNum type="arabicPeriod"/>
              <a:defRPr/>
            </a:pPr>
            <a:r>
              <a:rPr lang="pl-PL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For  x</a:t>
            </a:r>
            <a:r>
              <a:rPr lang="en-US" altLang="zh-CN" sz="800" dirty="0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  <a:sym typeface="Symbol" panose="05050102010706020507" pitchFamily="18" charset="2"/>
              </a:rPr>
              <a:t>  </a:t>
            </a:r>
            <a:r>
              <a:rPr lang="pl-PL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0 To  </a:t>
            </a: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C</a:t>
            </a:r>
            <a:r>
              <a:rPr lang="pl-PL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  Do </a:t>
            </a:r>
            <a:endParaRPr lang="en-US" altLang="zh-CN" sz="800" dirty="0"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charset="0"/>
            </a:endParaRPr>
          </a:p>
          <a:p>
            <a:pPr marL="342900" indent="-342900">
              <a:buAutoNum type="arabicPeriod"/>
              <a:defRPr/>
            </a:pPr>
            <a:r>
              <a:rPr lang="pt-BR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    For j</a:t>
            </a:r>
            <a:r>
              <a:rPr lang="en-US" altLang="zh-CN" sz="800" dirty="0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  <a:sym typeface="Symbol" panose="05050102010706020507" pitchFamily="18" charset="2"/>
              </a:rPr>
              <a:t>  </a:t>
            </a:r>
            <a:r>
              <a:rPr lang="pt-BR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1 To n Do</a:t>
            </a:r>
            <a:endParaRPr lang="pt-BR" altLang="zh-CN" sz="800" dirty="0"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charset="0"/>
            </a:endParaRPr>
          </a:p>
          <a:p>
            <a:pPr marL="342900" indent="-342900">
              <a:buAutoNum type="arabicPeriod"/>
              <a:defRPr/>
            </a:pP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        ITEMS[</a:t>
            </a:r>
            <a:r>
              <a:rPr lang="en-US" altLang="zh-CN" sz="800" dirty="0" err="1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x,j</a:t>
            </a: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] </a:t>
            </a:r>
            <a:r>
              <a:rPr lang="en-US" altLang="zh-CN" sz="800" dirty="0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  <a:sym typeface="Symbol" panose="05050102010706020507" pitchFamily="18" charset="2"/>
              </a:rPr>
              <a:t></a:t>
            </a: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 ∅ </a:t>
            </a:r>
            <a:endParaRPr lang="en-US" altLang="zh-CN" sz="800" dirty="0"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charset="0"/>
            </a:endParaRPr>
          </a:p>
          <a:p>
            <a:pPr marL="342900" indent="-342900">
              <a:buAutoNum type="arabicPeriod"/>
              <a:defRPr/>
            </a:pPr>
            <a:r>
              <a:rPr lang="pl-PL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For   x</a:t>
            </a:r>
            <a:r>
              <a:rPr lang="en-US" altLang="zh-CN" sz="800" dirty="0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  <a:sym typeface="Symbol" panose="05050102010706020507" pitchFamily="18" charset="2"/>
              </a:rPr>
              <a:t>  </a:t>
            </a:r>
            <a:r>
              <a:rPr lang="pl-PL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0   To   </a:t>
            </a: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C</a:t>
            </a:r>
            <a:r>
              <a:rPr lang="pl-PL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   Do </a:t>
            </a:r>
            <a:endParaRPr lang="en-US" altLang="zh-CN" sz="800" dirty="0"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charset="0"/>
            </a:endParaRPr>
          </a:p>
          <a:p>
            <a:pPr marL="342900" indent="-342900">
              <a:buAutoNum type="arabicPeriod"/>
              <a:defRPr/>
            </a:pP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    K[x,0] </a:t>
            </a:r>
            <a:r>
              <a:rPr lang="en-US" altLang="zh-CN" sz="800" dirty="0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  <a:sym typeface="Symbol" panose="05050102010706020507" pitchFamily="18" charset="2"/>
              </a:rPr>
              <a:t></a:t>
            </a: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 0  </a:t>
            </a:r>
            <a:r>
              <a:rPr lang="pt-BR" altLang="zh-CN" sz="800" dirty="0">
                <a:latin typeface="Consolas" panose="020B0609020204030204" pitchFamily="49" charset="0"/>
                <a:ea typeface="楷体" panose="02010609060101010101" pitchFamily="49" charset="-122"/>
                <a:cs typeface="Times New Roman" panose="02020603050405020304" charset="0"/>
              </a:rPr>
              <a:t>/*</a:t>
            </a:r>
            <a:r>
              <a:rPr lang="zh-CN" altLang="en-US" sz="800" dirty="0">
                <a:latin typeface="Consolas" panose="020B0609020204030204" pitchFamily="49" charset="0"/>
                <a:ea typeface="楷体" panose="02010609060101010101" pitchFamily="49" charset="-122"/>
                <a:cs typeface="Times New Roman" panose="02020603050405020304" charset="0"/>
              </a:rPr>
              <a:t>初始化第</a:t>
            </a:r>
            <a:r>
              <a:rPr lang="en-US" altLang="zh-CN" sz="800" dirty="0">
                <a:latin typeface="Consolas" panose="020B0609020204030204" pitchFamily="49" charset="0"/>
                <a:ea typeface="楷体" panose="02010609060101010101" pitchFamily="49" charset="-122"/>
                <a:cs typeface="Times New Roman" panose="02020603050405020304" charset="0"/>
              </a:rPr>
              <a:t>0</a:t>
            </a:r>
            <a:r>
              <a:rPr lang="zh-CN" altLang="en-US" sz="800" dirty="0">
                <a:latin typeface="Consolas" panose="020B0609020204030204" pitchFamily="49" charset="0"/>
                <a:ea typeface="楷体" panose="02010609060101010101" pitchFamily="49" charset="-122"/>
                <a:cs typeface="Times New Roman" panose="02020603050405020304" charset="0"/>
              </a:rPr>
              <a:t>列*</a:t>
            </a:r>
            <a:r>
              <a:rPr lang="en-US" altLang="zh-CN" sz="800" dirty="0">
                <a:latin typeface="Consolas" panose="020B0609020204030204" pitchFamily="49" charset="0"/>
                <a:ea typeface="楷体" panose="02010609060101010101" pitchFamily="49" charset="-122"/>
                <a:cs typeface="Times New Roman" panose="02020603050405020304" charset="0"/>
              </a:rPr>
              <a:t>/</a:t>
            </a:r>
            <a:endParaRPr lang="en-US" altLang="zh-CN" sz="800" dirty="0"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charset="0"/>
            </a:endParaRPr>
          </a:p>
          <a:p>
            <a:pPr marL="342900" indent="-342900">
              <a:buAutoNum type="arabicPeriod"/>
              <a:defRPr/>
            </a:pPr>
            <a:r>
              <a:rPr lang="pt-BR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For   j</a:t>
            </a:r>
            <a:r>
              <a:rPr lang="en-US" altLang="zh-CN" sz="800" dirty="0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  <a:sym typeface="Symbol" panose="05050102010706020507" pitchFamily="18" charset="2"/>
              </a:rPr>
              <a:t>  </a:t>
            </a:r>
            <a:r>
              <a:rPr lang="pt-BR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1   To   n    Do</a:t>
            </a:r>
            <a:endParaRPr lang="pt-BR" altLang="zh-CN" sz="800" dirty="0"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charset="0"/>
            </a:endParaRPr>
          </a:p>
          <a:p>
            <a:pPr marL="342900" indent="-342900">
              <a:buAutoNum type="arabicPeriod"/>
              <a:defRPr/>
            </a:pP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    K[0,j] </a:t>
            </a:r>
            <a:r>
              <a:rPr lang="en-US" altLang="zh-CN" sz="800" dirty="0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  <a:sym typeface="Symbol" panose="05050102010706020507" pitchFamily="18" charset="2"/>
              </a:rPr>
              <a:t></a:t>
            </a: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 0 </a:t>
            </a:r>
            <a:r>
              <a:rPr lang="pt-BR" altLang="zh-CN" sz="800" dirty="0">
                <a:latin typeface="Consolas" panose="020B0609020204030204" pitchFamily="49" charset="0"/>
                <a:ea typeface="楷体" panose="02010609060101010101" pitchFamily="49" charset="-122"/>
                <a:cs typeface="Times New Roman" panose="02020603050405020304" charset="0"/>
              </a:rPr>
              <a:t>/*</a:t>
            </a:r>
            <a:r>
              <a:rPr lang="zh-CN" altLang="en-US" sz="800" dirty="0">
                <a:latin typeface="Consolas" panose="020B0609020204030204" pitchFamily="49" charset="0"/>
                <a:ea typeface="楷体" panose="02010609060101010101" pitchFamily="49" charset="-122"/>
                <a:cs typeface="Times New Roman" panose="02020603050405020304" charset="0"/>
              </a:rPr>
              <a:t>初始化第</a:t>
            </a:r>
            <a:r>
              <a:rPr lang="en-US" altLang="zh-CN" sz="800" dirty="0">
                <a:latin typeface="Consolas" panose="020B0609020204030204" pitchFamily="49" charset="0"/>
                <a:ea typeface="楷体" panose="02010609060101010101" pitchFamily="49" charset="-122"/>
                <a:cs typeface="Times New Roman" panose="02020603050405020304" charset="0"/>
              </a:rPr>
              <a:t>0</a:t>
            </a:r>
            <a:r>
              <a:rPr lang="zh-CN" altLang="en-US" sz="800" dirty="0">
                <a:latin typeface="Consolas" panose="020B0609020204030204" pitchFamily="49" charset="0"/>
                <a:ea typeface="楷体" panose="02010609060101010101" pitchFamily="49" charset="-122"/>
                <a:cs typeface="Times New Roman" panose="02020603050405020304" charset="0"/>
              </a:rPr>
              <a:t>行*</a:t>
            </a:r>
            <a:r>
              <a:rPr lang="en-US" altLang="zh-CN" sz="800" dirty="0">
                <a:latin typeface="Consolas" panose="020B0609020204030204" pitchFamily="49" charset="0"/>
                <a:ea typeface="楷体" panose="02010609060101010101" pitchFamily="49" charset="-122"/>
                <a:cs typeface="Times New Roman" panose="02020603050405020304" charset="0"/>
              </a:rPr>
              <a:t>/</a:t>
            </a: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 </a:t>
            </a:r>
            <a:endParaRPr lang="en-US" altLang="zh-CN" sz="800" dirty="0"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charset="0"/>
            </a:endParaRPr>
          </a:p>
          <a:p>
            <a:pPr marL="342900" indent="-342900">
              <a:buAutoNum type="arabicPeriod"/>
              <a:defRPr/>
            </a:pPr>
            <a:r>
              <a:rPr lang="pl-PL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For   x</a:t>
            </a:r>
            <a:r>
              <a:rPr lang="en-US" altLang="zh-CN" sz="800" dirty="0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  <a:sym typeface="Symbol" panose="05050102010706020507" pitchFamily="18" charset="2"/>
              </a:rPr>
              <a:t>  </a:t>
            </a:r>
            <a:r>
              <a:rPr lang="pl-PL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0   To   </a:t>
            </a: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C</a:t>
            </a:r>
            <a:r>
              <a:rPr lang="pl-PL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   Do </a:t>
            </a:r>
            <a:endParaRPr lang="en-US" altLang="zh-CN" sz="800" dirty="0"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charset="0"/>
            </a:endParaRPr>
          </a:p>
          <a:p>
            <a:pPr marL="342900" indent="-342900">
              <a:buAutoNum type="arabicPeriod"/>
              <a:defRPr/>
            </a:pPr>
            <a:r>
              <a:rPr lang="pt-BR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    For   j</a:t>
            </a:r>
            <a:r>
              <a:rPr lang="en-US" altLang="zh-CN" sz="800" dirty="0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  <a:sym typeface="Symbol" panose="05050102010706020507" pitchFamily="18" charset="2"/>
              </a:rPr>
              <a:t>  </a:t>
            </a:r>
            <a:r>
              <a:rPr lang="pt-BR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1   To   n    Do</a:t>
            </a:r>
            <a:endParaRPr lang="pt-BR" altLang="zh-CN" sz="800" dirty="0"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charset="0"/>
            </a:endParaRPr>
          </a:p>
          <a:p>
            <a:pPr marL="342900" indent="-342900">
              <a:buAutoNum type="arabicPeriod"/>
              <a:defRPr/>
            </a:pP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        </a:t>
            </a:r>
            <a:r>
              <a:rPr lang="pl-PL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K[x</a:t>
            </a: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,</a:t>
            </a:r>
            <a:r>
              <a:rPr lang="pl-PL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j] </a:t>
            </a:r>
            <a:r>
              <a:rPr lang="en-US" altLang="zh-CN" sz="800" dirty="0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  <a:sym typeface="Symbol" panose="05050102010706020507" pitchFamily="18" charset="2"/>
              </a:rPr>
              <a:t></a:t>
            </a:r>
            <a:r>
              <a:rPr lang="pl-PL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 K[x</a:t>
            </a: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,</a:t>
            </a:r>
            <a:r>
              <a:rPr lang="pl-PL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j-1]</a:t>
            </a:r>
            <a:endParaRPr lang="pl-PL" altLang="zh-CN" sz="800" dirty="0"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charset="0"/>
            </a:endParaRPr>
          </a:p>
          <a:p>
            <a:pPr marL="342900" indent="-342900">
              <a:buAutoNum type="arabicPeriod"/>
              <a:defRPr/>
            </a:pP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        IF </a:t>
            </a:r>
            <a:r>
              <a:rPr lang="en-US" altLang="zh-CN" sz="800" dirty="0" err="1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w</a:t>
            </a:r>
            <a:r>
              <a:rPr lang="en-US" altLang="zh-CN" sz="800" baseline="-25000" dirty="0" err="1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j</a:t>
            </a: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 ≤ x THEN</a:t>
            </a:r>
            <a:endParaRPr lang="en-US" altLang="zh-CN" sz="800" dirty="0"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charset="0"/>
            </a:endParaRPr>
          </a:p>
          <a:p>
            <a:pPr marL="342900" indent="-342900">
              <a:buAutoNum type="arabicPeriod"/>
              <a:defRPr/>
            </a:pP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            K[</a:t>
            </a:r>
            <a:r>
              <a:rPr lang="en-US" altLang="zh-CN" sz="800" dirty="0" err="1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x,j</a:t>
            </a: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] </a:t>
            </a:r>
            <a:r>
              <a:rPr lang="en-US" altLang="zh-CN" sz="800" dirty="0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  <a:sym typeface="Symbol" panose="05050102010706020507" pitchFamily="18" charset="2"/>
              </a:rPr>
              <a:t></a:t>
            </a: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 max{ K[</a:t>
            </a:r>
            <a:r>
              <a:rPr lang="en-US" altLang="zh-CN" sz="800" dirty="0" err="1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x,j</a:t>
            </a: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], K[x – w</a:t>
            </a:r>
            <a:r>
              <a:rPr lang="en-US" altLang="zh-CN" sz="800" baseline="-250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j</a:t>
            </a: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,j-1] + </a:t>
            </a:r>
            <a:r>
              <a:rPr lang="en-US" altLang="zh-CN" sz="800" dirty="0" err="1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v</a:t>
            </a:r>
            <a:r>
              <a:rPr lang="en-US" altLang="zh-CN" sz="800" baseline="-25000" dirty="0" err="1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j</a:t>
            </a: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 }</a:t>
            </a:r>
            <a:endParaRPr lang="en-US" altLang="zh-CN" sz="800" dirty="0"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charset="0"/>
            </a:endParaRPr>
          </a:p>
          <a:p>
            <a:pPr marL="342900" indent="-342900">
              <a:buAutoNum type="arabicPeriod"/>
              <a:defRPr/>
            </a:pP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            IF k[</a:t>
            </a:r>
            <a:r>
              <a:rPr lang="en-US" altLang="zh-CN" sz="800" dirty="0" err="1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x,j</a:t>
            </a: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] was updated THEN</a:t>
            </a:r>
            <a:endParaRPr lang="en-US" altLang="zh-CN" sz="800" dirty="0"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charset="0"/>
            </a:endParaRPr>
          </a:p>
          <a:p>
            <a:pPr marL="342900" indent="-342900">
              <a:buAutoNum type="arabicPeriod"/>
              <a:defRPr/>
            </a:pP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                ITEMS[</a:t>
            </a:r>
            <a:r>
              <a:rPr lang="en-US" altLang="zh-CN" sz="800" dirty="0" err="1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x,j</a:t>
            </a: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]</a:t>
            </a:r>
            <a:r>
              <a:rPr lang="en-US" altLang="zh-CN" sz="800" dirty="0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  <a:sym typeface="Symbol" panose="05050102010706020507" pitchFamily="18" charset="2"/>
              </a:rPr>
              <a:t>  </a:t>
            </a: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ITEMS[x – w</a:t>
            </a:r>
            <a:r>
              <a:rPr lang="en-US" altLang="zh-CN" sz="800" baseline="-250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j</a:t>
            </a: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,j-1]∪ {ITEM j}</a:t>
            </a:r>
            <a:endParaRPr lang="en-US" altLang="zh-CN" sz="800" dirty="0"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charset="0"/>
            </a:endParaRPr>
          </a:p>
          <a:p>
            <a:pPr marL="342900" indent="-342900">
              <a:buAutoNum type="arabicPeriod"/>
              <a:defRPr/>
            </a:pP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            ELSE</a:t>
            </a:r>
            <a:endParaRPr lang="en-US" altLang="zh-CN" sz="800" dirty="0"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charset="0"/>
            </a:endParaRPr>
          </a:p>
          <a:p>
            <a:pPr marL="342900" indent="-342900">
              <a:buAutoNum type="arabicPeriod"/>
              <a:defRPr/>
            </a:pP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                ITEMS[</a:t>
            </a:r>
            <a:r>
              <a:rPr lang="en-US" altLang="zh-CN" sz="800" dirty="0" err="1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x,j</a:t>
            </a: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]</a:t>
            </a:r>
            <a:r>
              <a:rPr lang="en-US" altLang="zh-CN" sz="800" dirty="0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  <a:sym typeface="Symbol" panose="05050102010706020507" pitchFamily="18" charset="2"/>
              </a:rPr>
              <a:t>  </a:t>
            </a: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ITEMS[x,j-1] </a:t>
            </a:r>
            <a:endParaRPr lang="en-US" altLang="zh-CN" sz="800" dirty="0"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charset="0"/>
            </a:endParaRPr>
          </a:p>
          <a:p>
            <a:pPr marL="342900" indent="-342900">
              <a:buAutoNum type="arabicPeriod"/>
              <a:defRPr/>
            </a:pP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Return K[</a:t>
            </a:r>
            <a:r>
              <a:rPr lang="en-US" altLang="zh-CN" sz="800" dirty="0" err="1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C,n</a:t>
            </a: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], ITEMS[</a:t>
            </a:r>
            <a:r>
              <a:rPr lang="en-US" altLang="zh-CN" sz="800" dirty="0" err="1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C,n</a:t>
            </a: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]</a:t>
            </a:r>
            <a:endParaRPr lang="en-US" altLang="zh-CN" sz="800" dirty="0"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0" name="矩形 79"/>
              <p:cNvSpPr/>
              <p:nvPr/>
            </p:nvSpPr>
            <p:spPr>
              <a:xfrm>
                <a:off x="5020956" y="3336237"/>
                <a:ext cx="4007015" cy="66261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𝐾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i="1" dirty="0" err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charset="0"/>
                            </a:rPr>
                          </m:ctrlPr>
                        </m:dPr>
                        <m:e>
                          <m:r>
                            <a:rPr lang="en-US" altLang="zh-CN" i="1" dirty="0" err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charset="0"/>
                            </a:rPr>
                            <m:t>𝑥</m:t>
                          </m:r>
                          <m:r>
                            <a:rPr lang="en-US" altLang="zh-CN" i="1" dirty="0" err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charset="0"/>
                            </a:rPr>
                            <m:t>,</m:t>
                          </m:r>
                          <m:r>
                            <a:rPr lang="en-US" altLang="zh-CN" i="1" dirty="0" err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charset="0"/>
                            </a:rPr>
                            <m:t>𝑗</m:t>
                          </m:r>
                        </m:e>
                      </m:d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=</m:t>
                      </m:r>
                    </m:oMath>
                  </m:oMathPara>
                </a14:m>
                <a:endParaRPr lang="en-US" altLang="zh-CN" i="1" dirty="0">
                  <a:solidFill>
                    <a:srgbClr val="0000FF"/>
                  </a:solidFill>
                  <a:latin typeface="Cambria Math" panose="02040503050406030204" pitchFamily="18" charset="0"/>
                  <a:ea typeface="楷体" panose="02010609060101010101" pitchFamily="49" charset="-122"/>
                  <a:cs typeface="Times New Roman" panose="02020603050405020304" charset="0"/>
                </a:endParaRP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𝑚𝑎𝑥</m:t>
                      </m:r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⁡{</m:t>
                      </m:r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𝐾</m:t>
                      </m:r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[</m:t>
                      </m:r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𝑥</m:t>
                      </m:r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, </m:t>
                      </m:r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𝑗</m:t>
                      </m:r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−</m:t>
                      </m:r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1</m:t>
                      </m:r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] , </m:t>
                      </m:r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𝐾</m:t>
                      </m:r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[</m:t>
                      </m:r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𝑥</m:t>
                      </m:r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 –</m:t>
                      </m:r>
                      <m:sSub>
                        <m:sSubPr>
                          <m:ctrlPr>
                            <a:rPr lang="en-US" altLang="zh-CN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charset="0"/>
                            </a:rPr>
                            <m:t>𝑗</m:t>
                          </m:r>
                        </m:sub>
                      </m:sSub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, </m:t>
                      </m:r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𝑗</m:t>
                      </m:r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−</m:t>
                      </m:r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1</m:t>
                      </m:r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] +</m:t>
                      </m:r>
                      <m:sSub>
                        <m:sSubPr>
                          <m:ctrlPr>
                            <a:rPr lang="en-US" altLang="zh-CN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charset="0"/>
                            </a:rPr>
                            <m:t>𝑗</m:t>
                          </m:r>
                        </m:sub>
                      </m:sSub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}</m:t>
                      </m:r>
                    </m:oMath>
                  </m:oMathPara>
                </a14:m>
                <a:endParaRPr lang="en-US" altLang="zh-CN" dirty="0">
                  <a:solidFill>
                    <a:srgbClr val="0000FF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80" name="矩形 7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0956" y="3336237"/>
                <a:ext cx="4007015" cy="662617"/>
              </a:xfrm>
              <a:prstGeom prst="rect">
                <a:avLst/>
              </a:prstGeom>
              <a:blipFill rotWithShape="1">
                <a:blip r:embed="rId13"/>
                <a:stretch>
                  <a:fillRect t="-88" r="4" b="-322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9"/>
          <p:cNvSpPr txBox="1">
            <a:spLocks noChangeArrowheads="1"/>
          </p:cNvSpPr>
          <p:nvPr/>
        </p:nvSpPr>
        <p:spPr bwMode="auto">
          <a:xfrm>
            <a:off x="-2151" y="437416"/>
            <a:ext cx="9144000" cy="677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tabLst>
                <a:tab pos="2755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marL="742950" indent="-285750">
              <a:tabLst>
                <a:tab pos="2755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tabLst>
                <a:tab pos="2755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tabLst>
                <a:tab pos="2755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tabLst>
                <a:tab pos="2755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2755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2755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2755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2755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defRPr/>
            </a:pPr>
            <a:r>
              <a:rPr kumimoji="0" lang="zh-CN" altLang="en-US" sz="4400" b="1" dirty="0">
                <a:solidFill>
                  <a:srgbClr val="1F497D">
                    <a:lumMod val="60000"/>
                    <a:lumOff val="40000"/>
                  </a:srgb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本讲内容</a:t>
            </a:r>
            <a:endParaRPr kumimoji="0" lang="zh-CN" altLang="en-US" sz="4400" b="1" dirty="0">
              <a:solidFill>
                <a:srgbClr val="1F497D">
                  <a:lumMod val="60000"/>
                  <a:lumOff val="40000"/>
                </a:srgbClr>
              </a:solidFill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71686" name="TextBox 1"/>
          <p:cNvSpPr txBox="1">
            <a:spLocks noChangeArrowheads="1"/>
          </p:cNvSpPr>
          <p:nvPr/>
        </p:nvSpPr>
        <p:spPr bwMode="auto">
          <a:xfrm>
            <a:off x="458859" y="1540563"/>
            <a:ext cx="8221980" cy="384105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60000"/>
                <a:lumOff val="40000"/>
              </a:schemeClr>
            </a:solidFill>
            <a:miter lim="800000"/>
          </a:ln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lvl="1">
              <a:spcBef>
                <a:spcPct val="0"/>
              </a:spcBef>
              <a:buNone/>
            </a:pPr>
            <a:r>
              <a:rPr lang="en-US" altLang="zh-CN" sz="4200" dirty="0">
                <a:solidFill>
                  <a:srgbClr val="FF0000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rPr>
              <a:t>	</a:t>
            </a:r>
            <a:r>
              <a:rPr lang="en-US" altLang="zh-CN" sz="4200" dirty="0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rPr>
              <a:t>	7.1 </a:t>
            </a:r>
            <a:r>
              <a:rPr lang="zh-CN" altLang="zh-CN" sz="4200" dirty="0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rPr>
              <a:t>动态规划的原理</a:t>
            </a:r>
            <a:endParaRPr lang="zh-CN" altLang="zh-CN" sz="4200" dirty="0">
              <a:latin typeface="Times New Roman" panose="02020603050405020304" charset="0"/>
              <a:ea typeface="楷体" panose="02010609060101010101" pitchFamily="49" charset="-122"/>
              <a:cs typeface="Times New Roman" panose="02020603050405020304" charset="0"/>
            </a:endParaRPr>
          </a:p>
          <a:p>
            <a:pPr>
              <a:buNone/>
            </a:pPr>
            <a:r>
              <a:rPr lang="en-US" altLang="zh-CN" sz="4200" dirty="0">
                <a:solidFill>
                  <a:srgbClr val="000000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rPr>
              <a:t>	7.2 </a:t>
            </a:r>
            <a:r>
              <a:rPr lang="zh-CN" altLang="zh-CN" sz="4200" dirty="0">
                <a:solidFill>
                  <a:srgbClr val="000000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rPr>
              <a:t>矩阵乘法问题</a:t>
            </a:r>
            <a:endParaRPr lang="zh-CN" altLang="zh-CN" sz="4200" dirty="0">
              <a:solidFill>
                <a:srgbClr val="000000"/>
              </a:solidFill>
              <a:latin typeface="Times New Roman" panose="02020603050405020304" charset="0"/>
              <a:ea typeface="楷体" panose="02010609060101010101" pitchFamily="49" charset="-122"/>
              <a:cs typeface="Times New Roman" panose="02020603050405020304" charset="0"/>
            </a:endParaRPr>
          </a:p>
          <a:p>
            <a:pPr lvl="2">
              <a:buNone/>
            </a:pPr>
            <a:r>
              <a:rPr lang="en-US" altLang="zh-CN" sz="4200" dirty="0">
                <a:solidFill>
                  <a:schemeClr val="tx1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rPr>
              <a:t>7.3 最长公共子序列</a:t>
            </a:r>
            <a:endParaRPr lang="en-US" altLang="zh-CN" sz="4200" dirty="0">
              <a:solidFill>
                <a:schemeClr val="tx1"/>
              </a:solidFill>
              <a:latin typeface="Times New Roman" panose="02020603050405020304" charset="0"/>
              <a:ea typeface="楷体" panose="02010609060101010101" pitchFamily="49" charset="-122"/>
              <a:cs typeface="Times New Roman" panose="02020603050405020304" charset="0"/>
            </a:endParaRPr>
          </a:p>
          <a:p>
            <a:pPr lvl="2">
              <a:buNone/>
            </a:pPr>
            <a:r>
              <a:rPr lang="en-US" altLang="zh-CN" sz="4200" dirty="0">
                <a:solidFill>
                  <a:srgbClr val="000000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rPr>
              <a:t>7.4 0-1背包问题</a:t>
            </a:r>
            <a:endParaRPr lang="en-US" altLang="zh-CN" sz="4200" dirty="0">
              <a:solidFill>
                <a:srgbClr val="000000"/>
              </a:solidFill>
              <a:latin typeface="Times New Roman" panose="02020603050405020304" charset="0"/>
              <a:ea typeface="楷体" panose="02010609060101010101" pitchFamily="49" charset="-122"/>
              <a:cs typeface="Times New Roman" panose="02020603050405020304" charset="0"/>
            </a:endParaRPr>
          </a:p>
          <a:p>
            <a:pPr lvl="2">
              <a:buNone/>
            </a:pPr>
            <a:r>
              <a:rPr lang="en-US" altLang="zh-CN" sz="4200" dirty="0">
                <a:solidFill>
                  <a:srgbClr val="FF0000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rPr>
              <a:t>7.5 </a:t>
            </a:r>
            <a:r>
              <a:rPr lang="en-US" altLang="zh-CN" sz="4200" dirty="0" err="1">
                <a:solidFill>
                  <a:srgbClr val="FF0000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rPr>
              <a:t>最优</a:t>
            </a:r>
            <a:r>
              <a:rPr lang="zh-CN" altLang="en-US" sz="4200" dirty="0">
                <a:solidFill>
                  <a:srgbClr val="FF0000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rPr>
              <a:t>二叉</a:t>
            </a:r>
            <a:r>
              <a:rPr lang="en-US" altLang="zh-CN" sz="4200" dirty="0" err="1">
                <a:solidFill>
                  <a:srgbClr val="FF0000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rPr>
              <a:t>搜索树</a:t>
            </a:r>
            <a:endParaRPr lang="en-US" altLang="zh-CN" sz="4200" dirty="0">
              <a:solidFill>
                <a:srgbClr val="FF0000"/>
              </a:solidFill>
              <a:latin typeface="Times New Roman" panose="02020603050405020304" charset="0"/>
              <a:ea typeface="楷体" panose="02010609060101010101" pitchFamily="49" charset="-122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 Box 5"/>
          <p:cNvSpPr txBox="1">
            <a:spLocks noChangeArrowheads="1"/>
          </p:cNvSpPr>
          <p:nvPr/>
        </p:nvSpPr>
        <p:spPr bwMode="auto">
          <a:xfrm>
            <a:off x="0" y="152400"/>
            <a:ext cx="9143999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3300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3600" b="1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树</a:t>
            </a:r>
            <a:endParaRPr kumimoji="0" lang="zh-CN" altLang="en-US" sz="3600" b="1" dirty="0">
              <a:solidFill>
                <a:srgbClr val="558ED5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1447800" y="2819400"/>
            <a:ext cx="5937150" cy="3702050"/>
            <a:chOff x="1168400" y="1023937"/>
            <a:chExt cx="5937150" cy="4272288"/>
          </a:xfrm>
        </p:grpSpPr>
        <p:sp>
          <p:nvSpPr>
            <p:cNvPr id="27" name="Oval 11"/>
            <p:cNvSpPr>
              <a:spLocks noChangeArrowheads="1"/>
            </p:cNvSpPr>
            <p:nvPr/>
          </p:nvSpPr>
          <p:spPr bwMode="auto">
            <a:xfrm>
              <a:off x="4210100" y="1023937"/>
              <a:ext cx="571400" cy="576263"/>
            </a:xfrm>
            <a:prstGeom prst="ellipse">
              <a:avLst/>
            </a:prstGeom>
            <a:noFill/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>
                <a:defRPr/>
              </a:pPr>
              <a:r>
                <a:rPr lang="en-US" altLang="zh-CN" sz="3200" b="1" dirty="0"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rPr>
                <a:t>1</a:t>
              </a:r>
              <a:endParaRPr lang="en-US" altLang="zh-CN" sz="3200" b="1" baseline="-25000" dirty="0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  <p:sp>
          <p:nvSpPr>
            <p:cNvPr id="29" name="Oval 11"/>
            <p:cNvSpPr>
              <a:spLocks noChangeArrowheads="1"/>
            </p:cNvSpPr>
            <p:nvPr/>
          </p:nvSpPr>
          <p:spPr bwMode="auto">
            <a:xfrm>
              <a:off x="2686100" y="2230329"/>
              <a:ext cx="571400" cy="576263"/>
            </a:xfrm>
            <a:prstGeom prst="ellipse">
              <a:avLst/>
            </a:prstGeom>
            <a:noFill/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>
                <a:defRPr/>
              </a:pPr>
              <a:r>
                <a:rPr lang="en-US" altLang="zh-CN" sz="3200" b="1" dirty="0"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rPr>
                <a:t>2</a:t>
              </a:r>
              <a:endParaRPr lang="en-US" altLang="zh-CN" sz="3200" b="1" baseline="-25000" dirty="0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  <p:sp>
          <p:nvSpPr>
            <p:cNvPr id="30" name="Oval 11"/>
            <p:cNvSpPr>
              <a:spLocks noChangeArrowheads="1"/>
            </p:cNvSpPr>
            <p:nvPr/>
          </p:nvSpPr>
          <p:spPr bwMode="auto">
            <a:xfrm>
              <a:off x="4197400" y="2230328"/>
              <a:ext cx="571400" cy="576263"/>
            </a:xfrm>
            <a:prstGeom prst="ellipse">
              <a:avLst/>
            </a:prstGeom>
            <a:noFill/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>
                <a:defRPr/>
              </a:pPr>
              <a:r>
                <a:rPr lang="en-US" altLang="zh-CN" sz="3200" b="1" dirty="0"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rPr>
                <a:t>3</a:t>
              </a:r>
              <a:endParaRPr lang="en-US" altLang="zh-CN" sz="3200" b="1" baseline="-25000" dirty="0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  <p:sp>
          <p:nvSpPr>
            <p:cNvPr id="31" name="Oval 11"/>
            <p:cNvSpPr>
              <a:spLocks noChangeArrowheads="1"/>
            </p:cNvSpPr>
            <p:nvPr/>
          </p:nvSpPr>
          <p:spPr bwMode="auto">
            <a:xfrm>
              <a:off x="5689650" y="2230328"/>
              <a:ext cx="571400" cy="576263"/>
            </a:xfrm>
            <a:prstGeom prst="ellipse">
              <a:avLst/>
            </a:prstGeom>
            <a:noFill/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>
                <a:defRPr/>
              </a:pPr>
              <a:r>
                <a:rPr lang="en-US" altLang="zh-CN" sz="3200" b="1" dirty="0"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rPr>
                <a:t>4</a:t>
              </a:r>
              <a:endParaRPr lang="en-US" altLang="zh-CN" sz="3200" b="1" baseline="-25000" dirty="0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  <p:cxnSp>
          <p:nvCxnSpPr>
            <p:cNvPr id="6" name="直接连接符 5"/>
            <p:cNvCxnSpPr>
              <a:stCxn id="27" idx="4"/>
              <a:endCxn id="29" idx="0"/>
            </p:cNvCxnSpPr>
            <p:nvPr/>
          </p:nvCxnSpPr>
          <p:spPr>
            <a:xfrm flipH="1">
              <a:off x="2971800" y="1600200"/>
              <a:ext cx="1524000" cy="630129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/>
            <p:cNvCxnSpPr>
              <a:stCxn id="27" idx="4"/>
              <a:endCxn id="30" idx="0"/>
            </p:cNvCxnSpPr>
            <p:nvPr/>
          </p:nvCxnSpPr>
          <p:spPr>
            <a:xfrm flipH="1">
              <a:off x="4483100" y="1600200"/>
              <a:ext cx="12700" cy="630128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>
              <a:stCxn id="27" idx="4"/>
              <a:endCxn id="31" idx="0"/>
            </p:cNvCxnSpPr>
            <p:nvPr/>
          </p:nvCxnSpPr>
          <p:spPr>
            <a:xfrm>
              <a:off x="4495800" y="1600200"/>
              <a:ext cx="1479550" cy="630128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Oval 11"/>
            <p:cNvSpPr>
              <a:spLocks noChangeArrowheads="1"/>
            </p:cNvSpPr>
            <p:nvPr/>
          </p:nvSpPr>
          <p:spPr bwMode="auto">
            <a:xfrm>
              <a:off x="1168400" y="3475146"/>
              <a:ext cx="571400" cy="576263"/>
            </a:xfrm>
            <a:prstGeom prst="ellipse">
              <a:avLst/>
            </a:prstGeom>
            <a:noFill/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>
                <a:defRPr/>
              </a:pPr>
              <a:r>
                <a:rPr lang="en-US" altLang="zh-CN" sz="3200" b="1" dirty="0"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rPr>
                <a:t>5</a:t>
              </a:r>
              <a:endParaRPr lang="en-US" altLang="zh-CN" sz="3200" b="1" baseline="-25000" dirty="0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  <p:sp>
          <p:nvSpPr>
            <p:cNvPr id="40" name="Oval 11"/>
            <p:cNvSpPr>
              <a:spLocks noChangeArrowheads="1"/>
            </p:cNvSpPr>
            <p:nvPr/>
          </p:nvSpPr>
          <p:spPr bwMode="auto">
            <a:xfrm>
              <a:off x="2679700" y="3475145"/>
              <a:ext cx="571400" cy="576263"/>
            </a:xfrm>
            <a:prstGeom prst="ellipse">
              <a:avLst/>
            </a:prstGeom>
            <a:noFill/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>
                <a:defRPr/>
              </a:pPr>
              <a:r>
                <a:rPr lang="en-US" altLang="zh-CN" sz="3200" b="1" dirty="0"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rPr>
                <a:t>6</a:t>
              </a:r>
              <a:endParaRPr lang="en-US" altLang="zh-CN" sz="3200" b="1" baseline="-25000" dirty="0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  <p:sp>
          <p:nvSpPr>
            <p:cNvPr id="41" name="Oval 11"/>
            <p:cNvSpPr>
              <a:spLocks noChangeArrowheads="1"/>
            </p:cNvSpPr>
            <p:nvPr/>
          </p:nvSpPr>
          <p:spPr bwMode="auto">
            <a:xfrm>
              <a:off x="4171950" y="3475145"/>
              <a:ext cx="571400" cy="576263"/>
            </a:xfrm>
            <a:prstGeom prst="ellipse">
              <a:avLst/>
            </a:prstGeom>
            <a:noFill/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>
                <a:defRPr/>
              </a:pPr>
              <a:r>
                <a:rPr lang="en-US" altLang="zh-CN" sz="3200" b="1" dirty="0"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rPr>
                <a:t>7</a:t>
              </a:r>
              <a:endParaRPr lang="en-US" altLang="zh-CN" sz="3200" b="1" baseline="-25000" dirty="0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  <p:cxnSp>
          <p:nvCxnSpPr>
            <p:cNvPr id="14" name="直接连接符 13"/>
            <p:cNvCxnSpPr>
              <a:stCxn id="29" idx="4"/>
              <a:endCxn id="40" idx="0"/>
            </p:cNvCxnSpPr>
            <p:nvPr/>
          </p:nvCxnSpPr>
          <p:spPr>
            <a:xfrm flipH="1">
              <a:off x="2965400" y="2806592"/>
              <a:ext cx="6400" cy="668553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>
              <a:stCxn id="29" idx="4"/>
              <a:endCxn id="39" idx="0"/>
            </p:cNvCxnSpPr>
            <p:nvPr/>
          </p:nvCxnSpPr>
          <p:spPr>
            <a:xfrm flipH="1">
              <a:off x="1454100" y="2806592"/>
              <a:ext cx="1517700" cy="668554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>
              <a:stCxn id="29" idx="4"/>
              <a:endCxn id="41" idx="0"/>
            </p:cNvCxnSpPr>
            <p:nvPr/>
          </p:nvCxnSpPr>
          <p:spPr>
            <a:xfrm>
              <a:off x="2971800" y="2806592"/>
              <a:ext cx="1485850" cy="668553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Oval 11"/>
            <p:cNvSpPr>
              <a:spLocks noChangeArrowheads="1"/>
            </p:cNvSpPr>
            <p:nvPr/>
          </p:nvSpPr>
          <p:spPr bwMode="auto">
            <a:xfrm>
              <a:off x="5041900" y="3475145"/>
              <a:ext cx="571400" cy="576263"/>
            </a:xfrm>
            <a:prstGeom prst="ellipse">
              <a:avLst/>
            </a:prstGeom>
            <a:noFill/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>
                <a:defRPr/>
              </a:pPr>
              <a:r>
                <a:rPr lang="en-US" altLang="zh-CN" sz="3200" b="1" dirty="0"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rPr>
                <a:t>8</a:t>
              </a:r>
              <a:endParaRPr lang="en-US" altLang="zh-CN" sz="3200" b="1" baseline="-25000" dirty="0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  <p:sp>
          <p:nvSpPr>
            <p:cNvPr id="51" name="Oval 11"/>
            <p:cNvSpPr>
              <a:spLocks noChangeArrowheads="1"/>
            </p:cNvSpPr>
            <p:nvPr/>
          </p:nvSpPr>
          <p:spPr bwMode="auto">
            <a:xfrm>
              <a:off x="6534150" y="3475145"/>
              <a:ext cx="571400" cy="576263"/>
            </a:xfrm>
            <a:prstGeom prst="ellipse">
              <a:avLst/>
            </a:prstGeom>
            <a:noFill/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>
                <a:defRPr/>
              </a:pPr>
              <a:r>
                <a:rPr lang="en-US" altLang="zh-CN" sz="3200" b="1" dirty="0"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rPr>
                <a:t>9</a:t>
              </a:r>
              <a:endParaRPr lang="en-US" altLang="zh-CN" sz="3200" b="1" baseline="-25000" dirty="0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  <p:cxnSp>
          <p:nvCxnSpPr>
            <p:cNvPr id="20" name="直接连接符 19"/>
            <p:cNvCxnSpPr>
              <a:stCxn id="31" idx="4"/>
              <a:endCxn id="50" idx="0"/>
            </p:cNvCxnSpPr>
            <p:nvPr/>
          </p:nvCxnSpPr>
          <p:spPr>
            <a:xfrm flipH="1">
              <a:off x="5327600" y="2806591"/>
              <a:ext cx="647750" cy="668554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>
              <a:stCxn id="31" idx="4"/>
              <a:endCxn id="51" idx="0"/>
            </p:cNvCxnSpPr>
            <p:nvPr/>
          </p:nvCxnSpPr>
          <p:spPr>
            <a:xfrm>
              <a:off x="5975350" y="2806591"/>
              <a:ext cx="844500" cy="668554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Oval 11"/>
            <p:cNvSpPr>
              <a:spLocks noChangeArrowheads="1"/>
            </p:cNvSpPr>
            <p:nvPr/>
          </p:nvSpPr>
          <p:spPr bwMode="auto">
            <a:xfrm>
              <a:off x="2000276" y="4719962"/>
              <a:ext cx="571400" cy="576263"/>
            </a:xfrm>
            <a:prstGeom prst="ellipse">
              <a:avLst/>
            </a:prstGeom>
            <a:noFill/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>
                <a:defRPr/>
              </a:pPr>
              <a:r>
                <a:rPr lang="en-US" altLang="zh-CN" sz="2400" b="1" dirty="0"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rPr>
                <a:t>10</a:t>
              </a:r>
              <a:endParaRPr lang="en-US" altLang="zh-CN" sz="2400" b="1" baseline="-25000" dirty="0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  <p:sp>
          <p:nvSpPr>
            <p:cNvPr id="57" name="Oval 11"/>
            <p:cNvSpPr>
              <a:spLocks noChangeArrowheads="1"/>
            </p:cNvSpPr>
            <p:nvPr/>
          </p:nvSpPr>
          <p:spPr bwMode="auto">
            <a:xfrm>
              <a:off x="3492526" y="4719962"/>
              <a:ext cx="571400" cy="576263"/>
            </a:xfrm>
            <a:prstGeom prst="ellipse">
              <a:avLst/>
            </a:prstGeom>
            <a:noFill/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>
                <a:defRPr/>
              </a:pPr>
              <a:r>
                <a:rPr lang="en-US" altLang="zh-CN" sz="2400" b="1" dirty="0"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rPr>
                <a:t>11</a:t>
              </a:r>
              <a:endParaRPr lang="en-US" altLang="zh-CN" sz="2400" b="1" baseline="-25000" dirty="0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  <p:cxnSp>
          <p:nvCxnSpPr>
            <p:cNvPr id="58" name="直接连接符 57"/>
            <p:cNvCxnSpPr>
              <a:endCxn id="56" idx="0"/>
            </p:cNvCxnSpPr>
            <p:nvPr/>
          </p:nvCxnSpPr>
          <p:spPr>
            <a:xfrm flipH="1">
              <a:off x="2285976" y="4051408"/>
              <a:ext cx="647750" cy="668554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连接符 58"/>
            <p:cNvCxnSpPr>
              <a:endCxn id="57" idx="0"/>
            </p:cNvCxnSpPr>
            <p:nvPr/>
          </p:nvCxnSpPr>
          <p:spPr>
            <a:xfrm>
              <a:off x="2933726" y="4051408"/>
              <a:ext cx="844500" cy="668554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矩形 23"/>
              <p:cNvSpPr/>
              <p:nvPr/>
            </p:nvSpPr>
            <p:spPr>
              <a:xfrm>
                <a:off x="149300" y="800196"/>
                <a:ext cx="8613699" cy="193899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2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树形结构是一种重要的非线性结构。树是</a:t>
                </a:r>
                <a14:m>
                  <m:oMath xmlns:m="http://schemas.openxmlformats.org/officeDocument/2006/math">
                    <m:r>
                      <a:rPr lang="zh-CN" altLang="en-US" sz="24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𝑛</m:t>
                    </m:r>
                  </m:oMath>
                </a14:m>
                <a:r>
                  <a:rPr lang="zh-CN" altLang="en-US" sz="2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个结点的有限集合，在任一棵非空树中： </a:t>
                </a:r>
                <a:endParaRPr lang="en-US" altLang="zh-CN" sz="24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r>
                  <a:rPr lang="zh-CN" altLang="en-US" sz="2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（1）有且仅有一个称为根的结点。 </a:t>
                </a:r>
                <a:endParaRPr lang="en-US" altLang="zh-CN" sz="24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r>
                  <a:rPr lang="zh-CN" altLang="en-US" sz="2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（2）其余结点可分为</a:t>
                </a:r>
                <a14:m>
                  <m:oMath xmlns:m="http://schemas.openxmlformats.org/officeDocument/2006/math">
                    <m:r>
                      <a:rPr lang="zh-CN" altLang="en-US" sz="24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𝑚</m:t>
                    </m:r>
                  </m:oMath>
                </a14:m>
                <a:r>
                  <a:rPr lang="zh-CN" altLang="en-US" sz="2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个互不相交的集合，而且这些集合中的每一集合都本身又是一棵树，称为根的子树。</a:t>
                </a:r>
                <a:endParaRPr lang="zh-CN" altLang="en-US" sz="24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mc:Choice>
        <mc:Fallback>
          <p:sp>
            <p:nvSpPr>
              <p:cNvPr id="24" name="矩形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300" y="800196"/>
                <a:ext cx="8613699" cy="1938992"/>
              </a:xfrm>
              <a:prstGeom prst="rect">
                <a:avLst/>
              </a:prstGeom>
              <a:blipFill rotWithShape="1">
                <a:blip r:embed="rId1"/>
                <a:stretch>
                  <a:fillRect l="-1" t="-5" r="7" b="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 Box 5"/>
          <p:cNvSpPr txBox="1">
            <a:spLocks noChangeArrowheads="1"/>
          </p:cNvSpPr>
          <p:nvPr/>
        </p:nvSpPr>
        <p:spPr bwMode="auto">
          <a:xfrm>
            <a:off x="0" y="152400"/>
            <a:ext cx="9143999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3300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3600" b="1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二叉树</a:t>
            </a:r>
            <a:endParaRPr kumimoji="0" lang="zh-CN" altLang="en-US" sz="3600" b="1" dirty="0">
              <a:solidFill>
                <a:srgbClr val="558ED5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2330500" y="3607430"/>
            <a:ext cx="4209950" cy="2640970"/>
            <a:chOff x="2330500" y="3607430"/>
            <a:chExt cx="4209950" cy="2640970"/>
          </a:xfrm>
        </p:grpSpPr>
        <p:sp>
          <p:nvSpPr>
            <p:cNvPr id="27" name="Oval 11"/>
            <p:cNvSpPr>
              <a:spLocks noChangeArrowheads="1"/>
            </p:cNvSpPr>
            <p:nvPr/>
          </p:nvSpPr>
          <p:spPr bwMode="auto">
            <a:xfrm>
              <a:off x="4489500" y="3607430"/>
              <a:ext cx="571400" cy="499347"/>
            </a:xfrm>
            <a:prstGeom prst="ellipse">
              <a:avLst/>
            </a:prstGeom>
            <a:noFill/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>
                <a:defRPr/>
              </a:pPr>
              <a:r>
                <a:rPr lang="en-US" altLang="zh-CN" sz="3200" b="1" dirty="0"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rPr>
                <a:t>1</a:t>
              </a:r>
              <a:endParaRPr lang="en-US" altLang="zh-CN" sz="3200" b="1" baseline="-25000" dirty="0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  <p:sp>
          <p:nvSpPr>
            <p:cNvPr id="29" name="Oval 11"/>
            <p:cNvSpPr>
              <a:spLocks noChangeArrowheads="1"/>
            </p:cNvSpPr>
            <p:nvPr/>
          </p:nvSpPr>
          <p:spPr bwMode="auto">
            <a:xfrm>
              <a:off x="2965500" y="4652800"/>
              <a:ext cx="571400" cy="499347"/>
            </a:xfrm>
            <a:prstGeom prst="ellipse">
              <a:avLst/>
            </a:prstGeom>
            <a:noFill/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>
                <a:defRPr/>
              </a:pPr>
              <a:r>
                <a:rPr lang="en-US" altLang="zh-CN" sz="3200" b="1" dirty="0"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rPr>
                <a:t>2</a:t>
              </a:r>
              <a:endParaRPr lang="en-US" altLang="zh-CN" sz="3200" b="1" baseline="-25000" dirty="0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  <p:sp>
          <p:nvSpPr>
            <p:cNvPr id="31" name="Oval 11"/>
            <p:cNvSpPr>
              <a:spLocks noChangeArrowheads="1"/>
            </p:cNvSpPr>
            <p:nvPr/>
          </p:nvSpPr>
          <p:spPr bwMode="auto">
            <a:xfrm>
              <a:off x="5969050" y="4652800"/>
              <a:ext cx="571400" cy="499347"/>
            </a:xfrm>
            <a:prstGeom prst="ellipse">
              <a:avLst/>
            </a:prstGeom>
            <a:noFill/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>
                <a:defRPr/>
              </a:pPr>
              <a:r>
                <a:rPr lang="en-US" altLang="zh-CN" sz="3200" b="1" dirty="0"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rPr>
                <a:t>4</a:t>
              </a:r>
              <a:endParaRPr lang="en-US" altLang="zh-CN" sz="3200" b="1" baseline="-25000" dirty="0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  <p:cxnSp>
          <p:nvCxnSpPr>
            <p:cNvPr id="6" name="直接连接符 5"/>
            <p:cNvCxnSpPr>
              <a:stCxn id="27" idx="4"/>
              <a:endCxn id="29" idx="0"/>
            </p:cNvCxnSpPr>
            <p:nvPr/>
          </p:nvCxnSpPr>
          <p:spPr>
            <a:xfrm flipH="1">
              <a:off x="3251200" y="4106777"/>
              <a:ext cx="1524000" cy="546023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>
              <a:stCxn id="27" idx="4"/>
              <a:endCxn id="31" idx="0"/>
            </p:cNvCxnSpPr>
            <p:nvPr/>
          </p:nvCxnSpPr>
          <p:spPr>
            <a:xfrm>
              <a:off x="4775200" y="4106777"/>
              <a:ext cx="1479550" cy="546022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Oval 11"/>
            <p:cNvSpPr>
              <a:spLocks noChangeArrowheads="1"/>
            </p:cNvSpPr>
            <p:nvPr/>
          </p:nvSpPr>
          <p:spPr bwMode="auto">
            <a:xfrm>
              <a:off x="5321300" y="5731466"/>
              <a:ext cx="571400" cy="499347"/>
            </a:xfrm>
            <a:prstGeom prst="ellipse">
              <a:avLst/>
            </a:prstGeom>
            <a:noFill/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>
                <a:defRPr/>
              </a:pPr>
              <a:r>
                <a:rPr lang="en-US" altLang="zh-CN" sz="3200" b="1" dirty="0"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rPr>
                <a:t>8</a:t>
              </a:r>
              <a:endParaRPr lang="en-US" altLang="zh-CN" sz="3200" b="1" baseline="-25000" dirty="0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  <p:cxnSp>
          <p:nvCxnSpPr>
            <p:cNvPr id="20" name="直接连接符 19"/>
            <p:cNvCxnSpPr>
              <a:stCxn id="31" idx="4"/>
              <a:endCxn id="50" idx="0"/>
            </p:cNvCxnSpPr>
            <p:nvPr/>
          </p:nvCxnSpPr>
          <p:spPr>
            <a:xfrm flipH="1">
              <a:off x="5607000" y="5152147"/>
              <a:ext cx="647750" cy="5793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Oval 11"/>
            <p:cNvSpPr>
              <a:spLocks noChangeArrowheads="1"/>
            </p:cNvSpPr>
            <p:nvPr/>
          </p:nvSpPr>
          <p:spPr bwMode="auto">
            <a:xfrm>
              <a:off x="2330500" y="5749053"/>
              <a:ext cx="571400" cy="499347"/>
            </a:xfrm>
            <a:prstGeom prst="ellipse">
              <a:avLst/>
            </a:prstGeom>
            <a:noFill/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>
                <a:defRPr/>
              </a:pPr>
              <a:r>
                <a:rPr lang="en-US" altLang="zh-CN" sz="2400" b="1" dirty="0"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rPr>
                <a:t>10</a:t>
              </a:r>
              <a:endParaRPr lang="en-US" altLang="zh-CN" sz="2400" b="1" baseline="-25000" dirty="0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  <p:sp>
          <p:nvSpPr>
            <p:cNvPr id="57" name="Oval 11"/>
            <p:cNvSpPr>
              <a:spLocks noChangeArrowheads="1"/>
            </p:cNvSpPr>
            <p:nvPr/>
          </p:nvSpPr>
          <p:spPr bwMode="auto">
            <a:xfrm>
              <a:off x="3822750" y="5749053"/>
              <a:ext cx="571400" cy="499347"/>
            </a:xfrm>
            <a:prstGeom prst="ellipse">
              <a:avLst/>
            </a:prstGeom>
            <a:noFill/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>
                <a:defRPr/>
              </a:pPr>
              <a:r>
                <a:rPr lang="en-US" altLang="zh-CN" sz="2400" b="1" dirty="0"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rPr>
                <a:t>11</a:t>
              </a:r>
              <a:endParaRPr lang="en-US" altLang="zh-CN" sz="2400" b="1" baseline="-25000" dirty="0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  <p:cxnSp>
          <p:nvCxnSpPr>
            <p:cNvPr id="58" name="直接连接符 57"/>
            <p:cNvCxnSpPr>
              <a:endCxn id="56" idx="0"/>
            </p:cNvCxnSpPr>
            <p:nvPr/>
          </p:nvCxnSpPr>
          <p:spPr>
            <a:xfrm flipH="1">
              <a:off x="2616200" y="5169733"/>
              <a:ext cx="647750" cy="5793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连接符 58"/>
            <p:cNvCxnSpPr>
              <a:endCxn id="57" idx="0"/>
            </p:cNvCxnSpPr>
            <p:nvPr/>
          </p:nvCxnSpPr>
          <p:spPr>
            <a:xfrm>
              <a:off x="3263950" y="5169733"/>
              <a:ext cx="844500" cy="5793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矩形 23"/>
          <p:cNvSpPr/>
          <p:nvPr/>
        </p:nvSpPr>
        <p:spPr>
          <a:xfrm>
            <a:off x="149300" y="800196"/>
            <a:ext cx="8613699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概念：</a:t>
            </a:r>
            <a:r>
              <a:rPr lang="zh-CN" altLang="en-US" sz="24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二叉树或为空树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，或由根及两颗不相交的</a:t>
            </a:r>
            <a:r>
              <a:rPr lang="zh-CN" altLang="en-US" sz="24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左、右子树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构成，并且</a:t>
            </a:r>
            <a:r>
              <a:rPr lang="zh-CN" altLang="en-US" sz="24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左、右子树本身也是二叉树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  <a:endParaRPr lang="en-US" altLang="zh-CN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特点：</a:t>
            </a:r>
            <a:endParaRPr lang="zh-CN" altLang="en-US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二叉树中每个结点最多有两棵子树；即二叉树每个结点度小于等于</a:t>
            </a: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2;</a:t>
            </a:r>
            <a:endParaRPr lang="en-US" altLang="zh-CN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左、右子树不能颠倒</a:t>
            </a: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——</a:t>
            </a:r>
            <a:r>
              <a:rPr lang="zh-CN" altLang="en-US" sz="24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有序树</a:t>
            </a: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;</a:t>
            </a:r>
            <a:endParaRPr lang="en-US" altLang="zh-CN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二叉树是</a:t>
            </a:r>
            <a:r>
              <a:rPr lang="zh-CN" altLang="en-US" sz="24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递归结构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，在二叉树的定义中又用到了二叉树的概念</a:t>
            </a: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;</a:t>
            </a:r>
            <a:endParaRPr lang="zh-CN" altLang="en-US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 Box 5"/>
          <p:cNvSpPr txBox="1">
            <a:spLocks noChangeArrowheads="1"/>
          </p:cNvSpPr>
          <p:nvPr/>
        </p:nvSpPr>
        <p:spPr bwMode="auto">
          <a:xfrm>
            <a:off x="0" y="152400"/>
            <a:ext cx="9143999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3300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3600" b="1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满二叉树</a:t>
            </a:r>
            <a:endParaRPr kumimoji="0" lang="zh-CN" altLang="en-US" sz="3600" b="1" dirty="0">
              <a:solidFill>
                <a:srgbClr val="558ED5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149300" y="800196"/>
            <a:ext cx="86136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特殊二叉树，每层都是满的</a:t>
            </a:r>
            <a:endParaRPr lang="zh-CN" altLang="en-US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grpSp>
        <p:nvGrpSpPr>
          <p:cNvPr id="16" name="Group 27"/>
          <p:cNvGrpSpPr/>
          <p:nvPr/>
        </p:nvGrpSpPr>
        <p:grpSpPr bwMode="auto">
          <a:xfrm>
            <a:off x="2438400" y="2057400"/>
            <a:ext cx="4495800" cy="3200400"/>
            <a:chOff x="480" y="912"/>
            <a:chExt cx="2640" cy="1632"/>
          </a:xfrm>
        </p:grpSpPr>
        <p:sp>
          <p:nvSpPr>
            <p:cNvPr id="17" name="Oval 28"/>
            <p:cNvSpPr>
              <a:spLocks noChangeArrowheads="1"/>
            </p:cNvSpPr>
            <p:nvPr/>
          </p:nvSpPr>
          <p:spPr bwMode="auto">
            <a:xfrm>
              <a:off x="720" y="1824"/>
              <a:ext cx="288" cy="240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spcBef>
                  <a:spcPct val="0"/>
                </a:spcBef>
              </a:pPr>
              <a:r>
                <a:rPr lang="en-US" altLang="zh-CN"/>
                <a:t>B</a:t>
              </a:r>
              <a:endParaRPr lang="en-US" altLang="zh-CN" u="sng"/>
            </a:p>
          </p:txBody>
        </p:sp>
        <p:sp>
          <p:nvSpPr>
            <p:cNvPr id="18" name="Oval 29"/>
            <p:cNvSpPr>
              <a:spLocks noChangeArrowheads="1"/>
            </p:cNvSpPr>
            <p:nvPr/>
          </p:nvSpPr>
          <p:spPr bwMode="auto">
            <a:xfrm>
              <a:off x="2256" y="1344"/>
              <a:ext cx="288" cy="240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spcBef>
                  <a:spcPct val="0"/>
                </a:spcBef>
              </a:pPr>
              <a:r>
                <a:rPr lang="en-US" altLang="zh-CN"/>
                <a:t>C</a:t>
              </a:r>
              <a:endParaRPr lang="en-US" altLang="zh-CN" u="sng"/>
            </a:p>
          </p:txBody>
        </p:sp>
        <p:sp>
          <p:nvSpPr>
            <p:cNvPr id="19" name="Oval 30"/>
            <p:cNvSpPr>
              <a:spLocks noChangeArrowheads="1"/>
            </p:cNvSpPr>
            <p:nvPr/>
          </p:nvSpPr>
          <p:spPr bwMode="auto">
            <a:xfrm>
              <a:off x="2640" y="1824"/>
              <a:ext cx="288" cy="240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spcBef>
                  <a:spcPct val="0"/>
                </a:spcBef>
              </a:pPr>
              <a:r>
                <a:rPr lang="en-US" altLang="zh-CN"/>
                <a:t>D</a:t>
              </a:r>
              <a:endParaRPr lang="en-US" altLang="zh-CN" u="sng"/>
            </a:p>
          </p:txBody>
        </p:sp>
        <p:sp>
          <p:nvSpPr>
            <p:cNvPr id="21" name="Oval 31"/>
            <p:cNvSpPr>
              <a:spLocks noChangeArrowheads="1"/>
            </p:cNvSpPr>
            <p:nvPr/>
          </p:nvSpPr>
          <p:spPr bwMode="auto">
            <a:xfrm>
              <a:off x="1296" y="1824"/>
              <a:ext cx="288" cy="240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spcBef>
                  <a:spcPct val="0"/>
                </a:spcBef>
              </a:pPr>
              <a:r>
                <a:rPr lang="en-US" altLang="zh-CN"/>
                <a:t>E</a:t>
              </a:r>
              <a:endParaRPr lang="en-US" altLang="zh-CN" u="sng"/>
            </a:p>
          </p:txBody>
        </p:sp>
        <p:sp>
          <p:nvSpPr>
            <p:cNvPr id="22" name="Oval 32"/>
            <p:cNvSpPr>
              <a:spLocks noChangeArrowheads="1"/>
            </p:cNvSpPr>
            <p:nvPr/>
          </p:nvSpPr>
          <p:spPr bwMode="auto">
            <a:xfrm>
              <a:off x="1968" y="1824"/>
              <a:ext cx="288" cy="240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spcBef>
                  <a:spcPct val="0"/>
                </a:spcBef>
              </a:pPr>
              <a:r>
                <a:rPr lang="en-US" altLang="zh-CN"/>
                <a:t>F</a:t>
              </a:r>
              <a:endParaRPr lang="en-US" altLang="zh-CN" u="sng"/>
            </a:p>
          </p:txBody>
        </p:sp>
        <p:sp>
          <p:nvSpPr>
            <p:cNvPr id="23" name="Oval 33"/>
            <p:cNvSpPr>
              <a:spLocks noChangeArrowheads="1"/>
            </p:cNvSpPr>
            <p:nvPr/>
          </p:nvSpPr>
          <p:spPr bwMode="auto">
            <a:xfrm>
              <a:off x="1056" y="1392"/>
              <a:ext cx="288" cy="240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spcBef>
                  <a:spcPct val="0"/>
                </a:spcBef>
              </a:pPr>
              <a:r>
                <a:rPr lang="en-US" altLang="zh-CN"/>
                <a:t>L</a:t>
              </a:r>
              <a:endParaRPr lang="en-US" altLang="zh-CN" u="sng"/>
            </a:p>
          </p:txBody>
        </p:sp>
        <p:sp>
          <p:nvSpPr>
            <p:cNvPr id="25" name="Line 34"/>
            <p:cNvSpPr>
              <a:spLocks noChangeShapeType="1"/>
            </p:cNvSpPr>
            <p:nvPr/>
          </p:nvSpPr>
          <p:spPr bwMode="auto">
            <a:xfrm flipH="1">
              <a:off x="1296" y="1104"/>
              <a:ext cx="384" cy="33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6" name="Line 35"/>
            <p:cNvSpPr>
              <a:spLocks noChangeShapeType="1"/>
            </p:cNvSpPr>
            <p:nvPr/>
          </p:nvSpPr>
          <p:spPr bwMode="auto">
            <a:xfrm>
              <a:off x="1824" y="1104"/>
              <a:ext cx="480" cy="28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0" name="Line 36"/>
            <p:cNvSpPr>
              <a:spLocks noChangeShapeType="1"/>
            </p:cNvSpPr>
            <p:nvPr/>
          </p:nvSpPr>
          <p:spPr bwMode="auto">
            <a:xfrm>
              <a:off x="2496" y="1536"/>
              <a:ext cx="240" cy="28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2" name="Line 37"/>
            <p:cNvSpPr>
              <a:spLocks noChangeShapeType="1"/>
            </p:cNvSpPr>
            <p:nvPr/>
          </p:nvSpPr>
          <p:spPr bwMode="auto">
            <a:xfrm flipH="1">
              <a:off x="2160" y="1584"/>
              <a:ext cx="192" cy="24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3" name="Line 38"/>
            <p:cNvSpPr>
              <a:spLocks noChangeShapeType="1"/>
            </p:cNvSpPr>
            <p:nvPr/>
          </p:nvSpPr>
          <p:spPr bwMode="auto">
            <a:xfrm>
              <a:off x="1248" y="1632"/>
              <a:ext cx="144" cy="19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4" name="Oval 39"/>
            <p:cNvSpPr>
              <a:spLocks noChangeArrowheads="1"/>
            </p:cNvSpPr>
            <p:nvPr/>
          </p:nvSpPr>
          <p:spPr bwMode="auto">
            <a:xfrm>
              <a:off x="1632" y="912"/>
              <a:ext cx="288" cy="240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spcBef>
                  <a:spcPct val="0"/>
                </a:spcBef>
              </a:pPr>
              <a:r>
                <a:rPr lang="en-US" altLang="zh-CN" dirty="0"/>
                <a:t>A</a:t>
              </a:r>
              <a:endParaRPr lang="en-US" altLang="zh-CN" u="sng" dirty="0"/>
            </a:p>
          </p:txBody>
        </p:sp>
        <p:sp>
          <p:nvSpPr>
            <p:cNvPr id="35" name="Line 40"/>
            <p:cNvSpPr>
              <a:spLocks noChangeShapeType="1"/>
            </p:cNvSpPr>
            <p:nvPr/>
          </p:nvSpPr>
          <p:spPr bwMode="auto">
            <a:xfrm flipH="1">
              <a:off x="960" y="1632"/>
              <a:ext cx="192" cy="24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6" name="Oval 41"/>
            <p:cNvSpPr>
              <a:spLocks noChangeArrowheads="1"/>
            </p:cNvSpPr>
            <p:nvPr/>
          </p:nvSpPr>
          <p:spPr bwMode="auto">
            <a:xfrm>
              <a:off x="480" y="2304"/>
              <a:ext cx="288" cy="240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spcBef>
                  <a:spcPct val="0"/>
                </a:spcBef>
              </a:pPr>
              <a:r>
                <a:rPr lang="en-US" altLang="zh-CN"/>
                <a:t>P</a:t>
              </a:r>
              <a:endParaRPr lang="en-US" altLang="zh-CN" u="sng"/>
            </a:p>
          </p:txBody>
        </p:sp>
        <p:sp>
          <p:nvSpPr>
            <p:cNvPr id="37" name="Oval 42"/>
            <p:cNvSpPr>
              <a:spLocks noChangeArrowheads="1"/>
            </p:cNvSpPr>
            <p:nvPr/>
          </p:nvSpPr>
          <p:spPr bwMode="auto">
            <a:xfrm>
              <a:off x="1488" y="2304"/>
              <a:ext cx="288" cy="240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spcBef>
                  <a:spcPct val="0"/>
                </a:spcBef>
              </a:pPr>
              <a:r>
                <a:rPr lang="en-US" altLang="zh-CN"/>
                <a:t>S</a:t>
              </a:r>
              <a:endParaRPr lang="en-US" altLang="zh-CN" u="sng"/>
            </a:p>
          </p:txBody>
        </p:sp>
        <p:sp>
          <p:nvSpPr>
            <p:cNvPr id="38" name="Oval 43"/>
            <p:cNvSpPr>
              <a:spLocks noChangeArrowheads="1"/>
            </p:cNvSpPr>
            <p:nvPr/>
          </p:nvSpPr>
          <p:spPr bwMode="auto">
            <a:xfrm>
              <a:off x="816" y="2304"/>
              <a:ext cx="288" cy="240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spcBef>
                  <a:spcPct val="0"/>
                </a:spcBef>
              </a:pPr>
              <a:r>
                <a:rPr lang="en-US" altLang="zh-CN"/>
                <a:t>Q</a:t>
              </a:r>
              <a:endParaRPr lang="en-US" altLang="zh-CN" u="sng"/>
            </a:p>
          </p:txBody>
        </p:sp>
        <p:sp>
          <p:nvSpPr>
            <p:cNvPr id="39" name="Oval 44"/>
            <p:cNvSpPr>
              <a:spLocks noChangeArrowheads="1"/>
            </p:cNvSpPr>
            <p:nvPr/>
          </p:nvSpPr>
          <p:spPr bwMode="auto">
            <a:xfrm>
              <a:off x="1152" y="2304"/>
              <a:ext cx="288" cy="240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spcBef>
                  <a:spcPct val="0"/>
                </a:spcBef>
              </a:pPr>
              <a:r>
                <a:rPr lang="en-US" altLang="zh-CN"/>
                <a:t>R</a:t>
              </a:r>
              <a:endParaRPr lang="en-US" altLang="zh-CN" u="sng"/>
            </a:p>
          </p:txBody>
        </p:sp>
        <p:sp>
          <p:nvSpPr>
            <p:cNvPr id="40" name="Oval 45"/>
            <p:cNvSpPr>
              <a:spLocks noChangeArrowheads="1"/>
            </p:cNvSpPr>
            <p:nvPr/>
          </p:nvSpPr>
          <p:spPr bwMode="auto">
            <a:xfrm>
              <a:off x="2832" y="2304"/>
              <a:ext cx="288" cy="240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spcBef>
                  <a:spcPct val="0"/>
                </a:spcBef>
              </a:pPr>
              <a:r>
                <a:rPr lang="en-US" altLang="zh-CN"/>
                <a:t>X</a:t>
              </a:r>
              <a:endParaRPr lang="en-US" altLang="zh-CN" u="sng"/>
            </a:p>
          </p:txBody>
        </p:sp>
        <p:sp>
          <p:nvSpPr>
            <p:cNvPr id="41" name="Oval 46"/>
            <p:cNvSpPr>
              <a:spLocks noChangeArrowheads="1"/>
            </p:cNvSpPr>
            <p:nvPr/>
          </p:nvSpPr>
          <p:spPr bwMode="auto">
            <a:xfrm>
              <a:off x="1824" y="2304"/>
              <a:ext cx="288" cy="240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spcBef>
                  <a:spcPct val="0"/>
                </a:spcBef>
              </a:pPr>
              <a:r>
                <a:rPr lang="en-US" altLang="zh-CN"/>
                <a:t>U</a:t>
              </a:r>
              <a:endParaRPr lang="en-US" altLang="zh-CN" u="sng"/>
            </a:p>
          </p:txBody>
        </p:sp>
        <p:sp>
          <p:nvSpPr>
            <p:cNvPr id="42" name="Oval 47"/>
            <p:cNvSpPr>
              <a:spLocks noChangeArrowheads="1"/>
            </p:cNvSpPr>
            <p:nvPr/>
          </p:nvSpPr>
          <p:spPr bwMode="auto">
            <a:xfrm>
              <a:off x="2496" y="2304"/>
              <a:ext cx="288" cy="240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spcBef>
                  <a:spcPct val="0"/>
                </a:spcBef>
              </a:pPr>
              <a:r>
                <a:rPr lang="en-US" altLang="zh-CN"/>
                <a:t>W</a:t>
              </a:r>
              <a:endParaRPr lang="en-US" altLang="zh-CN" u="sng"/>
            </a:p>
          </p:txBody>
        </p:sp>
        <p:sp>
          <p:nvSpPr>
            <p:cNvPr id="43" name="Oval 48"/>
            <p:cNvSpPr>
              <a:spLocks noChangeArrowheads="1"/>
            </p:cNvSpPr>
            <p:nvPr/>
          </p:nvSpPr>
          <p:spPr bwMode="auto">
            <a:xfrm>
              <a:off x="2160" y="2304"/>
              <a:ext cx="288" cy="240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spcBef>
                  <a:spcPct val="0"/>
                </a:spcBef>
              </a:pPr>
              <a:r>
                <a:rPr lang="en-US" altLang="zh-CN"/>
                <a:t>V</a:t>
              </a:r>
              <a:endParaRPr lang="en-US" altLang="zh-CN" u="sng"/>
            </a:p>
          </p:txBody>
        </p:sp>
        <p:sp>
          <p:nvSpPr>
            <p:cNvPr id="44" name="Line 49"/>
            <p:cNvSpPr>
              <a:spLocks noChangeShapeType="1"/>
            </p:cNvSpPr>
            <p:nvPr/>
          </p:nvSpPr>
          <p:spPr bwMode="auto">
            <a:xfrm>
              <a:off x="2832" y="2064"/>
              <a:ext cx="96" cy="24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5" name="Line 50"/>
            <p:cNvSpPr>
              <a:spLocks noChangeShapeType="1"/>
            </p:cNvSpPr>
            <p:nvPr/>
          </p:nvSpPr>
          <p:spPr bwMode="auto">
            <a:xfrm>
              <a:off x="2160" y="2064"/>
              <a:ext cx="96" cy="24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6" name="Line 51"/>
            <p:cNvSpPr>
              <a:spLocks noChangeShapeType="1"/>
            </p:cNvSpPr>
            <p:nvPr/>
          </p:nvSpPr>
          <p:spPr bwMode="auto">
            <a:xfrm>
              <a:off x="1488" y="2064"/>
              <a:ext cx="96" cy="24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7" name="Line 52"/>
            <p:cNvSpPr>
              <a:spLocks noChangeShapeType="1"/>
            </p:cNvSpPr>
            <p:nvPr/>
          </p:nvSpPr>
          <p:spPr bwMode="auto">
            <a:xfrm>
              <a:off x="864" y="2064"/>
              <a:ext cx="96" cy="24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8" name="Line 53"/>
            <p:cNvSpPr>
              <a:spLocks noChangeShapeType="1"/>
            </p:cNvSpPr>
            <p:nvPr/>
          </p:nvSpPr>
          <p:spPr bwMode="auto">
            <a:xfrm flipH="1">
              <a:off x="624" y="2064"/>
              <a:ext cx="192" cy="24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9" name="Line 54"/>
            <p:cNvSpPr>
              <a:spLocks noChangeShapeType="1"/>
            </p:cNvSpPr>
            <p:nvPr/>
          </p:nvSpPr>
          <p:spPr bwMode="auto">
            <a:xfrm flipH="1">
              <a:off x="1296" y="2064"/>
              <a:ext cx="96" cy="24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1" name="Line 55"/>
            <p:cNvSpPr>
              <a:spLocks noChangeShapeType="1"/>
            </p:cNvSpPr>
            <p:nvPr/>
          </p:nvSpPr>
          <p:spPr bwMode="auto">
            <a:xfrm flipH="1">
              <a:off x="1968" y="2064"/>
              <a:ext cx="96" cy="24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2" name="Line 56"/>
            <p:cNvSpPr>
              <a:spLocks noChangeShapeType="1"/>
            </p:cNvSpPr>
            <p:nvPr/>
          </p:nvSpPr>
          <p:spPr bwMode="auto">
            <a:xfrm flipH="1">
              <a:off x="2640" y="2064"/>
              <a:ext cx="96" cy="24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 Box 5"/>
          <p:cNvSpPr txBox="1">
            <a:spLocks noChangeArrowheads="1"/>
          </p:cNvSpPr>
          <p:nvPr/>
        </p:nvSpPr>
        <p:spPr bwMode="auto">
          <a:xfrm>
            <a:off x="0" y="152400"/>
            <a:ext cx="9143999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3300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3600" b="1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完全二叉树</a:t>
            </a:r>
            <a:endParaRPr kumimoji="0" lang="zh-CN" altLang="en-US" sz="3600" b="1" dirty="0">
              <a:solidFill>
                <a:srgbClr val="558ED5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149300" y="800196"/>
            <a:ext cx="8613699" cy="16677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特殊二叉树，除了最后一层，每一层都是满的</a:t>
            </a:r>
            <a:endParaRPr lang="en-US" altLang="zh-CN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满二叉树</a:t>
            </a:r>
            <a:endParaRPr lang="zh-CN" altLang="en-US" sz="2400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从满二叉树最底层从右向左依次去掉若干结点形成的</a:t>
            </a:r>
            <a:endParaRPr lang="zh-CN" altLang="en-US" sz="2400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grpSp>
        <p:nvGrpSpPr>
          <p:cNvPr id="53" name="Group 3"/>
          <p:cNvGrpSpPr/>
          <p:nvPr/>
        </p:nvGrpSpPr>
        <p:grpSpPr bwMode="auto">
          <a:xfrm>
            <a:off x="2286000" y="2667000"/>
            <a:ext cx="4113249" cy="3048000"/>
            <a:chOff x="3168" y="912"/>
            <a:chExt cx="2448" cy="1632"/>
          </a:xfrm>
        </p:grpSpPr>
        <p:sp>
          <p:nvSpPr>
            <p:cNvPr id="54" name="Oval 4"/>
            <p:cNvSpPr>
              <a:spLocks noChangeArrowheads="1"/>
            </p:cNvSpPr>
            <p:nvPr/>
          </p:nvSpPr>
          <p:spPr bwMode="auto">
            <a:xfrm>
              <a:off x="3408" y="1824"/>
              <a:ext cx="288" cy="240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spcBef>
                  <a:spcPct val="0"/>
                </a:spcBef>
              </a:pPr>
              <a:r>
                <a:rPr lang="en-US" altLang="zh-CN"/>
                <a:t>B</a:t>
              </a:r>
              <a:endParaRPr lang="en-US" altLang="zh-CN" u="sng"/>
            </a:p>
          </p:txBody>
        </p:sp>
        <p:sp>
          <p:nvSpPr>
            <p:cNvPr id="55" name="Oval 5"/>
            <p:cNvSpPr>
              <a:spLocks noChangeArrowheads="1"/>
            </p:cNvSpPr>
            <p:nvPr/>
          </p:nvSpPr>
          <p:spPr bwMode="auto">
            <a:xfrm>
              <a:off x="4944" y="1344"/>
              <a:ext cx="288" cy="240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spcBef>
                  <a:spcPct val="0"/>
                </a:spcBef>
              </a:pPr>
              <a:r>
                <a:rPr lang="en-US" altLang="zh-CN"/>
                <a:t>C</a:t>
              </a:r>
              <a:endParaRPr lang="en-US" altLang="zh-CN" u="sng"/>
            </a:p>
          </p:txBody>
        </p:sp>
        <p:sp>
          <p:nvSpPr>
            <p:cNvPr id="60" name="Oval 6"/>
            <p:cNvSpPr>
              <a:spLocks noChangeArrowheads="1"/>
            </p:cNvSpPr>
            <p:nvPr/>
          </p:nvSpPr>
          <p:spPr bwMode="auto">
            <a:xfrm>
              <a:off x="5328" y="1824"/>
              <a:ext cx="288" cy="240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spcBef>
                  <a:spcPct val="0"/>
                </a:spcBef>
              </a:pPr>
              <a:r>
                <a:rPr lang="en-US" altLang="zh-CN"/>
                <a:t>D</a:t>
              </a:r>
              <a:endParaRPr lang="en-US" altLang="zh-CN" u="sng"/>
            </a:p>
          </p:txBody>
        </p:sp>
        <p:sp>
          <p:nvSpPr>
            <p:cNvPr id="61" name="Oval 7"/>
            <p:cNvSpPr>
              <a:spLocks noChangeArrowheads="1"/>
            </p:cNvSpPr>
            <p:nvPr/>
          </p:nvSpPr>
          <p:spPr bwMode="auto">
            <a:xfrm>
              <a:off x="3984" y="1824"/>
              <a:ext cx="288" cy="240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spcBef>
                  <a:spcPct val="0"/>
                </a:spcBef>
              </a:pPr>
              <a:r>
                <a:rPr lang="en-US" altLang="zh-CN"/>
                <a:t>E</a:t>
              </a:r>
              <a:endParaRPr lang="en-US" altLang="zh-CN" u="sng"/>
            </a:p>
          </p:txBody>
        </p:sp>
        <p:sp>
          <p:nvSpPr>
            <p:cNvPr id="62" name="Oval 8"/>
            <p:cNvSpPr>
              <a:spLocks noChangeArrowheads="1"/>
            </p:cNvSpPr>
            <p:nvPr/>
          </p:nvSpPr>
          <p:spPr bwMode="auto">
            <a:xfrm>
              <a:off x="4656" y="1824"/>
              <a:ext cx="288" cy="240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spcBef>
                  <a:spcPct val="0"/>
                </a:spcBef>
              </a:pPr>
              <a:r>
                <a:rPr lang="en-US" altLang="zh-CN"/>
                <a:t>F</a:t>
              </a:r>
              <a:endParaRPr lang="en-US" altLang="zh-CN" u="sng"/>
            </a:p>
          </p:txBody>
        </p:sp>
        <p:sp>
          <p:nvSpPr>
            <p:cNvPr id="63" name="Oval 9"/>
            <p:cNvSpPr>
              <a:spLocks noChangeArrowheads="1"/>
            </p:cNvSpPr>
            <p:nvPr/>
          </p:nvSpPr>
          <p:spPr bwMode="auto">
            <a:xfrm>
              <a:off x="3744" y="1392"/>
              <a:ext cx="288" cy="240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spcBef>
                  <a:spcPct val="0"/>
                </a:spcBef>
              </a:pPr>
              <a:r>
                <a:rPr lang="en-US" altLang="zh-CN"/>
                <a:t>L</a:t>
              </a:r>
              <a:endParaRPr lang="en-US" altLang="zh-CN" u="sng"/>
            </a:p>
          </p:txBody>
        </p:sp>
        <p:sp>
          <p:nvSpPr>
            <p:cNvPr id="64" name="Line 10"/>
            <p:cNvSpPr>
              <a:spLocks noChangeShapeType="1"/>
            </p:cNvSpPr>
            <p:nvPr/>
          </p:nvSpPr>
          <p:spPr bwMode="auto">
            <a:xfrm flipH="1">
              <a:off x="3984" y="1104"/>
              <a:ext cx="384" cy="33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5" name="Line 11"/>
            <p:cNvSpPr>
              <a:spLocks noChangeShapeType="1"/>
            </p:cNvSpPr>
            <p:nvPr/>
          </p:nvSpPr>
          <p:spPr bwMode="auto">
            <a:xfrm>
              <a:off x="4512" y="1104"/>
              <a:ext cx="480" cy="28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6" name="Line 12"/>
            <p:cNvSpPr>
              <a:spLocks noChangeShapeType="1"/>
            </p:cNvSpPr>
            <p:nvPr/>
          </p:nvSpPr>
          <p:spPr bwMode="auto">
            <a:xfrm>
              <a:off x="5184" y="1536"/>
              <a:ext cx="240" cy="28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7" name="Line 13"/>
            <p:cNvSpPr>
              <a:spLocks noChangeShapeType="1"/>
            </p:cNvSpPr>
            <p:nvPr/>
          </p:nvSpPr>
          <p:spPr bwMode="auto">
            <a:xfrm flipH="1">
              <a:off x="4848" y="1536"/>
              <a:ext cx="192" cy="33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8" name="Line 14"/>
            <p:cNvSpPr>
              <a:spLocks noChangeShapeType="1"/>
            </p:cNvSpPr>
            <p:nvPr/>
          </p:nvSpPr>
          <p:spPr bwMode="auto">
            <a:xfrm>
              <a:off x="3936" y="1632"/>
              <a:ext cx="144" cy="19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9" name="Oval 15"/>
            <p:cNvSpPr>
              <a:spLocks noChangeArrowheads="1"/>
            </p:cNvSpPr>
            <p:nvPr/>
          </p:nvSpPr>
          <p:spPr bwMode="auto">
            <a:xfrm>
              <a:off x="4320" y="912"/>
              <a:ext cx="288" cy="240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spcBef>
                  <a:spcPct val="0"/>
                </a:spcBef>
              </a:pPr>
              <a:r>
                <a:rPr lang="en-US" altLang="zh-CN"/>
                <a:t>A</a:t>
              </a:r>
              <a:endParaRPr lang="en-US" altLang="zh-CN" u="sng"/>
            </a:p>
          </p:txBody>
        </p:sp>
        <p:sp>
          <p:nvSpPr>
            <p:cNvPr id="70" name="Line 16"/>
            <p:cNvSpPr>
              <a:spLocks noChangeShapeType="1"/>
            </p:cNvSpPr>
            <p:nvPr/>
          </p:nvSpPr>
          <p:spPr bwMode="auto">
            <a:xfrm flipH="1">
              <a:off x="3648" y="1632"/>
              <a:ext cx="192" cy="24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1" name="Oval 17"/>
            <p:cNvSpPr>
              <a:spLocks noChangeArrowheads="1"/>
            </p:cNvSpPr>
            <p:nvPr/>
          </p:nvSpPr>
          <p:spPr bwMode="auto">
            <a:xfrm>
              <a:off x="3168" y="2304"/>
              <a:ext cx="288" cy="240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spcBef>
                  <a:spcPct val="0"/>
                </a:spcBef>
              </a:pPr>
              <a:r>
                <a:rPr lang="en-US" altLang="zh-CN"/>
                <a:t>P</a:t>
              </a:r>
              <a:endParaRPr lang="en-US" altLang="zh-CN" u="sng"/>
            </a:p>
          </p:txBody>
        </p:sp>
        <p:sp>
          <p:nvSpPr>
            <p:cNvPr id="72" name="Oval 18"/>
            <p:cNvSpPr>
              <a:spLocks noChangeArrowheads="1"/>
            </p:cNvSpPr>
            <p:nvPr/>
          </p:nvSpPr>
          <p:spPr bwMode="auto">
            <a:xfrm>
              <a:off x="4176" y="2304"/>
              <a:ext cx="288" cy="240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spcBef>
                  <a:spcPct val="0"/>
                </a:spcBef>
              </a:pPr>
              <a:r>
                <a:rPr lang="en-US" altLang="zh-CN"/>
                <a:t>S</a:t>
              </a:r>
              <a:endParaRPr lang="en-US" altLang="zh-CN" u="sng"/>
            </a:p>
          </p:txBody>
        </p:sp>
        <p:sp>
          <p:nvSpPr>
            <p:cNvPr id="73" name="Oval 19"/>
            <p:cNvSpPr>
              <a:spLocks noChangeArrowheads="1"/>
            </p:cNvSpPr>
            <p:nvPr/>
          </p:nvSpPr>
          <p:spPr bwMode="auto">
            <a:xfrm>
              <a:off x="3504" y="2304"/>
              <a:ext cx="288" cy="240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spcBef>
                  <a:spcPct val="0"/>
                </a:spcBef>
              </a:pPr>
              <a:r>
                <a:rPr lang="en-US" altLang="zh-CN"/>
                <a:t>Q</a:t>
              </a:r>
              <a:endParaRPr lang="en-US" altLang="zh-CN" u="sng"/>
            </a:p>
          </p:txBody>
        </p:sp>
        <p:sp>
          <p:nvSpPr>
            <p:cNvPr id="74" name="Oval 20"/>
            <p:cNvSpPr>
              <a:spLocks noChangeArrowheads="1"/>
            </p:cNvSpPr>
            <p:nvPr/>
          </p:nvSpPr>
          <p:spPr bwMode="auto">
            <a:xfrm>
              <a:off x="3840" y="2304"/>
              <a:ext cx="288" cy="240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spcBef>
                  <a:spcPct val="0"/>
                </a:spcBef>
              </a:pPr>
              <a:r>
                <a:rPr lang="en-US" altLang="zh-CN"/>
                <a:t>R</a:t>
              </a:r>
              <a:endParaRPr lang="en-US" altLang="zh-CN" u="sng"/>
            </a:p>
          </p:txBody>
        </p:sp>
        <p:sp>
          <p:nvSpPr>
            <p:cNvPr id="75" name="Oval 21"/>
            <p:cNvSpPr>
              <a:spLocks noChangeArrowheads="1"/>
            </p:cNvSpPr>
            <p:nvPr/>
          </p:nvSpPr>
          <p:spPr bwMode="auto">
            <a:xfrm>
              <a:off x="4512" y="2304"/>
              <a:ext cx="288" cy="240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spcBef>
                  <a:spcPct val="0"/>
                </a:spcBef>
              </a:pPr>
              <a:r>
                <a:rPr lang="en-US" altLang="zh-CN"/>
                <a:t>U</a:t>
              </a:r>
              <a:endParaRPr lang="en-US" altLang="zh-CN" u="sng"/>
            </a:p>
          </p:txBody>
        </p:sp>
        <p:sp>
          <p:nvSpPr>
            <p:cNvPr id="76" name="Line 22"/>
            <p:cNvSpPr>
              <a:spLocks noChangeShapeType="1"/>
            </p:cNvSpPr>
            <p:nvPr/>
          </p:nvSpPr>
          <p:spPr bwMode="auto">
            <a:xfrm>
              <a:off x="4176" y="2064"/>
              <a:ext cx="96" cy="24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7" name="Line 23"/>
            <p:cNvSpPr>
              <a:spLocks noChangeShapeType="1"/>
            </p:cNvSpPr>
            <p:nvPr/>
          </p:nvSpPr>
          <p:spPr bwMode="auto">
            <a:xfrm>
              <a:off x="3552" y="2064"/>
              <a:ext cx="96" cy="24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8" name="Line 24"/>
            <p:cNvSpPr>
              <a:spLocks noChangeShapeType="1"/>
            </p:cNvSpPr>
            <p:nvPr/>
          </p:nvSpPr>
          <p:spPr bwMode="auto">
            <a:xfrm flipH="1">
              <a:off x="3312" y="2064"/>
              <a:ext cx="192" cy="24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9" name="Line 25"/>
            <p:cNvSpPr>
              <a:spLocks noChangeShapeType="1"/>
            </p:cNvSpPr>
            <p:nvPr/>
          </p:nvSpPr>
          <p:spPr bwMode="auto">
            <a:xfrm flipH="1">
              <a:off x="3984" y="2064"/>
              <a:ext cx="96" cy="24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0" name="Line 26"/>
            <p:cNvSpPr>
              <a:spLocks noChangeShapeType="1"/>
            </p:cNvSpPr>
            <p:nvPr/>
          </p:nvSpPr>
          <p:spPr bwMode="auto">
            <a:xfrm flipH="1">
              <a:off x="4656" y="2064"/>
              <a:ext cx="96" cy="24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 Box 5"/>
          <p:cNvSpPr txBox="1">
            <a:spLocks noChangeArrowheads="1"/>
          </p:cNvSpPr>
          <p:nvPr/>
        </p:nvSpPr>
        <p:spPr bwMode="auto">
          <a:xfrm>
            <a:off x="0" y="152400"/>
            <a:ext cx="9143999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3300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3600" b="1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二叉搜索树</a:t>
            </a:r>
            <a:endParaRPr kumimoji="0" lang="zh-CN" altLang="en-US" sz="3600" b="1" dirty="0">
              <a:solidFill>
                <a:srgbClr val="558ED5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5066368" y="990377"/>
            <a:ext cx="3937239" cy="55457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特殊二叉树：</a:t>
            </a:r>
            <a:endParaRPr lang="en-US" altLang="zh-CN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左子树不空，则左子树所有结点值均小于该子树父结点值</a:t>
            </a:r>
            <a:endParaRPr lang="en-US" altLang="zh-CN" sz="2400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右子树不空，则右子树所有结点值均大于该子树父结点值</a:t>
            </a:r>
            <a:endParaRPr lang="zh-CN" altLang="en-US" sz="2400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左右子树都是二叉搜索树</a:t>
            </a:r>
            <a:endParaRPr lang="en-US" altLang="zh-CN" sz="2400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中序遍历二叉查找树就可以得到一个有序序列</a:t>
            </a:r>
            <a:endParaRPr lang="zh-CN" altLang="en-US" sz="2400" dirty="0">
              <a:solidFill>
                <a:srgbClr val="0000FF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grpSp>
        <p:nvGrpSpPr>
          <p:cNvPr id="53" name="Group 3"/>
          <p:cNvGrpSpPr/>
          <p:nvPr/>
        </p:nvGrpSpPr>
        <p:grpSpPr bwMode="auto">
          <a:xfrm>
            <a:off x="609600" y="1905000"/>
            <a:ext cx="4113249" cy="3944471"/>
            <a:chOff x="3168" y="912"/>
            <a:chExt cx="2448" cy="2112"/>
          </a:xfrm>
        </p:grpSpPr>
        <p:sp>
          <p:nvSpPr>
            <p:cNvPr id="54" name="Oval 4"/>
            <p:cNvSpPr>
              <a:spLocks noChangeArrowheads="1"/>
            </p:cNvSpPr>
            <p:nvPr/>
          </p:nvSpPr>
          <p:spPr bwMode="auto">
            <a:xfrm>
              <a:off x="3408" y="1824"/>
              <a:ext cx="288" cy="240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spcBef>
                  <a:spcPct val="0"/>
                </a:spcBef>
              </a:pPr>
              <a:r>
                <a:rPr lang="en-US" altLang="zh-CN" dirty="0"/>
                <a:t>3</a:t>
              </a:r>
              <a:endParaRPr lang="en-US" altLang="zh-CN" u="sng" dirty="0"/>
            </a:p>
          </p:txBody>
        </p:sp>
        <p:sp>
          <p:nvSpPr>
            <p:cNvPr id="55" name="Oval 5"/>
            <p:cNvSpPr>
              <a:spLocks noChangeArrowheads="1"/>
            </p:cNvSpPr>
            <p:nvPr/>
          </p:nvSpPr>
          <p:spPr bwMode="auto">
            <a:xfrm>
              <a:off x="4944" y="1344"/>
              <a:ext cx="288" cy="240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spcBef>
                  <a:spcPct val="0"/>
                </a:spcBef>
              </a:pPr>
              <a:r>
                <a:rPr lang="en-US" altLang="zh-CN" dirty="0"/>
                <a:t>18</a:t>
              </a:r>
              <a:endParaRPr lang="en-US" altLang="zh-CN" u="sng" dirty="0"/>
            </a:p>
          </p:txBody>
        </p:sp>
        <p:sp>
          <p:nvSpPr>
            <p:cNvPr id="60" name="Oval 6"/>
            <p:cNvSpPr>
              <a:spLocks noChangeArrowheads="1"/>
            </p:cNvSpPr>
            <p:nvPr/>
          </p:nvSpPr>
          <p:spPr bwMode="auto">
            <a:xfrm>
              <a:off x="5328" y="1824"/>
              <a:ext cx="288" cy="240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spcBef>
                  <a:spcPct val="0"/>
                </a:spcBef>
              </a:pPr>
              <a:r>
                <a:rPr lang="en-US" altLang="zh-CN" dirty="0"/>
                <a:t>20</a:t>
              </a:r>
              <a:endParaRPr lang="en-US" altLang="zh-CN" u="sng" dirty="0"/>
            </a:p>
          </p:txBody>
        </p:sp>
        <p:sp>
          <p:nvSpPr>
            <p:cNvPr id="61" name="Oval 7"/>
            <p:cNvSpPr>
              <a:spLocks noChangeArrowheads="1"/>
            </p:cNvSpPr>
            <p:nvPr/>
          </p:nvSpPr>
          <p:spPr bwMode="auto">
            <a:xfrm>
              <a:off x="3984" y="1824"/>
              <a:ext cx="288" cy="240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spcBef>
                  <a:spcPct val="0"/>
                </a:spcBef>
              </a:pPr>
              <a:r>
                <a:rPr lang="en-US" altLang="zh-CN" dirty="0"/>
                <a:t>7</a:t>
              </a:r>
              <a:endParaRPr lang="en-US" altLang="zh-CN" u="sng" dirty="0"/>
            </a:p>
          </p:txBody>
        </p:sp>
        <p:sp>
          <p:nvSpPr>
            <p:cNvPr id="62" name="Oval 8"/>
            <p:cNvSpPr>
              <a:spLocks noChangeArrowheads="1"/>
            </p:cNvSpPr>
            <p:nvPr/>
          </p:nvSpPr>
          <p:spPr bwMode="auto">
            <a:xfrm>
              <a:off x="4656" y="1824"/>
              <a:ext cx="288" cy="240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spcBef>
                  <a:spcPct val="0"/>
                </a:spcBef>
              </a:pPr>
              <a:r>
                <a:rPr lang="en-US" altLang="zh-CN" dirty="0"/>
                <a:t>17</a:t>
              </a:r>
              <a:endParaRPr lang="en-US" altLang="zh-CN" u="sng" dirty="0"/>
            </a:p>
          </p:txBody>
        </p:sp>
        <p:sp>
          <p:nvSpPr>
            <p:cNvPr id="63" name="Oval 9"/>
            <p:cNvSpPr>
              <a:spLocks noChangeArrowheads="1"/>
            </p:cNvSpPr>
            <p:nvPr/>
          </p:nvSpPr>
          <p:spPr bwMode="auto">
            <a:xfrm>
              <a:off x="3744" y="1392"/>
              <a:ext cx="288" cy="240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spcBef>
                  <a:spcPct val="0"/>
                </a:spcBef>
              </a:pPr>
              <a:r>
                <a:rPr lang="en-US" altLang="zh-CN" dirty="0"/>
                <a:t>5</a:t>
              </a:r>
              <a:endParaRPr lang="en-US" altLang="zh-CN" u="sng" dirty="0"/>
            </a:p>
          </p:txBody>
        </p:sp>
        <p:sp>
          <p:nvSpPr>
            <p:cNvPr id="64" name="Line 10"/>
            <p:cNvSpPr>
              <a:spLocks noChangeShapeType="1"/>
            </p:cNvSpPr>
            <p:nvPr/>
          </p:nvSpPr>
          <p:spPr bwMode="auto">
            <a:xfrm flipH="1">
              <a:off x="3984" y="1104"/>
              <a:ext cx="384" cy="33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5" name="Line 11"/>
            <p:cNvSpPr>
              <a:spLocks noChangeShapeType="1"/>
            </p:cNvSpPr>
            <p:nvPr/>
          </p:nvSpPr>
          <p:spPr bwMode="auto">
            <a:xfrm>
              <a:off x="4512" y="1104"/>
              <a:ext cx="480" cy="28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6" name="Line 12"/>
            <p:cNvSpPr>
              <a:spLocks noChangeShapeType="1"/>
            </p:cNvSpPr>
            <p:nvPr/>
          </p:nvSpPr>
          <p:spPr bwMode="auto">
            <a:xfrm>
              <a:off x="5184" y="1536"/>
              <a:ext cx="240" cy="28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7" name="Line 13"/>
            <p:cNvSpPr>
              <a:spLocks noChangeShapeType="1"/>
            </p:cNvSpPr>
            <p:nvPr/>
          </p:nvSpPr>
          <p:spPr bwMode="auto">
            <a:xfrm flipH="1">
              <a:off x="4848" y="1536"/>
              <a:ext cx="192" cy="33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8" name="Line 14"/>
            <p:cNvSpPr>
              <a:spLocks noChangeShapeType="1"/>
            </p:cNvSpPr>
            <p:nvPr/>
          </p:nvSpPr>
          <p:spPr bwMode="auto">
            <a:xfrm>
              <a:off x="3936" y="1632"/>
              <a:ext cx="144" cy="19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9" name="Oval 15"/>
            <p:cNvSpPr>
              <a:spLocks noChangeArrowheads="1"/>
            </p:cNvSpPr>
            <p:nvPr/>
          </p:nvSpPr>
          <p:spPr bwMode="auto">
            <a:xfrm>
              <a:off x="4320" y="912"/>
              <a:ext cx="288" cy="240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spcBef>
                  <a:spcPct val="0"/>
                </a:spcBef>
              </a:pPr>
              <a:r>
                <a:rPr lang="en-US" altLang="zh-CN" dirty="0"/>
                <a:t>15</a:t>
              </a:r>
              <a:endParaRPr lang="en-US" altLang="zh-CN" u="sng" dirty="0"/>
            </a:p>
          </p:txBody>
        </p:sp>
        <p:sp>
          <p:nvSpPr>
            <p:cNvPr id="70" name="Line 16"/>
            <p:cNvSpPr>
              <a:spLocks noChangeShapeType="1"/>
            </p:cNvSpPr>
            <p:nvPr/>
          </p:nvSpPr>
          <p:spPr bwMode="auto">
            <a:xfrm flipH="1">
              <a:off x="3648" y="1632"/>
              <a:ext cx="192" cy="24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1" name="Oval 17"/>
            <p:cNvSpPr>
              <a:spLocks noChangeArrowheads="1"/>
            </p:cNvSpPr>
            <p:nvPr/>
          </p:nvSpPr>
          <p:spPr bwMode="auto">
            <a:xfrm>
              <a:off x="3168" y="2304"/>
              <a:ext cx="288" cy="240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spcBef>
                  <a:spcPct val="0"/>
                </a:spcBef>
              </a:pPr>
              <a:r>
                <a:rPr lang="en-US" altLang="zh-CN" dirty="0"/>
                <a:t>2</a:t>
              </a:r>
              <a:endParaRPr lang="en-US" altLang="zh-CN" u="sng" dirty="0"/>
            </a:p>
          </p:txBody>
        </p:sp>
        <p:sp>
          <p:nvSpPr>
            <p:cNvPr id="72" name="Oval 18"/>
            <p:cNvSpPr>
              <a:spLocks noChangeArrowheads="1"/>
            </p:cNvSpPr>
            <p:nvPr/>
          </p:nvSpPr>
          <p:spPr bwMode="auto">
            <a:xfrm>
              <a:off x="4176" y="2304"/>
              <a:ext cx="288" cy="240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spcBef>
                  <a:spcPct val="0"/>
                </a:spcBef>
              </a:pPr>
              <a:r>
                <a:rPr lang="en-US" altLang="zh-CN" dirty="0"/>
                <a:t>13</a:t>
              </a:r>
              <a:endParaRPr lang="en-US" altLang="zh-CN" u="sng" dirty="0"/>
            </a:p>
          </p:txBody>
        </p:sp>
        <p:sp>
          <p:nvSpPr>
            <p:cNvPr id="73" name="Oval 19"/>
            <p:cNvSpPr>
              <a:spLocks noChangeArrowheads="1"/>
            </p:cNvSpPr>
            <p:nvPr/>
          </p:nvSpPr>
          <p:spPr bwMode="auto">
            <a:xfrm>
              <a:off x="3504" y="2304"/>
              <a:ext cx="288" cy="240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spcBef>
                  <a:spcPct val="0"/>
                </a:spcBef>
              </a:pPr>
              <a:r>
                <a:rPr lang="en-US" altLang="zh-CN" dirty="0"/>
                <a:t>4</a:t>
              </a:r>
              <a:endParaRPr lang="en-US" altLang="zh-CN" u="sng" dirty="0"/>
            </a:p>
          </p:txBody>
        </p:sp>
        <p:sp>
          <p:nvSpPr>
            <p:cNvPr id="74" name="Oval 20"/>
            <p:cNvSpPr>
              <a:spLocks noChangeArrowheads="1"/>
            </p:cNvSpPr>
            <p:nvPr/>
          </p:nvSpPr>
          <p:spPr bwMode="auto">
            <a:xfrm>
              <a:off x="3840" y="2304"/>
              <a:ext cx="288" cy="240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spcBef>
                  <a:spcPct val="0"/>
                </a:spcBef>
              </a:pPr>
              <a:r>
                <a:rPr lang="en-US" altLang="zh-CN" dirty="0"/>
                <a:t>6</a:t>
              </a:r>
              <a:endParaRPr lang="en-US" altLang="zh-CN" u="sng" dirty="0"/>
            </a:p>
          </p:txBody>
        </p:sp>
        <p:sp>
          <p:nvSpPr>
            <p:cNvPr id="75" name="Oval 21"/>
            <p:cNvSpPr>
              <a:spLocks noChangeArrowheads="1"/>
            </p:cNvSpPr>
            <p:nvPr/>
          </p:nvSpPr>
          <p:spPr bwMode="auto">
            <a:xfrm>
              <a:off x="4032" y="2784"/>
              <a:ext cx="288" cy="240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spcBef>
                  <a:spcPct val="0"/>
                </a:spcBef>
              </a:pPr>
              <a:r>
                <a:rPr lang="en-US" altLang="zh-CN" dirty="0"/>
                <a:t>9</a:t>
              </a:r>
              <a:endParaRPr lang="en-US" altLang="zh-CN" u="sng" dirty="0"/>
            </a:p>
          </p:txBody>
        </p:sp>
        <p:sp>
          <p:nvSpPr>
            <p:cNvPr id="76" name="Line 22"/>
            <p:cNvSpPr>
              <a:spLocks noChangeShapeType="1"/>
            </p:cNvSpPr>
            <p:nvPr/>
          </p:nvSpPr>
          <p:spPr bwMode="auto">
            <a:xfrm>
              <a:off x="4176" y="2064"/>
              <a:ext cx="96" cy="24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7" name="Line 23"/>
            <p:cNvSpPr>
              <a:spLocks noChangeShapeType="1"/>
            </p:cNvSpPr>
            <p:nvPr/>
          </p:nvSpPr>
          <p:spPr bwMode="auto">
            <a:xfrm>
              <a:off x="3552" y="2064"/>
              <a:ext cx="96" cy="24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8" name="Line 24"/>
            <p:cNvSpPr>
              <a:spLocks noChangeShapeType="1"/>
            </p:cNvSpPr>
            <p:nvPr/>
          </p:nvSpPr>
          <p:spPr bwMode="auto">
            <a:xfrm flipH="1">
              <a:off x="3312" y="2064"/>
              <a:ext cx="192" cy="24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9" name="Line 25"/>
            <p:cNvSpPr>
              <a:spLocks noChangeShapeType="1"/>
            </p:cNvSpPr>
            <p:nvPr/>
          </p:nvSpPr>
          <p:spPr bwMode="auto">
            <a:xfrm flipH="1">
              <a:off x="3984" y="2064"/>
              <a:ext cx="96" cy="24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0" name="Line 26"/>
            <p:cNvSpPr>
              <a:spLocks noChangeShapeType="1"/>
            </p:cNvSpPr>
            <p:nvPr/>
          </p:nvSpPr>
          <p:spPr bwMode="auto">
            <a:xfrm flipH="1">
              <a:off x="4205" y="2537"/>
              <a:ext cx="96" cy="24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735236" name="Rectangle 4"/>
              <p:cNvSpPr>
                <a:spLocks noChangeArrowheads="1"/>
              </p:cNvSpPr>
              <p:nvPr/>
            </p:nvSpPr>
            <p:spPr bwMode="auto">
              <a:xfrm>
                <a:off x="23991" y="1005840"/>
                <a:ext cx="5126355" cy="493776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FF33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 marL="342900" indent="-342900"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just">
                  <a:lnSpc>
                    <a:spcPct val="150000"/>
                  </a:lnSpc>
                  <a:defRPr/>
                </a:pPr>
                <a:r>
                  <a:rPr lang="zh-CN" altLang="en-US" sz="2400" b="1" dirty="0"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rPr>
                  <a:t>二叉搜索树</a:t>
                </a:r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𝑻</m:t>
                    </m:r>
                  </m:oMath>
                </a14:m>
                <a:endParaRPr lang="en-US" altLang="zh-CN" sz="2400" b="1" dirty="0">
                  <a:solidFill>
                    <a:srgbClr val="0000FF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endParaRPr>
              </a:p>
              <a:p>
                <a:pPr lvl="1" algn="just">
                  <a:lnSpc>
                    <a:spcPct val="15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  <a:defRPr/>
                </a:pPr>
                <a:r>
                  <a:rPr lang="zh-CN" altLang="en-US" b="1" dirty="0">
                    <a:solidFill>
                      <a:srgbClr val="FF0000"/>
                    </a:solidFill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rPr>
                  <a:t>结点</a:t>
                </a:r>
                <a:endParaRPr lang="zh-CN" altLang="en-US" b="1" dirty="0">
                  <a:solidFill>
                    <a:srgbClr val="FF0000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endParaRPr>
              </a:p>
              <a:p>
                <a:pPr lvl="2" algn="just">
                  <a:lnSpc>
                    <a:spcPct val="15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  <a:defRPr/>
                </a:pPr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𝑲</m:t>
                    </m:r>
                    <m:r>
                      <a:rPr lang="en-US" altLang="zh-CN" sz="2400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={</m:t>
                    </m:r>
                    <m:r>
                      <a:rPr lang="en-US" altLang="zh-CN" sz="2400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𝒌</m:t>
                    </m:r>
                    <m:r>
                      <a:rPr lang="en-US" altLang="zh-CN" sz="2400" b="1" i="1" baseline="-25000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𝟏</m:t>
                    </m:r>
                    <m:r>
                      <a:rPr lang="en-US" altLang="zh-CN" sz="2400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, </m:t>
                    </m:r>
                    <m:r>
                      <a:rPr lang="en-US" altLang="zh-CN" sz="2400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𝒌</m:t>
                    </m:r>
                    <m:r>
                      <a:rPr lang="en-US" altLang="zh-CN" sz="2400" b="1" i="1" baseline="-25000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𝟐</m:t>
                    </m:r>
                    <m:r>
                      <a:rPr lang="en-US" altLang="zh-CN" sz="2400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,</m:t>
                    </m:r>
                    <m:r>
                      <a:rPr lang="en-US" altLang="zh-CN" sz="2400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charset="0"/>
                      </a:rPr>
                      <m:t>⋯</m:t>
                    </m:r>
                    <m:r>
                      <a:rPr lang="en-US" altLang="zh-CN" sz="2400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, </m:t>
                    </m:r>
                    <m:r>
                      <a:rPr lang="en-US" altLang="zh-CN" sz="2400" b="1" i="1" dirty="0" err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𝒌</m:t>
                    </m:r>
                    <m:r>
                      <a:rPr lang="en-US" altLang="zh-CN" sz="2400" b="1" i="1" baseline="-25000" dirty="0" err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𝒏</m:t>
                    </m:r>
                    <m:r>
                      <a:rPr lang="en-US" altLang="zh-CN" sz="2400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}</m:t>
                    </m:r>
                  </m:oMath>
                </a14:m>
                <a:r>
                  <a:rPr lang="zh-CN" altLang="en-US" sz="2400" b="1" dirty="0">
                    <a:solidFill>
                      <a:srgbClr val="0000FF"/>
                    </a:solidFill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rPr>
                  <a:t>：已排序的关键字序列</a:t>
                </a:r>
                <a:endParaRPr lang="en-US" altLang="zh-CN" sz="2400" b="1" dirty="0">
                  <a:solidFill>
                    <a:srgbClr val="0000FF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endParaRPr>
              </a:p>
              <a:p>
                <a:pPr lvl="2" algn="just">
                  <a:lnSpc>
                    <a:spcPct val="15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  <a:defRPr/>
                </a:pPr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𝑫</m:t>
                    </m:r>
                    <m:r>
                      <a:rPr lang="en-US" altLang="zh-CN" sz="2400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={</m:t>
                    </m:r>
                    <m:r>
                      <a:rPr lang="en-US" altLang="zh-CN" sz="2400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𝒅</m:t>
                    </m:r>
                    <m:r>
                      <a:rPr lang="en-US" altLang="zh-CN" sz="2400" b="1" i="1" baseline="-25000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𝟎</m:t>
                    </m:r>
                    <m:r>
                      <a:rPr lang="en-US" altLang="zh-CN" sz="2400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, </m:t>
                    </m:r>
                    <m:r>
                      <a:rPr lang="en-US" altLang="zh-CN" sz="2400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𝒅</m:t>
                    </m:r>
                    <m:r>
                      <a:rPr lang="en-US" altLang="zh-CN" sz="2400" b="1" i="1" baseline="-25000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𝟏</m:t>
                    </m:r>
                    <m:r>
                      <a:rPr lang="en-US" altLang="zh-CN" sz="2400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,</m:t>
                    </m:r>
                    <m:r>
                      <a:rPr lang="en-US" altLang="zh-CN" sz="2400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charset="0"/>
                      </a:rPr>
                      <m:t>⋯</m:t>
                    </m:r>
                    <m:r>
                      <a:rPr lang="en-US" altLang="zh-CN" sz="2400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, </m:t>
                    </m:r>
                    <m:r>
                      <a:rPr lang="en-US" altLang="zh-CN" sz="2400" b="1" i="1" dirty="0" err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𝒅</m:t>
                    </m:r>
                    <m:r>
                      <a:rPr lang="en-US" altLang="zh-CN" sz="2400" b="1" i="1" baseline="-25000" dirty="0" err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𝒏</m:t>
                    </m:r>
                    <m:r>
                      <a:rPr lang="en-US" altLang="zh-CN" sz="2400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}</m:t>
                    </m:r>
                  </m:oMath>
                </a14:m>
                <a:r>
                  <a:rPr lang="zh-CN" altLang="en-US" sz="2400" b="1" dirty="0">
                    <a:solidFill>
                      <a:srgbClr val="0000FF"/>
                    </a:solidFill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rPr>
                  <a:t>：伪关键字序列</a:t>
                </a:r>
                <a:endParaRPr lang="en-US" altLang="zh-CN" sz="2400" b="1" dirty="0">
                  <a:solidFill>
                    <a:srgbClr val="0000FF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endParaRPr>
              </a:p>
              <a:p>
                <a:pPr lvl="2" algn="just">
                  <a:lnSpc>
                    <a:spcPct val="15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  <a:defRPr/>
                </a:pPr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𝒅</m:t>
                    </m:r>
                    <m:r>
                      <a:rPr lang="en-US" altLang="zh-CN" sz="2400" b="1" i="1" baseline="-25000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𝒊</m:t>
                    </m:r>
                  </m:oMath>
                </a14:m>
                <a:r>
                  <a:rPr lang="zh-CN" altLang="en-US" sz="2400" b="1" dirty="0"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rPr>
                  <a:t>对应区间</a:t>
                </a:r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(</m:t>
                    </m:r>
                    <m:r>
                      <a:rPr lang="en-US" altLang="zh-CN" sz="2400" b="1" i="1" dirty="0" err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𝒌</m:t>
                    </m:r>
                    <m:r>
                      <a:rPr lang="en-US" altLang="zh-CN" sz="2400" b="1" i="1" baseline="-25000" dirty="0" err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𝒊</m:t>
                    </m:r>
                    <m:r>
                      <a:rPr lang="en-US" altLang="zh-CN" sz="2400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,</m:t>
                    </m:r>
                    <m:sSub>
                      <m:sSubPr>
                        <m:ctrlPr>
                          <a:rPr lang="en-US" altLang="zh-CN" sz="2400" b="1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</m:ctrlPr>
                      </m:sSubPr>
                      <m:e>
                        <m:r>
                          <a:rPr lang="en-US" altLang="zh-CN" sz="2400" b="1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  <m:t>𝒌</m:t>
                        </m:r>
                      </m:e>
                      <m:sub>
                        <m:r>
                          <a:rPr lang="en-US" altLang="zh-CN" sz="2400" b="1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  <m:t>𝒊</m:t>
                        </m:r>
                        <m:r>
                          <a:rPr lang="en-US" altLang="zh-CN" sz="2400" b="1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  <m:t>+</m:t>
                        </m:r>
                        <m:r>
                          <a:rPr lang="en-US" altLang="zh-CN" sz="2400" b="1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  <m:t>𝟏</m:t>
                        </m:r>
                      </m:sub>
                    </m:sSub>
                    <m:r>
                      <a:rPr lang="en-US" altLang="zh-CN" sz="2400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)</m:t>
                    </m:r>
                  </m:oMath>
                </a14:m>
                <a:endParaRPr lang="en-US" altLang="zh-CN" sz="2400" b="1" dirty="0">
                  <a:solidFill>
                    <a:srgbClr val="0000FF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endParaRPr>
              </a:p>
              <a:p>
                <a:pPr lvl="2" algn="just">
                  <a:lnSpc>
                    <a:spcPct val="15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  <a:defRPr/>
                </a:pPr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𝒅</m:t>
                    </m:r>
                    <m:r>
                      <a:rPr lang="en-US" altLang="zh-CN" sz="2400" b="1" i="1" baseline="-25000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𝟎</m:t>
                    </m:r>
                  </m:oMath>
                </a14:m>
                <a:r>
                  <a:rPr lang="zh-CN" altLang="en-US" sz="2400" b="1" dirty="0"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rPr>
                  <a:t>对应区间</a:t>
                </a:r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(−</m:t>
                    </m:r>
                    <m:r>
                      <a:rPr lang="en-US" altLang="zh-CN" sz="2400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  <a:sym typeface="Symbol" panose="05050102010706020507" pitchFamily="18" charset="2"/>
                      </a:rPr>
                      <m:t></m:t>
                    </m:r>
                    <m:r>
                      <a:rPr lang="en-US" altLang="zh-CN" sz="2400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, </m:t>
                    </m:r>
                    <m:r>
                      <a:rPr lang="en-US" altLang="zh-CN" sz="2400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𝒌</m:t>
                    </m:r>
                    <m:r>
                      <a:rPr lang="en-US" altLang="zh-CN" sz="2400" b="1" i="1" baseline="-25000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𝟏</m:t>
                    </m:r>
                    <m:r>
                      <a:rPr lang="en-US" altLang="zh-CN" sz="2400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)</m:t>
                    </m:r>
                  </m:oMath>
                </a14:m>
                <a:endParaRPr lang="en-US" altLang="zh-CN" sz="2400" b="1" dirty="0"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endParaRPr>
              </a:p>
              <a:p>
                <a:pPr lvl="2" algn="just">
                  <a:lnSpc>
                    <a:spcPct val="15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  <a:defRPr/>
                </a:pPr>
                <a14:m>
                  <m:oMath xmlns:m="http://schemas.openxmlformats.org/officeDocument/2006/math">
                    <m:r>
                      <a:rPr lang="en-US" altLang="zh-CN" sz="2400" b="1" i="1" dirty="0" err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𝒅</m:t>
                    </m:r>
                    <m:r>
                      <a:rPr lang="en-US" altLang="zh-CN" sz="2400" b="1" i="1" baseline="-25000" dirty="0" err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𝒏</m:t>
                    </m:r>
                  </m:oMath>
                </a14:m>
                <a:r>
                  <a:rPr lang="zh-CN" altLang="en-US" sz="2400" b="1" dirty="0"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rPr>
                  <a:t>对应区间</a:t>
                </a:r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(</m:t>
                    </m:r>
                    <m:r>
                      <a:rPr lang="en-US" altLang="zh-CN" sz="2400" b="1" i="1" dirty="0" err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𝒌</m:t>
                    </m:r>
                    <m:r>
                      <a:rPr lang="en-US" altLang="zh-CN" sz="2400" b="1" i="1" baseline="-25000" dirty="0" err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𝒏</m:t>
                    </m:r>
                    <m:r>
                      <a:rPr lang="en-US" altLang="zh-CN" sz="2400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,+</m:t>
                    </m:r>
                    <m:r>
                      <a:rPr lang="en-US" altLang="zh-CN" sz="2400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  <a:sym typeface="Symbol" panose="05050102010706020507" pitchFamily="18" charset="2"/>
                      </a:rPr>
                      <m:t></m:t>
                    </m:r>
                    <m:r>
                      <a:rPr lang="en-US" altLang="zh-CN" sz="2400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)</m:t>
                    </m:r>
                  </m:oMath>
                </a14:m>
                <a:endParaRPr lang="en-US" altLang="zh-CN" sz="2400" b="1" dirty="0">
                  <a:solidFill>
                    <a:srgbClr val="0000FF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endParaRPr>
              </a:p>
              <a:p>
                <a:pPr lvl="1" algn="just">
                  <a:lnSpc>
                    <a:spcPct val="90000"/>
                  </a:lnSpc>
                  <a:defRPr/>
                </a:pPr>
                <a:endParaRPr lang="en-US" altLang="zh-CN" b="1" dirty="0"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735236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3991" y="1005840"/>
                <a:ext cx="5126355" cy="4937760"/>
              </a:xfrm>
              <a:prstGeom prst="rect">
                <a:avLst/>
              </a:prstGeom>
              <a:blipFill rotWithShape="1">
                <a:blip r:embed="rId1"/>
                <a:stretch>
                  <a:fillRect l="-10" r="10" b="-9066"/>
                </a:stretch>
              </a:blip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FF33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35261" name="Group 29"/>
          <p:cNvGrpSpPr/>
          <p:nvPr/>
        </p:nvGrpSpPr>
        <p:grpSpPr bwMode="auto">
          <a:xfrm>
            <a:off x="4903788" y="1118235"/>
            <a:ext cx="4032250" cy="3241675"/>
            <a:chOff x="3240" y="799"/>
            <a:chExt cx="2858" cy="2042"/>
          </a:xfrm>
        </p:grpSpPr>
        <p:sp>
          <p:nvSpPr>
            <p:cNvPr id="42005" name="Line 19"/>
            <p:cNvSpPr>
              <a:spLocks noChangeShapeType="1"/>
            </p:cNvSpPr>
            <p:nvPr/>
          </p:nvSpPr>
          <p:spPr bwMode="auto">
            <a:xfrm flipH="1">
              <a:off x="3875" y="1071"/>
              <a:ext cx="454" cy="318"/>
            </a:xfrm>
            <a:prstGeom prst="line">
              <a:avLst/>
            </a:prstGeom>
            <a:noFill/>
            <a:ln w="381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  <p:sp>
          <p:nvSpPr>
            <p:cNvPr id="42010" name="Line 24"/>
            <p:cNvSpPr>
              <a:spLocks noChangeShapeType="1"/>
            </p:cNvSpPr>
            <p:nvPr/>
          </p:nvSpPr>
          <p:spPr bwMode="auto">
            <a:xfrm>
              <a:off x="5327" y="1661"/>
              <a:ext cx="181" cy="318"/>
            </a:xfrm>
            <a:prstGeom prst="line">
              <a:avLst/>
            </a:prstGeom>
            <a:noFill/>
            <a:ln w="381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  <p:sp>
          <p:nvSpPr>
            <p:cNvPr id="42014" name="Line 28"/>
            <p:cNvSpPr>
              <a:spLocks noChangeShapeType="1"/>
            </p:cNvSpPr>
            <p:nvPr/>
          </p:nvSpPr>
          <p:spPr bwMode="auto">
            <a:xfrm>
              <a:off x="5689" y="2251"/>
              <a:ext cx="136" cy="227"/>
            </a:xfrm>
            <a:prstGeom prst="line">
              <a:avLst/>
            </a:prstGeom>
            <a:noFill/>
            <a:ln w="381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  <p:sp>
          <p:nvSpPr>
            <p:cNvPr id="42011" name="Line 25"/>
            <p:cNvSpPr>
              <a:spLocks noChangeShapeType="1"/>
            </p:cNvSpPr>
            <p:nvPr/>
          </p:nvSpPr>
          <p:spPr bwMode="auto">
            <a:xfrm flipH="1">
              <a:off x="4374" y="2251"/>
              <a:ext cx="136" cy="227"/>
            </a:xfrm>
            <a:prstGeom prst="line">
              <a:avLst/>
            </a:prstGeom>
            <a:noFill/>
            <a:ln w="381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  <p:sp>
          <p:nvSpPr>
            <p:cNvPr id="42012" name="Line 26"/>
            <p:cNvSpPr>
              <a:spLocks noChangeShapeType="1"/>
            </p:cNvSpPr>
            <p:nvPr/>
          </p:nvSpPr>
          <p:spPr bwMode="auto">
            <a:xfrm>
              <a:off x="4692" y="2251"/>
              <a:ext cx="90" cy="272"/>
            </a:xfrm>
            <a:prstGeom prst="line">
              <a:avLst/>
            </a:prstGeom>
            <a:noFill/>
            <a:ln w="381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  <p:sp>
          <p:nvSpPr>
            <p:cNvPr id="735240" name="Oval 8"/>
            <p:cNvSpPr>
              <a:spLocks noChangeArrowheads="1"/>
            </p:cNvSpPr>
            <p:nvPr/>
          </p:nvSpPr>
          <p:spPr bwMode="auto">
            <a:xfrm>
              <a:off x="4283" y="799"/>
              <a:ext cx="408" cy="363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r>
                <a:rPr lang="en-US" altLang="zh-CN" sz="3200" b="1" i="1" dirty="0">
                  <a:solidFill>
                    <a:schemeClr val="bg1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rPr>
                <a:t>k</a:t>
              </a:r>
              <a:r>
                <a:rPr lang="en-US" altLang="zh-CN" sz="3200" b="1" i="1" baseline="-25000" dirty="0">
                  <a:solidFill>
                    <a:schemeClr val="bg1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rPr>
                <a:t>2</a:t>
              </a:r>
              <a:endParaRPr lang="en-US" altLang="zh-CN" sz="3200" b="1" i="1" baseline="-25000" dirty="0">
                <a:solidFill>
                  <a:schemeClr val="bg1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  <p:sp>
          <p:nvSpPr>
            <p:cNvPr id="735241" name="Oval 9"/>
            <p:cNvSpPr>
              <a:spLocks noChangeArrowheads="1"/>
            </p:cNvSpPr>
            <p:nvPr/>
          </p:nvSpPr>
          <p:spPr bwMode="auto">
            <a:xfrm>
              <a:off x="4964" y="1343"/>
              <a:ext cx="408" cy="363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r>
                <a:rPr lang="en-US" altLang="zh-CN" sz="3200" b="1" i="1">
                  <a:solidFill>
                    <a:schemeClr val="bg1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rPr>
                <a:t>k</a:t>
              </a:r>
              <a:r>
                <a:rPr lang="en-US" altLang="zh-CN" sz="3200" b="1" i="1" baseline="-25000">
                  <a:solidFill>
                    <a:schemeClr val="bg1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rPr>
                <a:t>4</a:t>
              </a:r>
              <a:endParaRPr lang="en-US" altLang="zh-CN" sz="3200" b="1" i="1" baseline="-25000">
                <a:solidFill>
                  <a:schemeClr val="bg1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  <p:sp>
          <p:nvSpPr>
            <p:cNvPr id="735242" name="Oval 10"/>
            <p:cNvSpPr>
              <a:spLocks noChangeArrowheads="1"/>
            </p:cNvSpPr>
            <p:nvPr/>
          </p:nvSpPr>
          <p:spPr bwMode="auto">
            <a:xfrm>
              <a:off x="3785" y="1933"/>
              <a:ext cx="408" cy="363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r>
                <a:rPr lang="en-US" altLang="zh-CN" sz="3200" b="1" i="1" dirty="0">
                  <a:solidFill>
                    <a:schemeClr val="bg1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rPr>
                <a:t>d</a:t>
              </a:r>
              <a:r>
                <a:rPr lang="en-US" altLang="zh-CN" sz="3200" b="1" i="1" baseline="-25000" dirty="0">
                  <a:solidFill>
                    <a:schemeClr val="bg1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rPr>
                <a:t>1</a:t>
              </a:r>
              <a:endParaRPr lang="en-US" altLang="zh-CN" sz="3200" b="1" i="1" baseline="-25000" dirty="0">
                <a:solidFill>
                  <a:schemeClr val="bg1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  <p:sp>
          <p:nvSpPr>
            <p:cNvPr id="735243" name="Oval 11"/>
            <p:cNvSpPr>
              <a:spLocks noChangeArrowheads="1"/>
            </p:cNvSpPr>
            <p:nvPr/>
          </p:nvSpPr>
          <p:spPr bwMode="auto">
            <a:xfrm>
              <a:off x="3558" y="1344"/>
              <a:ext cx="405" cy="363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r>
                <a:rPr lang="en-US" altLang="zh-CN" sz="3200" b="1" i="1" dirty="0">
                  <a:solidFill>
                    <a:schemeClr val="bg1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rPr>
                <a:t>k</a:t>
              </a:r>
              <a:r>
                <a:rPr lang="en-US" altLang="zh-CN" sz="3200" b="1" i="1" baseline="-25000" dirty="0">
                  <a:solidFill>
                    <a:schemeClr val="bg1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rPr>
                <a:t>1</a:t>
              </a:r>
              <a:endParaRPr lang="en-US" altLang="zh-CN" sz="3200" b="1" i="1" baseline="-25000" dirty="0">
                <a:solidFill>
                  <a:schemeClr val="bg1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  <p:sp>
          <p:nvSpPr>
            <p:cNvPr id="735244" name="Oval 12"/>
            <p:cNvSpPr>
              <a:spLocks noChangeArrowheads="1"/>
            </p:cNvSpPr>
            <p:nvPr/>
          </p:nvSpPr>
          <p:spPr bwMode="auto">
            <a:xfrm>
              <a:off x="3240" y="1933"/>
              <a:ext cx="408" cy="363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r>
                <a:rPr lang="en-US" altLang="zh-CN" sz="3200" b="1" i="1" dirty="0">
                  <a:solidFill>
                    <a:schemeClr val="bg1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rPr>
                <a:t>d</a:t>
              </a:r>
              <a:r>
                <a:rPr lang="en-US" altLang="zh-CN" sz="3200" b="1" i="1" baseline="-25000" dirty="0">
                  <a:solidFill>
                    <a:schemeClr val="bg1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rPr>
                <a:t>0</a:t>
              </a:r>
              <a:endParaRPr lang="en-US" altLang="zh-CN" sz="3200" b="1" i="1" baseline="-25000" dirty="0">
                <a:solidFill>
                  <a:schemeClr val="bg1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  <p:sp>
          <p:nvSpPr>
            <p:cNvPr id="735245" name="Oval 13"/>
            <p:cNvSpPr>
              <a:spLocks noChangeArrowheads="1"/>
            </p:cNvSpPr>
            <p:nvPr/>
          </p:nvSpPr>
          <p:spPr bwMode="auto">
            <a:xfrm>
              <a:off x="4420" y="1933"/>
              <a:ext cx="406" cy="363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r>
                <a:rPr lang="en-US" altLang="zh-CN" sz="3200" b="1" i="1">
                  <a:solidFill>
                    <a:schemeClr val="bg1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rPr>
                <a:t>k</a:t>
              </a:r>
              <a:r>
                <a:rPr lang="en-US" altLang="zh-CN" sz="3200" b="1" i="1" baseline="-25000">
                  <a:solidFill>
                    <a:schemeClr val="bg1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rPr>
                <a:t>3</a:t>
              </a:r>
              <a:endParaRPr lang="en-US" altLang="zh-CN" sz="3200" b="1" i="1" baseline="-25000">
                <a:solidFill>
                  <a:schemeClr val="bg1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  <p:sp>
          <p:nvSpPr>
            <p:cNvPr id="735246" name="Oval 14"/>
            <p:cNvSpPr>
              <a:spLocks noChangeArrowheads="1"/>
            </p:cNvSpPr>
            <p:nvPr/>
          </p:nvSpPr>
          <p:spPr bwMode="auto">
            <a:xfrm>
              <a:off x="5417" y="1933"/>
              <a:ext cx="406" cy="363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r>
                <a:rPr lang="en-US" altLang="zh-CN" sz="3200" b="1" i="1" dirty="0">
                  <a:solidFill>
                    <a:schemeClr val="bg1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rPr>
                <a:t>k</a:t>
              </a:r>
              <a:r>
                <a:rPr lang="en-US" altLang="zh-CN" sz="3200" b="1" i="1" baseline="-25000" dirty="0">
                  <a:solidFill>
                    <a:schemeClr val="bg1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rPr>
                <a:t>5</a:t>
              </a:r>
              <a:endParaRPr lang="en-US" altLang="zh-CN" sz="3200" b="1" i="1" baseline="-25000" dirty="0">
                <a:solidFill>
                  <a:schemeClr val="bg1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  <p:sp>
          <p:nvSpPr>
            <p:cNvPr id="735247" name="Oval 15"/>
            <p:cNvSpPr>
              <a:spLocks noChangeArrowheads="1"/>
            </p:cNvSpPr>
            <p:nvPr/>
          </p:nvSpPr>
          <p:spPr bwMode="auto">
            <a:xfrm>
              <a:off x="4102" y="2477"/>
              <a:ext cx="408" cy="363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r>
                <a:rPr lang="en-US" altLang="zh-CN" sz="3200" b="1" i="1">
                  <a:solidFill>
                    <a:schemeClr val="bg1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rPr>
                <a:t>d</a:t>
              </a:r>
              <a:r>
                <a:rPr lang="en-US" altLang="zh-CN" sz="3200" b="1" i="1" baseline="-25000">
                  <a:solidFill>
                    <a:schemeClr val="bg1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rPr>
                <a:t>2</a:t>
              </a:r>
              <a:endParaRPr lang="en-US" altLang="zh-CN" sz="3200" b="1" i="1" baseline="-25000">
                <a:solidFill>
                  <a:schemeClr val="bg1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  <p:sp>
          <p:nvSpPr>
            <p:cNvPr id="735248" name="Oval 16"/>
            <p:cNvSpPr>
              <a:spLocks noChangeArrowheads="1"/>
            </p:cNvSpPr>
            <p:nvPr/>
          </p:nvSpPr>
          <p:spPr bwMode="auto">
            <a:xfrm>
              <a:off x="4646" y="2478"/>
              <a:ext cx="404" cy="363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r>
                <a:rPr lang="en-US" altLang="zh-CN" sz="3200" b="1" i="1" dirty="0">
                  <a:solidFill>
                    <a:schemeClr val="bg1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rPr>
                <a:t>d</a:t>
              </a:r>
              <a:r>
                <a:rPr lang="en-US" altLang="zh-CN" sz="3200" b="1" i="1" baseline="-25000" dirty="0">
                  <a:solidFill>
                    <a:schemeClr val="bg1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rPr>
                <a:t>3</a:t>
              </a:r>
              <a:endParaRPr lang="en-US" altLang="zh-CN" sz="3200" b="1" i="1" baseline="-25000" dirty="0">
                <a:solidFill>
                  <a:schemeClr val="bg1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  <p:sp>
          <p:nvSpPr>
            <p:cNvPr id="735249" name="Oval 17"/>
            <p:cNvSpPr>
              <a:spLocks noChangeArrowheads="1"/>
            </p:cNvSpPr>
            <p:nvPr/>
          </p:nvSpPr>
          <p:spPr bwMode="auto">
            <a:xfrm>
              <a:off x="5145" y="2478"/>
              <a:ext cx="408" cy="363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r>
                <a:rPr lang="en-US" altLang="zh-CN" sz="3200" b="1" i="1" dirty="0">
                  <a:solidFill>
                    <a:schemeClr val="bg1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rPr>
                <a:t>d</a:t>
              </a:r>
              <a:r>
                <a:rPr lang="en-US" altLang="zh-CN" sz="3200" b="1" i="1" baseline="-25000" dirty="0">
                  <a:solidFill>
                    <a:schemeClr val="bg1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rPr>
                <a:t>4</a:t>
              </a:r>
              <a:endParaRPr lang="en-US" altLang="zh-CN" sz="3200" b="1" i="1" baseline="-25000" dirty="0">
                <a:solidFill>
                  <a:schemeClr val="bg1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  <p:sp>
          <p:nvSpPr>
            <p:cNvPr id="735250" name="Oval 18"/>
            <p:cNvSpPr>
              <a:spLocks noChangeArrowheads="1"/>
            </p:cNvSpPr>
            <p:nvPr/>
          </p:nvSpPr>
          <p:spPr bwMode="auto">
            <a:xfrm>
              <a:off x="5690" y="2478"/>
              <a:ext cx="408" cy="363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r>
                <a:rPr lang="en-US" altLang="zh-CN" sz="3200" b="1" i="1" dirty="0">
                  <a:solidFill>
                    <a:schemeClr val="bg1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rPr>
                <a:t>d</a:t>
              </a:r>
              <a:r>
                <a:rPr lang="en-US" altLang="zh-CN" sz="3200" b="1" i="1" baseline="-25000" dirty="0">
                  <a:solidFill>
                    <a:schemeClr val="bg1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rPr>
                <a:t>5</a:t>
              </a:r>
              <a:endParaRPr lang="en-US" altLang="zh-CN" sz="3200" b="1" i="1" baseline="-25000" dirty="0">
                <a:solidFill>
                  <a:schemeClr val="bg1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  <p:sp>
          <p:nvSpPr>
            <p:cNvPr id="42006" name="Line 20"/>
            <p:cNvSpPr>
              <a:spLocks noChangeShapeType="1"/>
            </p:cNvSpPr>
            <p:nvPr/>
          </p:nvSpPr>
          <p:spPr bwMode="auto">
            <a:xfrm>
              <a:off x="4646" y="1071"/>
              <a:ext cx="454" cy="273"/>
            </a:xfrm>
            <a:prstGeom prst="line">
              <a:avLst/>
            </a:prstGeom>
            <a:noFill/>
            <a:ln w="381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  <p:sp>
          <p:nvSpPr>
            <p:cNvPr id="42007" name="Line 21"/>
            <p:cNvSpPr>
              <a:spLocks noChangeShapeType="1"/>
            </p:cNvSpPr>
            <p:nvPr/>
          </p:nvSpPr>
          <p:spPr bwMode="auto">
            <a:xfrm flipH="1">
              <a:off x="3512" y="1706"/>
              <a:ext cx="136" cy="227"/>
            </a:xfrm>
            <a:prstGeom prst="line">
              <a:avLst/>
            </a:prstGeom>
            <a:noFill/>
            <a:ln w="381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  <p:sp>
          <p:nvSpPr>
            <p:cNvPr id="42008" name="Line 22"/>
            <p:cNvSpPr>
              <a:spLocks noChangeShapeType="1"/>
            </p:cNvSpPr>
            <p:nvPr/>
          </p:nvSpPr>
          <p:spPr bwMode="auto">
            <a:xfrm>
              <a:off x="3830" y="1706"/>
              <a:ext cx="90" cy="227"/>
            </a:xfrm>
            <a:prstGeom prst="line">
              <a:avLst/>
            </a:prstGeom>
            <a:noFill/>
            <a:ln w="381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  <p:sp>
          <p:nvSpPr>
            <p:cNvPr id="42009" name="Line 23"/>
            <p:cNvSpPr>
              <a:spLocks noChangeShapeType="1"/>
            </p:cNvSpPr>
            <p:nvPr/>
          </p:nvSpPr>
          <p:spPr bwMode="auto">
            <a:xfrm flipH="1">
              <a:off x="4737" y="1661"/>
              <a:ext cx="272" cy="318"/>
            </a:xfrm>
            <a:prstGeom prst="line">
              <a:avLst/>
            </a:prstGeom>
            <a:noFill/>
            <a:ln w="381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  <p:sp>
          <p:nvSpPr>
            <p:cNvPr id="42013" name="Line 27"/>
            <p:cNvSpPr>
              <a:spLocks noChangeShapeType="1"/>
            </p:cNvSpPr>
            <p:nvPr/>
          </p:nvSpPr>
          <p:spPr bwMode="auto">
            <a:xfrm flipH="1">
              <a:off x="5417" y="2296"/>
              <a:ext cx="136" cy="182"/>
            </a:xfrm>
            <a:prstGeom prst="line">
              <a:avLst/>
            </a:prstGeom>
            <a:noFill/>
            <a:ln w="381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框 2"/>
              <p:cNvSpPr txBox="1"/>
              <p:nvPr/>
            </p:nvSpPr>
            <p:spPr>
              <a:xfrm>
                <a:off x="387101" y="5959901"/>
                <a:ext cx="8369795" cy="83099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 anchor="t">
                <a:spAutoFit/>
              </a:bodyPr>
              <a:lstStyle/>
              <a:p>
                <a:r>
                  <a:rPr lang="zh-CN" altLang="en-US" sz="2400" dirty="0"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rPr>
                  <a:t>特点：对于树中结点</a:t>
                </a:r>
                <a14:m>
                  <m:oMath xmlns:m="http://schemas.openxmlformats.org/officeDocument/2006/math">
                    <m:r>
                      <a:rPr lang="zh-CN" altLang="en-US" sz="2400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𝑿</m:t>
                    </m:r>
                  </m:oMath>
                </a14:m>
                <a:r>
                  <a:rPr lang="zh-CN" altLang="en-US" sz="2400" dirty="0"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rPr>
                  <a:t>，</a:t>
                </a:r>
                <a:r>
                  <a:rPr lang="zh-CN" altLang="en-US" sz="2400" b="1" dirty="0">
                    <a:solidFill>
                      <a:srgbClr val="FF0000"/>
                    </a:solidFill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rPr>
                  <a:t>左子树中所有关键字值小于</a:t>
                </a:r>
                <a14:m>
                  <m:oMath xmlns:m="http://schemas.openxmlformats.org/officeDocument/2006/math">
                    <m:r>
                      <a:rPr lang="zh-CN" altLang="en-US" sz="2400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𝑿</m:t>
                    </m:r>
                  </m:oMath>
                </a14:m>
                <a:r>
                  <a:rPr lang="zh-CN" altLang="en-US" sz="2400" b="1" dirty="0">
                    <a:solidFill>
                      <a:srgbClr val="FF0000"/>
                    </a:solidFill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rPr>
                  <a:t>，右子树中所有关键字值大于</a:t>
                </a:r>
                <a14:m>
                  <m:oMath xmlns:m="http://schemas.openxmlformats.org/officeDocument/2006/math">
                    <m:r>
                      <a:rPr lang="zh-CN" altLang="en-US" sz="2400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𝑿</m:t>
                    </m:r>
                  </m:oMath>
                </a14:m>
                <a:r>
                  <a:rPr lang="zh-CN" altLang="en-US" sz="2400" b="1" dirty="0">
                    <a:solidFill>
                      <a:srgbClr val="FF0000"/>
                    </a:solidFill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rPr>
                  <a:t>。</a:t>
                </a:r>
                <a:endParaRPr lang="zh-CN" altLang="en-US" sz="2400" b="1" dirty="0">
                  <a:solidFill>
                    <a:srgbClr val="FF0000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101" y="5959901"/>
                <a:ext cx="8369795" cy="830997"/>
              </a:xfrm>
              <a:prstGeom prst="rect">
                <a:avLst/>
              </a:prstGeom>
              <a:blipFill rotWithShape="1">
                <a:blip r:embed="rId2"/>
                <a:stretch>
                  <a:fillRect l="-5" t="-51" r="3" b="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 Box 5"/>
          <p:cNvSpPr txBox="1">
            <a:spLocks noChangeArrowheads="1"/>
          </p:cNvSpPr>
          <p:nvPr/>
        </p:nvSpPr>
        <p:spPr bwMode="auto">
          <a:xfrm>
            <a:off x="0" y="152400"/>
            <a:ext cx="9143999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3300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3600" b="1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最优二叉搜索树 </a:t>
            </a:r>
            <a:r>
              <a:rPr kumimoji="0" lang="zh-CN" altLang="en-US" sz="3600" b="1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问题的定义</a:t>
            </a:r>
            <a:endParaRPr kumimoji="0" lang="zh-CN" altLang="en-US" sz="3600" b="1" dirty="0">
              <a:solidFill>
                <a:srgbClr val="558ED5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5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352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352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52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52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52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52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52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523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523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/>
          <p:cNvGrpSpPr/>
          <p:nvPr/>
        </p:nvGrpSpPr>
        <p:grpSpPr>
          <a:xfrm>
            <a:off x="5205730" y="2286000"/>
            <a:ext cx="3557270" cy="3962400"/>
            <a:chOff x="7291" y="4163"/>
            <a:chExt cx="5602" cy="6240"/>
          </a:xfrm>
        </p:grpSpPr>
        <p:sp>
          <p:nvSpPr>
            <p:cNvPr id="15" name="Line 19"/>
            <p:cNvSpPr>
              <a:spLocks noChangeShapeType="1"/>
            </p:cNvSpPr>
            <p:nvPr/>
          </p:nvSpPr>
          <p:spPr bwMode="auto">
            <a:xfrm flipH="1">
              <a:off x="8702" y="4833"/>
              <a:ext cx="1009" cy="784"/>
            </a:xfrm>
            <a:prstGeom prst="line">
              <a:avLst/>
            </a:prstGeom>
            <a:noFill/>
            <a:ln w="381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6" name="Line 20"/>
            <p:cNvSpPr>
              <a:spLocks noChangeShapeType="1"/>
            </p:cNvSpPr>
            <p:nvPr/>
          </p:nvSpPr>
          <p:spPr bwMode="auto">
            <a:xfrm>
              <a:off x="10415" y="4833"/>
              <a:ext cx="1009" cy="673"/>
            </a:xfrm>
            <a:prstGeom prst="line">
              <a:avLst/>
            </a:prstGeom>
            <a:noFill/>
            <a:ln w="381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9" name="Line 23"/>
            <p:cNvSpPr>
              <a:spLocks noChangeShapeType="1"/>
            </p:cNvSpPr>
            <p:nvPr/>
          </p:nvSpPr>
          <p:spPr bwMode="auto">
            <a:xfrm flipH="1">
              <a:off x="10617" y="6287"/>
              <a:ext cx="604" cy="784"/>
            </a:xfrm>
            <a:prstGeom prst="line">
              <a:avLst/>
            </a:prstGeom>
            <a:noFill/>
            <a:ln w="381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" name="Line 24"/>
            <p:cNvSpPr>
              <a:spLocks noChangeShapeType="1"/>
            </p:cNvSpPr>
            <p:nvPr/>
          </p:nvSpPr>
          <p:spPr bwMode="auto">
            <a:xfrm>
              <a:off x="11928" y="6287"/>
              <a:ext cx="402" cy="784"/>
            </a:xfrm>
            <a:prstGeom prst="line">
              <a:avLst/>
            </a:prstGeom>
            <a:noFill/>
            <a:ln w="381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1" name="Line 25"/>
            <p:cNvSpPr>
              <a:spLocks noChangeShapeType="1"/>
            </p:cNvSpPr>
            <p:nvPr/>
          </p:nvSpPr>
          <p:spPr bwMode="auto">
            <a:xfrm flipH="1">
              <a:off x="9811" y="7741"/>
              <a:ext cx="302" cy="559"/>
            </a:xfrm>
            <a:prstGeom prst="line">
              <a:avLst/>
            </a:prstGeom>
            <a:noFill/>
            <a:ln w="381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2" name="Line 26"/>
            <p:cNvSpPr>
              <a:spLocks noChangeShapeType="1"/>
            </p:cNvSpPr>
            <p:nvPr/>
          </p:nvSpPr>
          <p:spPr bwMode="auto">
            <a:xfrm>
              <a:off x="10517" y="7741"/>
              <a:ext cx="200" cy="670"/>
            </a:xfrm>
            <a:prstGeom prst="line">
              <a:avLst/>
            </a:prstGeom>
            <a:noFill/>
            <a:ln w="381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7" name="Line 25"/>
            <p:cNvSpPr>
              <a:spLocks noChangeShapeType="1"/>
            </p:cNvSpPr>
            <p:nvPr/>
          </p:nvSpPr>
          <p:spPr bwMode="auto">
            <a:xfrm flipH="1">
              <a:off x="8805" y="9077"/>
              <a:ext cx="523" cy="509"/>
            </a:xfrm>
            <a:prstGeom prst="line">
              <a:avLst/>
            </a:prstGeom>
            <a:noFill/>
            <a:ln w="381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8" name="Line 25"/>
            <p:cNvSpPr>
              <a:spLocks noChangeShapeType="1"/>
            </p:cNvSpPr>
            <p:nvPr/>
          </p:nvSpPr>
          <p:spPr bwMode="auto">
            <a:xfrm flipH="1" flipV="1">
              <a:off x="9871" y="9158"/>
              <a:ext cx="343" cy="428"/>
            </a:xfrm>
            <a:prstGeom prst="line">
              <a:avLst/>
            </a:prstGeom>
            <a:noFill/>
            <a:ln w="381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" name="Oval 8"/>
            <p:cNvSpPr>
              <a:spLocks noChangeArrowheads="1"/>
            </p:cNvSpPr>
            <p:nvPr/>
          </p:nvSpPr>
          <p:spPr bwMode="auto">
            <a:xfrm>
              <a:off x="9608" y="4163"/>
              <a:ext cx="907" cy="895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r>
                <a:rPr lang="en-US" altLang="zh-CN" sz="3200" b="1" i="1" dirty="0">
                  <a:solidFill>
                    <a:schemeClr val="bg1"/>
                  </a:solidFill>
                  <a:ea typeface="宋体" panose="02010600030101010101" pitchFamily="2" charset="-122"/>
                </a:rPr>
                <a:t>k</a:t>
              </a:r>
              <a:r>
                <a:rPr lang="en-US" altLang="zh-CN" sz="3200" b="1" i="1" baseline="-25000" dirty="0">
                  <a:solidFill>
                    <a:schemeClr val="bg1"/>
                  </a:solidFill>
                  <a:ea typeface="宋体" panose="02010600030101010101" pitchFamily="2" charset="-122"/>
                </a:rPr>
                <a:t>2</a:t>
              </a:r>
              <a:endParaRPr lang="en-US" altLang="zh-CN" sz="3200" b="1" i="1" baseline="-25000" dirty="0">
                <a:solidFill>
                  <a:schemeClr val="bg1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5" name="Oval 9"/>
            <p:cNvSpPr>
              <a:spLocks noChangeArrowheads="1"/>
            </p:cNvSpPr>
            <p:nvPr/>
          </p:nvSpPr>
          <p:spPr bwMode="auto">
            <a:xfrm>
              <a:off x="11121" y="5504"/>
              <a:ext cx="907" cy="895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r>
                <a:rPr lang="en-US" altLang="zh-CN" sz="3200" b="1" i="1">
                  <a:solidFill>
                    <a:schemeClr val="bg1"/>
                  </a:solidFill>
                  <a:ea typeface="宋体" panose="02010600030101010101" pitchFamily="2" charset="-122"/>
                </a:rPr>
                <a:t>k</a:t>
              </a:r>
              <a:r>
                <a:rPr lang="en-US" altLang="zh-CN" sz="3200" b="1" i="1" baseline="-25000">
                  <a:solidFill>
                    <a:schemeClr val="bg1"/>
                  </a:solidFill>
                  <a:ea typeface="宋体" panose="02010600030101010101" pitchFamily="2" charset="-122"/>
                </a:rPr>
                <a:t>5</a:t>
              </a:r>
              <a:endParaRPr lang="en-US" altLang="zh-CN" sz="3200" b="1" i="1" baseline="-25000">
                <a:solidFill>
                  <a:schemeClr val="bg1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6" name="Oval 10"/>
            <p:cNvSpPr>
              <a:spLocks noChangeArrowheads="1"/>
            </p:cNvSpPr>
            <p:nvPr/>
          </p:nvSpPr>
          <p:spPr bwMode="auto">
            <a:xfrm>
              <a:off x="8502" y="6957"/>
              <a:ext cx="907" cy="895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r>
                <a:rPr lang="en-US" altLang="zh-CN" sz="3200" b="1" i="1" dirty="0">
                  <a:solidFill>
                    <a:schemeClr val="bg1"/>
                  </a:solidFill>
                  <a:ea typeface="宋体" panose="02010600030101010101" pitchFamily="2" charset="-122"/>
                </a:rPr>
                <a:t>d</a:t>
              </a:r>
              <a:r>
                <a:rPr lang="en-US" altLang="zh-CN" sz="3200" b="1" i="1" baseline="-25000" dirty="0">
                  <a:solidFill>
                    <a:schemeClr val="bg1"/>
                  </a:solidFill>
                  <a:ea typeface="宋体" panose="02010600030101010101" pitchFamily="2" charset="-122"/>
                </a:rPr>
                <a:t>1</a:t>
              </a:r>
              <a:endParaRPr lang="en-US" altLang="zh-CN" sz="3200" b="1" i="1" baseline="-25000" dirty="0">
                <a:solidFill>
                  <a:schemeClr val="bg1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7" name="Oval 11"/>
            <p:cNvSpPr>
              <a:spLocks noChangeArrowheads="1"/>
            </p:cNvSpPr>
            <p:nvPr/>
          </p:nvSpPr>
          <p:spPr bwMode="auto">
            <a:xfrm>
              <a:off x="7998" y="5506"/>
              <a:ext cx="900" cy="895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r>
                <a:rPr lang="en-US" altLang="zh-CN" sz="3200" b="1" i="1">
                  <a:solidFill>
                    <a:schemeClr val="bg1"/>
                  </a:solidFill>
                  <a:ea typeface="宋体" panose="02010600030101010101" pitchFamily="2" charset="-122"/>
                </a:rPr>
                <a:t>k</a:t>
              </a:r>
              <a:r>
                <a:rPr lang="en-US" altLang="zh-CN" sz="3200" b="1" i="1" baseline="-25000">
                  <a:solidFill>
                    <a:schemeClr val="bg1"/>
                  </a:solidFill>
                  <a:ea typeface="宋体" panose="02010600030101010101" pitchFamily="2" charset="-122"/>
                </a:rPr>
                <a:t>1</a:t>
              </a:r>
              <a:endParaRPr lang="en-US" altLang="zh-CN" sz="3200" b="1" i="1" baseline="-25000">
                <a:solidFill>
                  <a:schemeClr val="bg1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8" name="Oval 12"/>
            <p:cNvSpPr>
              <a:spLocks noChangeArrowheads="1"/>
            </p:cNvSpPr>
            <p:nvPr/>
          </p:nvSpPr>
          <p:spPr bwMode="auto">
            <a:xfrm>
              <a:off x="7291" y="6957"/>
              <a:ext cx="907" cy="895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r>
                <a:rPr lang="en-US" altLang="zh-CN" sz="3200" b="1" i="1" dirty="0">
                  <a:solidFill>
                    <a:schemeClr val="bg1"/>
                  </a:solidFill>
                  <a:ea typeface="宋体" panose="02010600030101010101" pitchFamily="2" charset="-122"/>
                </a:rPr>
                <a:t>d</a:t>
              </a:r>
              <a:r>
                <a:rPr lang="en-US" altLang="zh-CN" sz="3200" b="1" i="1" baseline="-25000" dirty="0">
                  <a:solidFill>
                    <a:schemeClr val="bg1"/>
                  </a:solidFill>
                  <a:ea typeface="宋体" panose="02010600030101010101" pitchFamily="2" charset="-122"/>
                </a:rPr>
                <a:t>0</a:t>
              </a:r>
              <a:endParaRPr lang="en-US" altLang="zh-CN" sz="3200" b="1" i="1" baseline="-25000" dirty="0">
                <a:solidFill>
                  <a:schemeClr val="bg1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9" name="Oval 13"/>
            <p:cNvSpPr>
              <a:spLocks noChangeArrowheads="1"/>
            </p:cNvSpPr>
            <p:nvPr/>
          </p:nvSpPr>
          <p:spPr bwMode="auto">
            <a:xfrm>
              <a:off x="9913" y="6957"/>
              <a:ext cx="902" cy="895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r>
                <a:rPr lang="en-US" altLang="zh-CN" sz="3200" b="1" i="1">
                  <a:solidFill>
                    <a:schemeClr val="bg1"/>
                  </a:solidFill>
                  <a:ea typeface="宋体" panose="02010600030101010101" pitchFamily="2" charset="-122"/>
                </a:rPr>
                <a:t>k</a:t>
              </a:r>
              <a:r>
                <a:rPr lang="en-US" altLang="zh-CN" sz="3200" b="1" i="1" baseline="-25000">
                  <a:solidFill>
                    <a:schemeClr val="bg1"/>
                  </a:solidFill>
                  <a:ea typeface="宋体" panose="02010600030101010101" pitchFamily="2" charset="-122"/>
                </a:rPr>
                <a:t>4</a:t>
              </a:r>
              <a:endParaRPr lang="en-US" altLang="zh-CN" sz="3200" b="1" i="1" baseline="-25000">
                <a:solidFill>
                  <a:schemeClr val="bg1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11" name="Oval 15"/>
            <p:cNvSpPr>
              <a:spLocks noChangeArrowheads="1"/>
            </p:cNvSpPr>
            <p:nvPr/>
          </p:nvSpPr>
          <p:spPr bwMode="auto">
            <a:xfrm>
              <a:off x="9206" y="8298"/>
              <a:ext cx="907" cy="895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r>
                <a:rPr lang="en-US" altLang="zh-CN" sz="3200" b="1" i="1">
                  <a:solidFill>
                    <a:schemeClr val="bg1"/>
                  </a:solidFill>
                  <a:ea typeface="宋体" panose="02010600030101010101" pitchFamily="2" charset="-122"/>
                </a:rPr>
                <a:t>k</a:t>
              </a:r>
              <a:r>
                <a:rPr lang="en-US" altLang="zh-CN" sz="3200" b="1" i="1" baseline="-25000">
                  <a:solidFill>
                    <a:schemeClr val="bg1"/>
                  </a:solidFill>
                  <a:ea typeface="宋体" panose="02010600030101010101" pitchFamily="2" charset="-122"/>
                </a:rPr>
                <a:t>3</a:t>
              </a:r>
              <a:endParaRPr lang="en-US" altLang="zh-CN" sz="3200" b="1" i="1" baseline="-25000">
                <a:solidFill>
                  <a:schemeClr val="bg1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12" name="Oval 16"/>
            <p:cNvSpPr>
              <a:spLocks noChangeArrowheads="1"/>
            </p:cNvSpPr>
            <p:nvPr/>
          </p:nvSpPr>
          <p:spPr bwMode="auto">
            <a:xfrm>
              <a:off x="10415" y="8300"/>
              <a:ext cx="898" cy="895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r>
                <a:rPr lang="en-US" altLang="zh-CN" sz="3200" b="1" i="1">
                  <a:solidFill>
                    <a:schemeClr val="bg1"/>
                  </a:solidFill>
                  <a:ea typeface="宋体" panose="02010600030101010101" pitchFamily="2" charset="-122"/>
                </a:rPr>
                <a:t>d</a:t>
              </a:r>
              <a:r>
                <a:rPr lang="en-US" altLang="zh-CN" sz="3200" b="1" i="1" baseline="-25000">
                  <a:solidFill>
                    <a:schemeClr val="bg1"/>
                  </a:solidFill>
                  <a:ea typeface="宋体" panose="02010600030101010101" pitchFamily="2" charset="-122"/>
                </a:rPr>
                <a:t>4</a:t>
              </a:r>
              <a:endParaRPr lang="en-US" altLang="zh-CN" sz="3200" b="1" i="1" baseline="-25000">
                <a:solidFill>
                  <a:schemeClr val="bg1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14" name="Oval 18"/>
            <p:cNvSpPr>
              <a:spLocks noChangeArrowheads="1"/>
            </p:cNvSpPr>
            <p:nvPr/>
          </p:nvSpPr>
          <p:spPr bwMode="auto">
            <a:xfrm>
              <a:off x="11987" y="7071"/>
              <a:ext cx="907" cy="895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r>
                <a:rPr lang="en-US" altLang="zh-CN" sz="3200" b="1" i="1" dirty="0">
                  <a:solidFill>
                    <a:schemeClr val="bg1"/>
                  </a:solidFill>
                  <a:ea typeface="宋体" panose="02010600030101010101" pitchFamily="2" charset="-122"/>
                </a:rPr>
                <a:t>d</a:t>
              </a:r>
              <a:r>
                <a:rPr lang="en-US" altLang="zh-CN" sz="3200" b="1" i="1" baseline="-25000" dirty="0">
                  <a:solidFill>
                    <a:schemeClr val="bg1"/>
                  </a:solidFill>
                  <a:ea typeface="宋体" panose="02010600030101010101" pitchFamily="2" charset="-122"/>
                </a:rPr>
                <a:t>5</a:t>
              </a:r>
              <a:endParaRPr lang="en-US" altLang="zh-CN" sz="3200" b="1" i="1" baseline="-25000" dirty="0">
                <a:solidFill>
                  <a:schemeClr val="bg1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17" name="Line 21"/>
            <p:cNvSpPr>
              <a:spLocks noChangeShapeType="1"/>
            </p:cNvSpPr>
            <p:nvPr/>
          </p:nvSpPr>
          <p:spPr bwMode="auto">
            <a:xfrm flipH="1">
              <a:off x="7895" y="6398"/>
              <a:ext cx="302" cy="559"/>
            </a:xfrm>
            <a:prstGeom prst="line">
              <a:avLst/>
            </a:prstGeom>
            <a:noFill/>
            <a:ln w="381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8" name="Line 22"/>
            <p:cNvSpPr>
              <a:spLocks noChangeShapeType="1"/>
            </p:cNvSpPr>
            <p:nvPr/>
          </p:nvSpPr>
          <p:spPr bwMode="auto">
            <a:xfrm>
              <a:off x="8602" y="6398"/>
              <a:ext cx="200" cy="559"/>
            </a:xfrm>
            <a:prstGeom prst="line">
              <a:avLst/>
            </a:prstGeom>
            <a:noFill/>
            <a:ln w="381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5" name="Oval 16"/>
            <p:cNvSpPr>
              <a:spLocks noChangeArrowheads="1"/>
            </p:cNvSpPr>
            <p:nvPr/>
          </p:nvSpPr>
          <p:spPr bwMode="auto">
            <a:xfrm>
              <a:off x="8060" y="9450"/>
              <a:ext cx="898" cy="895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r>
                <a:rPr lang="en-US" altLang="zh-CN" sz="3200" b="1" i="1" dirty="0">
                  <a:solidFill>
                    <a:schemeClr val="bg1"/>
                  </a:solidFill>
                  <a:ea typeface="宋体" panose="02010600030101010101" pitchFamily="2" charset="-122"/>
                </a:rPr>
                <a:t>d</a:t>
              </a:r>
              <a:r>
                <a:rPr lang="en-US" altLang="zh-CN" sz="3200" b="1" i="1" baseline="-25000" dirty="0">
                  <a:solidFill>
                    <a:schemeClr val="bg1"/>
                  </a:solidFill>
                  <a:ea typeface="宋体" panose="02010600030101010101" pitchFamily="2" charset="-122"/>
                </a:rPr>
                <a:t>2</a:t>
              </a:r>
              <a:endParaRPr lang="en-US" altLang="zh-CN" sz="3200" b="1" i="1" baseline="-25000" dirty="0">
                <a:solidFill>
                  <a:schemeClr val="bg1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26" name="Oval 17"/>
            <p:cNvSpPr>
              <a:spLocks noChangeArrowheads="1"/>
            </p:cNvSpPr>
            <p:nvPr/>
          </p:nvSpPr>
          <p:spPr bwMode="auto">
            <a:xfrm>
              <a:off x="10024" y="9509"/>
              <a:ext cx="907" cy="895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r>
                <a:rPr lang="en-US" altLang="zh-CN" sz="3200" b="1" i="1" dirty="0">
                  <a:solidFill>
                    <a:schemeClr val="bg1"/>
                  </a:solidFill>
                  <a:ea typeface="宋体" panose="02010600030101010101" pitchFamily="2" charset="-122"/>
                </a:rPr>
                <a:t>d</a:t>
              </a:r>
              <a:r>
                <a:rPr lang="en-US" altLang="zh-CN" sz="3200" b="1" i="1" baseline="-25000" dirty="0">
                  <a:solidFill>
                    <a:schemeClr val="bg1"/>
                  </a:solidFill>
                  <a:ea typeface="宋体" panose="02010600030101010101" pitchFamily="2" charset="-122"/>
                </a:rPr>
                <a:t>3</a:t>
              </a:r>
              <a:endParaRPr lang="en-US" altLang="zh-CN" sz="3200" b="1" i="1" baseline="-25000" dirty="0">
                <a:solidFill>
                  <a:schemeClr val="bg1"/>
                </a:solidFill>
                <a:ea typeface="宋体" panose="02010600030101010101" pitchFamily="2" charset="-122"/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文本框 30"/>
              <p:cNvSpPr txBox="1"/>
              <p:nvPr/>
            </p:nvSpPr>
            <p:spPr>
              <a:xfrm>
                <a:off x="38423" y="730472"/>
                <a:ext cx="3396367" cy="1127296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marL="478790" lvl="2" indent="-285750" algn="l">
                  <a:lnSpc>
                    <a:spcPct val="150000"/>
                  </a:lnSpc>
                  <a:buFont typeface="Arial" panose="020B0604020202020204" pitchFamily="34" charset="0"/>
                  <a:buChar char="•"/>
                  <a:defRPr/>
                </a:pPr>
                <a:r>
                  <a:rPr lang="zh-CN" altLang="en-US" sz="2400" b="1" dirty="0">
                    <a:latin typeface="楷体" panose="02010609060101010101" pitchFamily="49" charset="-122"/>
                    <a:ea typeface="楷体" panose="02010609060101010101" pitchFamily="49" charset="-122"/>
                    <a:cs typeface="华文细黑" panose="02010600040101010101" charset="-122"/>
                    <a:sym typeface="+mn-ea"/>
                  </a:rPr>
                  <a:t>搜索</a:t>
                </a:r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华文细黑" panose="02010600040101010101" charset="-122"/>
                        <a:sym typeface="+mn-ea"/>
                      </a:rPr>
                      <m:t>𝒌</m:t>
                    </m:r>
                    <m:r>
                      <a:rPr lang="en-US" altLang="zh-CN" sz="2400" b="1" i="1" baseline="-25000" dirty="0" err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华文细黑" panose="02010600040101010101" charset="-122"/>
                        <a:sym typeface="+mn-ea"/>
                      </a:rPr>
                      <m:t>𝒊</m:t>
                    </m:r>
                  </m:oMath>
                </a14:m>
                <a:r>
                  <a:rPr lang="zh-CN" altLang="en-US" sz="2400" b="1" dirty="0">
                    <a:latin typeface="楷体" panose="02010609060101010101" pitchFamily="49" charset="-122"/>
                    <a:ea typeface="楷体" panose="02010609060101010101" pitchFamily="49" charset="-122"/>
                    <a:cs typeface="华文细黑" panose="02010600040101010101" charset="-122"/>
                    <a:sym typeface="+mn-ea"/>
                  </a:rPr>
                  <a:t>的概率为</a:t>
                </a:r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华文细黑" panose="02010600040101010101" charset="-122"/>
                        <a:sym typeface="+mn-ea"/>
                      </a:rPr>
                      <m:t>𝒑</m:t>
                    </m:r>
                    <m:r>
                      <a:rPr lang="en-US" altLang="zh-CN" sz="2400" b="1" i="1" baseline="-25000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华文细黑" panose="02010600040101010101" charset="-122"/>
                        <a:sym typeface="+mn-ea"/>
                      </a:rPr>
                      <m:t>𝒊</m:t>
                    </m:r>
                  </m:oMath>
                </a14:m>
                <a:endParaRPr lang="en-US" altLang="zh-CN" sz="2400" b="1" baseline="-25000" dirty="0">
                  <a:solidFill>
                    <a:srgbClr val="0000FF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华文细黑" panose="02010600040101010101" charset="-122"/>
                </a:endParaRPr>
              </a:p>
              <a:p>
                <a:pPr marL="478790" lvl="2" indent="-285750" algn="l">
                  <a:lnSpc>
                    <a:spcPct val="150000"/>
                  </a:lnSpc>
                  <a:buFont typeface="Arial" panose="020B0604020202020204" pitchFamily="34" charset="0"/>
                  <a:buChar char="•"/>
                  <a:defRPr/>
                </a:pPr>
                <a:r>
                  <a:rPr lang="zh-CN" altLang="en-US" sz="2400" b="1" dirty="0">
                    <a:latin typeface="楷体" panose="02010609060101010101" pitchFamily="49" charset="-122"/>
                    <a:ea typeface="楷体" panose="02010609060101010101" pitchFamily="49" charset="-122"/>
                    <a:cs typeface="华文细黑" panose="02010600040101010101" charset="-122"/>
                    <a:sym typeface="+mn-ea"/>
                  </a:rPr>
                  <a:t>搜索</a:t>
                </a:r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华文细黑" panose="02010600040101010101" charset="-122"/>
                        <a:sym typeface="+mn-ea"/>
                      </a:rPr>
                      <m:t>𝒅</m:t>
                    </m:r>
                    <m:r>
                      <a:rPr lang="en-US" altLang="zh-CN" sz="2400" b="1" i="1" baseline="-25000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华文细黑" panose="02010600040101010101" charset="-122"/>
                        <a:sym typeface="+mn-ea"/>
                      </a:rPr>
                      <m:t>𝒊</m:t>
                    </m:r>
                  </m:oMath>
                </a14:m>
                <a:r>
                  <a:rPr lang="zh-CN" altLang="en-US" sz="2400" b="1" dirty="0">
                    <a:latin typeface="楷体" panose="02010609060101010101" pitchFamily="49" charset="-122"/>
                    <a:ea typeface="楷体" panose="02010609060101010101" pitchFamily="49" charset="-122"/>
                    <a:cs typeface="华文细黑" panose="02010600040101010101" charset="-122"/>
                    <a:sym typeface="+mn-ea"/>
                  </a:rPr>
                  <a:t>的概率为</a:t>
                </a:r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华文细黑" panose="02010600040101010101" charset="-122"/>
                        <a:sym typeface="+mn-ea"/>
                      </a:rPr>
                      <m:t>𝒒</m:t>
                    </m:r>
                    <m:r>
                      <a:rPr lang="en-US" altLang="zh-CN" sz="2400" b="1" i="1" baseline="-25000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华文细黑" panose="02010600040101010101" charset="-122"/>
                        <a:sym typeface="+mn-ea"/>
                      </a:rPr>
                      <m:t>𝒊</m:t>
                    </m:r>
                  </m:oMath>
                </a14:m>
                <a:endParaRPr lang="zh-CN" altLang="en-US" sz="2400" dirty="0">
                  <a:solidFill>
                    <a:srgbClr val="0000FF"/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mc:Choice>
        <mc:Fallback>
          <p:sp>
            <p:nvSpPr>
              <p:cNvPr id="31" name="文本框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23" y="730472"/>
                <a:ext cx="3396367" cy="1127296"/>
              </a:xfrm>
              <a:prstGeom prst="rect">
                <a:avLst/>
              </a:prstGeom>
              <a:blipFill rotWithShape="1">
                <a:blip r:embed="rId1"/>
                <a:stretch>
                  <a:fillRect l="-10" t="-20" r="2" b="-67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表格 1"/>
              <p:cNvGraphicFramePr/>
              <p:nvPr>
                <p:custDataLst>
                  <p:tags r:id="rId2"/>
                </p:custDataLst>
              </p:nvPr>
            </p:nvGraphicFramePr>
            <p:xfrm>
              <a:off x="3077865" y="758326"/>
              <a:ext cx="6038809" cy="108318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62687"/>
                    <a:gridCol w="862687"/>
                    <a:gridCol w="862687"/>
                    <a:gridCol w="862687"/>
                    <a:gridCol w="862687"/>
                    <a:gridCol w="862687"/>
                    <a:gridCol w="862687"/>
                  </a:tblGrid>
                  <a:tr h="262311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US" altLang="zh-CN" sz="1400" b="0">
                              <a:solidFill>
                                <a:schemeClr val="tx1"/>
                              </a:solidFill>
                              <a:latin typeface="Times New Roman" panose="02020603050405020304" charset="0"/>
                              <a:ea typeface="华文细黑" panose="02010600040101010101" charset="-122"/>
                              <a:cs typeface="Times New Roman" panose="02020603050405020304" charset="0"/>
                            </a:rPr>
                            <a:t>i</a:t>
                          </a:r>
                          <a:endParaRPr lang="en-US" altLang="zh-CN" sz="1400" b="0">
                            <a:solidFill>
                              <a:schemeClr val="tx1"/>
                            </a:solidFill>
                            <a:latin typeface="Times New Roman" panose="02020603050405020304" charset="0"/>
                            <a:ea typeface="华文细黑" panose="02010600040101010101" charset="-122"/>
                            <a:cs typeface="Times New Roman" panose="02020603050405020304" charset="0"/>
                          </a:endParaRPr>
                        </a:p>
                      </a:txBody>
                      <a:tcPr anchor="ctr">
                        <a:lnL>
                          <a:noFill/>
                        </a:lnL>
                        <a:lnR w="9525">
                          <a:solidFill>
                            <a:schemeClr val="tx1"/>
                          </a:solidFill>
                          <a:prstDash val="solid"/>
                        </a:lnR>
                        <a:lnT>
                          <a:noFill/>
                        </a:lnT>
                        <a:lnB w="9525">
                          <a:solidFill>
                            <a:schemeClr val="tx1"/>
                          </a:solidFill>
                          <a:prstDash val="soli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ClrTx/>
                            <a:buSzTx/>
                            <a:buFontTx/>
                            <a:buNone/>
                          </a:pPr>
                          <a:r>
                            <a:rPr lang="en-US" altLang="zh-CN" sz="1400" b="0">
                              <a:solidFill>
                                <a:schemeClr val="tx1"/>
                              </a:solidFill>
                              <a:latin typeface="Times New Roman" panose="02020603050405020304" charset="0"/>
                              <a:ea typeface="华文细黑" panose="02010600040101010101" charset="-122"/>
                              <a:cs typeface="Times New Roman" panose="02020603050405020304" charset="0"/>
                            </a:rPr>
                            <a:t>0</a:t>
                          </a:r>
                          <a:endParaRPr lang="en-US" altLang="zh-CN" sz="1400" b="0">
                            <a:solidFill>
                              <a:schemeClr val="tx1"/>
                            </a:solidFill>
                            <a:latin typeface="Times New Roman" panose="02020603050405020304" charset="0"/>
                            <a:ea typeface="华文细黑" panose="02010600040101010101" charset="-122"/>
                            <a:cs typeface="Times New Roman" panose="02020603050405020304" charset="0"/>
                          </a:endParaRPr>
                        </a:p>
                      </a:txBody>
                      <a:tcPr anchor="ctr">
                        <a:lnL w="9525">
                          <a:solidFill>
                            <a:schemeClr val="tx1"/>
                          </a:solidFill>
                          <a:prstDash val="solid"/>
                        </a:lnL>
                        <a:lnR>
                          <a:noFill/>
                        </a:lnR>
                        <a:lnT>
                          <a:noFill/>
                        </a:lnT>
                        <a:lnB w="9525">
                          <a:solidFill>
                            <a:schemeClr val="tx1"/>
                          </a:solidFill>
                          <a:prstDash val="soli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ClrTx/>
                            <a:buSzTx/>
                            <a:buFontTx/>
                            <a:buNone/>
                          </a:pPr>
                          <a:r>
                            <a:rPr lang="en-US" altLang="zh-CN" sz="1400" b="0">
                              <a:solidFill>
                                <a:schemeClr val="tx1"/>
                              </a:solidFill>
                              <a:latin typeface="Times New Roman" panose="02020603050405020304" charset="0"/>
                              <a:ea typeface="华文细黑" panose="02010600040101010101" charset="-122"/>
                              <a:cs typeface="Times New Roman" panose="02020603050405020304" charset="0"/>
                            </a:rPr>
                            <a:t>1</a:t>
                          </a:r>
                          <a:endParaRPr lang="en-US" altLang="zh-CN" sz="1400" b="0">
                            <a:solidFill>
                              <a:schemeClr val="tx1"/>
                            </a:solidFill>
                            <a:latin typeface="Times New Roman" panose="02020603050405020304" charset="0"/>
                            <a:ea typeface="华文细黑" panose="02010600040101010101" charset="-122"/>
                            <a:cs typeface="Times New Roman" panose="02020603050405020304" charset="0"/>
                          </a:endParaRP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9525">
                          <a:solidFill>
                            <a:schemeClr val="tx1"/>
                          </a:solidFill>
                          <a:prstDash val="soli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ClrTx/>
                            <a:buSzTx/>
                            <a:buFontTx/>
                            <a:buNone/>
                          </a:pPr>
                          <a:r>
                            <a:rPr lang="en-US" altLang="zh-CN" sz="1400" b="0" dirty="0">
                              <a:solidFill>
                                <a:schemeClr val="tx1"/>
                              </a:solidFill>
                              <a:latin typeface="Times New Roman" panose="02020603050405020304" charset="0"/>
                              <a:ea typeface="华文细黑" panose="02010600040101010101" charset="-122"/>
                              <a:cs typeface="Times New Roman" panose="02020603050405020304" charset="0"/>
                            </a:rPr>
                            <a:t>2</a:t>
                          </a:r>
                          <a:endParaRPr lang="en-US" altLang="zh-CN" sz="1400" b="0" dirty="0">
                            <a:solidFill>
                              <a:schemeClr val="tx1"/>
                            </a:solidFill>
                            <a:latin typeface="Times New Roman" panose="02020603050405020304" charset="0"/>
                            <a:ea typeface="华文细黑" panose="02010600040101010101" charset="-122"/>
                            <a:cs typeface="Times New Roman" panose="02020603050405020304" charset="0"/>
                          </a:endParaRP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9525">
                          <a:solidFill>
                            <a:schemeClr val="tx1"/>
                          </a:solidFill>
                          <a:prstDash val="soli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ClrTx/>
                            <a:buSzTx/>
                            <a:buFontTx/>
                            <a:buNone/>
                          </a:pPr>
                          <a:r>
                            <a:rPr lang="en-US" altLang="zh-CN" sz="1400" b="0" dirty="0">
                              <a:solidFill>
                                <a:schemeClr val="tx1"/>
                              </a:solidFill>
                              <a:latin typeface="Times New Roman" panose="02020603050405020304" charset="0"/>
                              <a:ea typeface="华文细黑" panose="02010600040101010101" charset="-122"/>
                              <a:cs typeface="Times New Roman" panose="02020603050405020304" charset="0"/>
                            </a:rPr>
                            <a:t>3</a:t>
                          </a:r>
                          <a:endParaRPr lang="en-US" altLang="zh-CN" sz="1400" b="0" dirty="0">
                            <a:solidFill>
                              <a:schemeClr val="tx1"/>
                            </a:solidFill>
                            <a:latin typeface="Times New Roman" panose="02020603050405020304" charset="0"/>
                            <a:ea typeface="华文细黑" panose="02010600040101010101" charset="-122"/>
                            <a:cs typeface="Times New Roman" panose="02020603050405020304" charset="0"/>
                          </a:endParaRP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9525">
                          <a:solidFill>
                            <a:schemeClr val="tx1"/>
                          </a:solidFill>
                          <a:prstDash val="soli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ClrTx/>
                            <a:buSzTx/>
                            <a:buFontTx/>
                            <a:buNone/>
                          </a:pPr>
                          <a:r>
                            <a:rPr lang="en-US" altLang="zh-CN" sz="1400" b="0">
                              <a:solidFill>
                                <a:schemeClr val="tx1"/>
                              </a:solidFill>
                              <a:latin typeface="Times New Roman" panose="02020603050405020304" charset="0"/>
                              <a:ea typeface="华文细黑" panose="02010600040101010101" charset="-122"/>
                              <a:cs typeface="Times New Roman" panose="02020603050405020304" charset="0"/>
                            </a:rPr>
                            <a:t>4</a:t>
                          </a:r>
                          <a:endParaRPr lang="en-US" altLang="zh-CN" sz="1400" b="0">
                            <a:solidFill>
                              <a:schemeClr val="tx1"/>
                            </a:solidFill>
                            <a:latin typeface="Times New Roman" panose="02020603050405020304" charset="0"/>
                            <a:ea typeface="华文细黑" panose="02010600040101010101" charset="-122"/>
                            <a:cs typeface="Times New Roman" panose="02020603050405020304" charset="0"/>
                          </a:endParaRP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9525">
                          <a:solidFill>
                            <a:schemeClr val="tx1"/>
                          </a:solidFill>
                          <a:prstDash val="soli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ClrTx/>
                            <a:buSzTx/>
                            <a:buFontTx/>
                            <a:buNone/>
                          </a:pPr>
                          <a:r>
                            <a:rPr lang="en-US" altLang="zh-CN" sz="1400" b="0" dirty="0">
                              <a:solidFill>
                                <a:schemeClr val="tx1"/>
                              </a:solidFill>
                              <a:latin typeface="Times New Roman" panose="02020603050405020304" charset="0"/>
                              <a:ea typeface="华文细黑" panose="02010600040101010101" charset="-122"/>
                              <a:cs typeface="Times New Roman" panose="02020603050405020304" charset="0"/>
                            </a:rPr>
                            <a:t>5</a:t>
                          </a:r>
                          <a:endParaRPr lang="en-US" altLang="zh-CN" sz="1400" b="0" dirty="0">
                            <a:solidFill>
                              <a:schemeClr val="tx1"/>
                            </a:solidFill>
                            <a:latin typeface="Times New Roman" panose="02020603050405020304" charset="0"/>
                            <a:ea typeface="华文细黑" panose="02010600040101010101" charset="-122"/>
                            <a:cs typeface="Times New Roman" panose="02020603050405020304" charset="0"/>
                          </a:endParaRP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9525">
                          <a:solidFill>
                            <a:schemeClr val="tx1"/>
                          </a:solidFill>
                          <a:prstDash val="solid"/>
                        </a:lnB>
                        <a:solidFill>
                          <a:schemeClr val="bg1"/>
                        </a:solidFill>
                      </a:tcPr>
                    </a:tc>
                  </a:tr>
                  <a:tr h="255656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1" i="1" dirty="0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楷体" panose="02010609060101010101" pitchFamily="49" charset="-122"/>
                                    <a:cs typeface="华文细黑" panose="02010600040101010101" charset="-122"/>
                                    <a:sym typeface="+mn-ea"/>
                                  </a:rPr>
                                  <m:t>𝒑</m:t>
                                </m:r>
                                <m:r>
                                  <a:rPr lang="en-US" altLang="zh-CN" sz="2000" b="1" i="1" baseline="-25000" dirty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楷体" panose="02010609060101010101" pitchFamily="49" charset="-122"/>
                                    <a:cs typeface="华文细黑" panose="02010600040101010101" charset="-122"/>
                                    <a:sym typeface="+mn-ea"/>
                                  </a:rPr>
                                  <m:t>𝒊</m:t>
                                </m:r>
                              </m:oMath>
                            </m:oMathPara>
                          </a14:m>
                          <a:endParaRPr lang="en-US" altLang="zh-CN" sz="2000" b="0" baseline="-25000" dirty="0">
                            <a:latin typeface="Times New Roman" panose="02020603050405020304" charset="0"/>
                            <a:ea typeface="华文细黑" panose="02010600040101010101" charset="-122"/>
                            <a:cs typeface="Times New Roman" panose="02020603050405020304" charset="0"/>
                          </a:endParaRPr>
                        </a:p>
                      </a:txBody>
                      <a:tcPr anchor="ctr">
                        <a:lnL>
                          <a:noFill/>
                        </a:lnL>
                        <a:lnR w="9525">
                          <a:solidFill>
                            <a:schemeClr val="tx1"/>
                          </a:solidFill>
                          <a:prstDash val="solid"/>
                        </a:lnR>
                        <a:lnT w="9525">
                          <a:solidFill>
                            <a:schemeClr val="tx1"/>
                          </a:solidFill>
                          <a:prstDash val="solid"/>
                        </a:lnT>
                        <a:lnB>
                          <a:noFill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ClrTx/>
                            <a:buSzTx/>
                            <a:buFontTx/>
                            <a:buNone/>
                          </a:pPr>
                          <a:endParaRPr lang="en-US" altLang="zh-CN" sz="1400" b="0">
                            <a:solidFill>
                              <a:schemeClr val="tx1"/>
                            </a:solidFill>
                            <a:latin typeface="Times New Roman" panose="02020603050405020304" charset="0"/>
                            <a:ea typeface="华文细黑" panose="02010600040101010101" charset="-122"/>
                            <a:cs typeface="Times New Roman" panose="02020603050405020304" charset="0"/>
                          </a:endParaRPr>
                        </a:p>
                      </a:txBody>
                      <a:tcPr anchor="ctr">
                        <a:lnL w="9525">
                          <a:solidFill>
                            <a:schemeClr val="tx1"/>
                          </a:solidFill>
                          <a:prstDash val="solid"/>
                        </a:lnL>
                        <a:lnR>
                          <a:noFill/>
                        </a:lnR>
                        <a:lnT w="9525">
                          <a:solidFill>
                            <a:schemeClr val="tx1"/>
                          </a:solidFill>
                          <a:prstDash val="solid"/>
                        </a:lnT>
                        <a:lnB>
                          <a:noFill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ClrTx/>
                            <a:buSzTx/>
                            <a:buFontTx/>
                            <a:buNone/>
                          </a:pPr>
                          <a:r>
                            <a:rPr lang="en-US" altLang="zh-CN" sz="1400" b="0" dirty="0">
                              <a:solidFill>
                                <a:schemeClr val="tx1"/>
                              </a:solidFill>
                              <a:latin typeface="Times New Roman" panose="02020603050405020304" charset="0"/>
                              <a:ea typeface="华文细黑" panose="02010600040101010101" charset="-122"/>
                              <a:cs typeface="Times New Roman" panose="02020603050405020304" charset="0"/>
                            </a:rPr>
                            <a:t>0.15</a:t>
                          </a:r>
                          <a:endParaRPr lang="en-US" altLang="zh-CN" sz="1400" b="0" dirty="0">
                            <a:solidFill>
                              <a:schemeClr val="tx1"/>
                            </a:solidFill>
                            <a:latin typeface="Times New Roman" panose="02020603050405020304" charset="0"/>
                            <a:ea typeface="华文细黑" panose="02010600040101010101" charset="-122"/>
                            <a:cs typeface="Times New Roman" panose="02020603050405020304" charset="0"/>
                          </a:endParaRP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9525">
                          <a:solidFill>
                            <a:schemeClr val="tx1"/>
                          </a:solidFill>
                          <a:prstDash val="solid"/>
                        </a:lnT>
                        <a:lnB>
                          <a:noFill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ClrTx/>
                            <a:buSzTx/>
                            <a:buFontTx/>
                            <a:buNone/>
                          </a:pPr>
                          <a:r>
                            <a:rPr lang="en-US" altLang="zh-CN" sz="1400" b="0" dirty="0">
                              <a:solidFill>
                                <a:schemeClr val="tx1"/>
                              </a:solidFill>
                              <a:latin typeface="Times New Roman" panose="02020603050405020304" charset="0"/>
                              <a:ea typeface="华文细黑" panose="02010600040101010101" charset="-122"/>
                              <a:cs typeface="Times New Roman" panose="02020603050405020304" charset="0"/>
                            </a:rPr>
                            <a:t>0.10</a:t>
                          </a:r>
                          <a:endParaRPr lang="en-US" altLang="zh-CN" sz="1400" b="0" dirty="0">
                            <a:solidFill>
                              <a:schemeClr val="tx1"/>
                            </a:solidFill>
                            <a:latin typeface="Times New Roman" panose="02020603050405020304" charset="0"/>
                            <a:ea typeface="华文细黑" panose="02010600040101010101" charset="-122"/>
                            <a:cs typeface="Times New Roman" panose="02020603050405020304" charset="0"/>
                          </a:endParaRP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9525">
                          <a:solidFill>
                            <a:schemeClr val="tx1"/>
                          </a:solidFill>
                          <a:prstDash val="solid"/>
                        </a:lnT>
                        <a:lnB>
                          <a:noFill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ClrTx/>
                            <a:buSzTx/>
                            <a:buFontTx/>
                            <a:buNone/>
                          </a:pPr>
                          <a:r>
                            <a:rPr lang="en-US" altLang="zh-CN" sz="1400" b="0">
                              <a:solidFill>
                                <a:schemeClr val="tx1"/>
                              </a:solidFill>
                              <a:latin typeface="Times New Roman" panose="02020603050405020304" charset="0"/>
                              <a:ea typeface="华文细黑" panose="02010600040101010101" charset="-122"/>
                              <a:cs typeface="Times New Roman" panose="02020603050405020304" charset="0"/>
                            </a:rPr>
                            <a:t>0.05</a:t>
                          </a:r>
                          <a:endParaRPr lang="en-US" altLang="zh-CN" sz="1400" b="0">
                            <a:solidFill>
                              <a:schemeClr val="tx1"/>
                            </a:solidFill>
                            <a:latin typeface="Times New Roman" panose="02020603050405020304" charset="0"/>
                            <a:ea typeface="华文细黑" panose="02010600040101010101" charset="-122"/>
                            <a:cs typeface="Times New Roman" panose="02020603050405020304" charset="0"/>
                          </a:endParaRP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9525">
                          <a:solidFill>
                            <a:schemeClr val="tx1"/>
                          </a:solidFill>
                          <a:prstDash val="solid"/>
                        </a:lnT>
                        <a:lnB>
                          <a:noFill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ClrTx/>
                            <a:buSzTx/>
                            <a:buFontTx/>
                            <a:buNone/>
                          </a:pPr>
                          <a:r>
                            <a:rPr lang="en-US" altLang="zh-CN" sz="1400" b="0">
                              <a:solidFill>
                                <a:schemeClr val="tx1"/>
                              </a:solidFill>
                              <a:latin typeface="Times New Roman" panose="02020603050405020304" charset="0"/>
                              <a:ea typeface="华文细黑" panose="02010600040101010101" charset="-122"/>
                              <a:cs typeface="Times New Roman" panose="02020603050405020304" charset="0"/>
                            </a:rPr>
                            <a:t>0.10</a:t>
                          </a:r>
                          <a:endParaRPr lang="en-US" altLang="zh-CN" sz="1400" b="0">
                            <a:solidFill>
                              <a:schemeClr val="tx1"/>
                            </a:solidFill>
                            <a:latin typeface="Times New Roman" panose="02020603050405020304" charset="0"/>
                            <a:ea typeface="华文细黑" panose="02010600040101010101" charset="-122"/>
                            <a:cs typeface="Times New Roman" panose="02020603050405020304" charset="0"/>
                          </a:endParaRP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9525">
                          <a:solidFill>
                            <a:schemeClr val="tx1"/>
                          </a:solidFill>
                          <a:prstDash val="solid"/>
                        </a:lnT>
                        <a:lnB>
                          <a:noFill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ClrTx/>
                            <a:buSzTx/>
                            <a:buFontTx/>
                            <a:buNone/>
                          </a:pPr>
                          <a:r>
                            <a:rPr lang="en-US" altLang="zh-CN" sz="1400" b="0">
                              <a:solidFill>
                                <a:schemeClr val="tx1"/>
                              </a:solidFill>
                              <a:latin typeface="Times New Roman" panose="02020603050405020304" charset="0"/>
                              <a:ea typeface="华文细黑" panose="02010600040101010101" charset="-122"/>
                              <a:cs typeface="Times New Roman" panose="02020603050405020304" charset="0"/>
                            </a:rPr>
                            <a:t>0.20</a:t>
                          </a:r>
                          <a:endParaRPr lang="en-US" altLang="zh-CN" sz="1400" b="0">
                            <a:solidFill>
                              <a:schemeClr val="tx1"/>
                            </a:solidFill>
                            <a:latin typeface="Times New Roman" panose="02020603050405020304" charset="0"/>
                            <a:ea typeface="华文细黑" panose="02010600040101010101" charset="-122"/>
                            <a:cs typeface="Times New Roman" panose="02020603050405020304" charset="0"/>
                          </a:endParaRP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9525">
                          <a:solidFill>
                            <a:schemeClr val="tx1"/>
                          </a:solidFill>
                          <a:prstDash val="solid"/>
                        </a:lnT>
                        <a:lnB>
                          <a:noFill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</a:tr>
                  <a:tr h="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1" i="1" dirty="0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楷体" panose="02010609060101010101" pitchFamily="49" charset="-122"/>
                                    <a:cs typeface="华文细黑" panose="02010600040101010101" charset="-122"/>
                                    <a:sym typeface="+mn-ea"/>
                                  </a:rPr>
                                  <m:t>𝒒</m:t>
                                </m:r>
                                <m:r>
                                  <a:rPr lang="en-US" altLang="zh-CN" sz="2000" b="1" i="1" baseline="-25000" dirty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楷体" panose="02010609060101010101" pitchFamily="49" charset="-122"/>
                                    <a:cs typeface="华文细黑" panose="02010600040101010101" charset="-122"/>
                                    <a:sym typeface="+mn-ea"/>
                                  </a:rPr>
                                  <m:t>𝒊</m:t>
                                </m:r>
                              </m:oMath>
                            </m:oMathPara>
                          </a14:m>
                          <a:endParaRPr lang="en-US" altLang="zh-CN" sz="2000" b="0" baseline="-25000" dirty="0">
                            <a:latin typeface="Times New Roman" panose="02020603050405020304" charset="0"/>
                            <a:ea typeface="华文细黑" panose="02010600040101010101" charset="-122"/>
                            <a:cs typeface="Times New Roman" panose="02020603050405020304" charset="0"/>
                          </a:endParaRPr>
                        </a:p>
                      </a:txBody>
                      <a:tcPr anchor="ctr">
                        <a:lnL>
                          <a:noFill/>
                        </a:lnL>
                        <a:lnR w="9525">
                          <a:solidFill>
                            <a:schemeClr val="tx1"/>
                          </a:solidFill>
                          <a:prstDash val="solid"/>
                        </a:lnR>
                        <a:lnT>
                          <a:noFill/>
                        </a:lnT>
                        <a:lnB w="9525">
                          <a:solidFill>
                            <a:schemeClr val="tx1"/>
                          </a:solidFill>
                          <a:prstDash val="soli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ClrTx/>
                            <a:buSzTx/>
                            <a:buFontTx/>
                            <a:buNone/>
                          </a:pPr>
                          <a:r>
                            <a:rPr lang="en-US" altLang="zh-CN" sz="1400" b="0" dirty="0">
                              <a:solidFill>
                                <a:schemeClr val="tx1"/>
                              </a:solidFill>
                              <a:latin typeface="Times New Roman" panose="02020603050405020304" charset="0"/>
                              <a:ea typeface="华文细黑" panose="02010600040101010101" charset="-122"/>
                              <a:cs typeface="Times New Roman" panose="02020603050405020304" charset="0"/>
                            </a:rPr>
                            <a:t>0.05</a:t>
                          </a:r>
                          <a:endParaRPr lang="en-US" altLang="zh-CN" sz="1400" b="0" dirty="0">
                            <a:solidFill>
                              <a:schemeClr val="tx1"/>
                            </a:solidFill>
                            <a:latin typeface="Times New Roman" panose="02020603050405020304" charset="0"/>
                            <a:ea typeface="华文细黑" panose="02010600040101010101" charset="-122"/>
                            <a:cs typeface="Times New Roman" panose="02020603050405020304" charset="0"/>
                          </a:endParaRPr>
                        </a:p>
                      </a:txBody>
                      <a:tcPr anchor="ctr">
                        <a:lnL w="9525">
                          <a:solidFill>
                            <a:schemeClr val="tx1"/>
                          </a:solidFill>
                          <a:prstDash val="solid"/>
                        </a:lnL>
                        <a:lnR>
                          <a:noFill/>
                        </a:lnR>
                        <a:lnT>
                          <a:noFill/>
                        </a:lnT>
                        <a:lnB w="9525">
                          <a:solidFill>
                            <a:schemeClr val="tx1"/>
                          </a:solidFill>
                          <a:prstDash val="soli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ClrTx/>
                            <a:buSzTx/>
                            <a:buFontTx/>
                            <a:buNone/>
                          </a:pPr>
                          <a:r>
                            <a:rPr lang="en-US" altLang="zh-CN" sz="1400" b="0" dirty="0">
                              <a:solidFill>
                                <a:schemeClr val="tx1"/>
                              </a:solidFill>
                              <a:latin typeface="Times New Roman" panose="02020603050405020304" charset="0"/>
                              <a:ea typeface="华文细黑" panose="02010600040101010101" charset="-122"/>
                              <a:cs typeface="Times New Roman" panose="02020603050405020304" charset="0"/>
                            </a:rPr>
                            <a:t>0.10</a:t>
                          </a:r>
                          <a:endParaRPr lang="en-US" altLang="zh-CN" sz="1400" b="0" dirty="0">
                            <a:solidFill>
                              <a:schemeClr val="tx1"/>
                            </a:solidFill>
                            <a:latin typeface="Times New Roman" panose="02020603050405020304" charset="0"/>
                            <a:ea typeface="华文细黑" panose="02010600040101010101" charset="-122"/>
                            <a:cs typeface="Times New Roman" panose="02020603050405020304" charset="0"/>
                          </a:endParaRP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9525">
                          <a:solidFill>
                            <a:schemeClr val="tx1"/>
                          </a:solidFill>
                          <a:prstDash val="soli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ClrTx/>
                            <a:buSzTx/>
                            <a:buFontTx/>
                            <a:buNone/>
                          </a:pPr>
                          <a:r>
                            <a:rPr lang="en-US" altLang="zh-CN" sz="1400" b="0" dirty="0">
                              <a:solidFill>
                                <a:schemeClr val="tx1"/>
                              </a:solidFill>
                              <a:latin typeface="Times New Roman" panose="02020603050405020304" charset="0"/>
                              <a:ea typeface="华文细黑" panose="02010600040101010101" charset="-122"/>
                              <a:cs typeface="Times New Roman" panose="02020603050405020304" charset="0"/>
                            </a:rPr>
                            <a:t>0.05</a:t>
                          </a:r>
                          <a:endParaRPr lang="en-US" altLang="zh-CN" sz="1400" b="0" dirty="0">
                            <a:solidFill>
                              <a:schemeClr val="tx1"/>
                            </a:solidFill>
                            <a:latin typeface="Times New Roman" panose="02020603050405020304" charset="0"/>
                            <a:ea typeface="华文细黑" panose="02010600040101010101" charset="-122"/>
                            <a:cs typeface="Times New Roman" panose="02020603050405020304" charset="0"/>
                          </a:endParaRP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9525">
                          <a:solidFill>
                            <a:schemeClr val="tx1"/>
                          </a:solidFill>
                          <a:prstDash val="soli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ClrTx/>
                            <a:buSzTx/>
                            <a:buFontTx/>
                            <a:buNone/>
                          </a:pPr>
                          <a:r>
                            <a:rPr lang="en-US" altLang="zh-CN" sz="1400" b="0" dirty="0">
                              <a:solidFill>
                                <a:schemeClr val="tx1"/>
                              </a:solidFill>
                              <a:latin typeface="Times New Roman" panose="02020603050405020304" charset="0"/>
                              <a:ea typeface="华文细黑" panose="02010600040101010101" charset="-122"/>
                              <a:cs typeface="Times New Roman" panose="02020603050405020304" charset="0"/>
                            </a:rPr>
                            <a:t>0.05</a:t>
                          </a:r>
                          <a:endParaRPr lang="en-US" altLang="zh-CN" sz="1400" b="0" dirty="0">
                            <a:solidFill>
                              <a:schemeClr val="tx1"/>
                            </a:solidFill>
                            <a:latin typeface="Times New Roman" panose="02020603050405020304" charset="0"/>
                            <a:ea typeface="华文细黑" panose="02010600040101010101" charset="-122"/>
                            <a:cs typeface="Times New Roman" panose="02020603050405020304" charset="0"/>
                          </a:endParaRP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9525">
                          <a:solidFill>
                            <a:schemeClr val="tx1"/>
                          </a:solidFill>
                          <a:prstDash val="soli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ClrTx/>
                            <a:buSzTx/>
                            <a:buFontTx/>
                            <a:buNone/>
                          </a:pPr>
                          <a:r>
                            <a:rPr lang="en-US" altLang="zh-CN" sz="1400" b="0">
                              <a:solidFill>
                                <a:schemeClr val="tx1"/>
                              </a:solidFill>
                              <a:latin typeface="Times New Roman" panose="02020603050405020304" charset="0"/>
                              <a:ea typeface="华文细黑" panose="02010600040101010101" charset="-122"/>
                              <a:cs typeface="Times New Roman" panose="02020603050405020304" charset="0"/>
                            </a:rPr>
                            <a:t>0.05</a:t>
                          </a:r>
                          <a:endParaRPr lang="en-US" altLang="zh-CN" sz="1400" b="0">
                            <a:solidFill>
                              <a:schemeClr val="tx1"/>
                            </a:solidFill>
                            <a:latin typeface="Times New Roman" panose="02020603050405020304" charset="0"/>
                            <a:ea typeface="华文细黑" panose="02010600040101010101" charset="-122"/>
                            <a:cs typeface="Times New Roman" panose="02020603050405020304" charset="0"/>
                          </a:endParaRP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9525">
                          <a:solidFill>
                            <a:schemeClr val="tx1"/>
                          </a:solidFill>
                          <a:prstDash val="soli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ClrTx/>
                            <a:buSzTx/>
                            <a:buFontTx/>
                            <a:buNone/>
                          </a:pPr>
                          <a:r>
                            <a:rPr lang="en-US" altLang="zh-CN" sz="1400" b="0" dirty="0">
                              <a:solidFill>
                                <a:schemeClr val="tx1"/>
                              </a:solidFill>
                              <a:latin typeface="Times New Roman" panose="02020603050405020304" charset="0"/>
                              <a:ea typeface="华文细黑" panose="02010600040101010101" charset="-122"/>
                              <a:cs typeface="Times New Roman" panose="02020603050405020304" charset="0"/>
                            </a:rPr>
                            <a:t>0.10</a:t>
                          </a:r>
                          <a:endParaRPr lang="en-US" altLang="zh-CN" sz="1400" b="0" dirty="0">
                            <a:solidFill>
                              <a:schemeClr val="tx1"/>
                            </a:solidFill>
                            <a:latin typeface="Times New Roman" panose="02020603050405020304" charset="0"/>
                            <a:ea typeface="华文细黑" panose="02010600040101010101" charset="-122"/>
                            <a:cs typeface="Times New Roman" panose="02020603050405020304" charset="0"/>
                          </a:endParaRP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9525">
                          <a:solidFill>
                            <a:schemeClr val="tx1"/>
                          </a:solidFill>
                          <a:prstDash val="soli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表格 1"/>
              <p:cNvGraphicFramePr/>
              <p:nvPr>
                <p:custDataLst>
                  <p:tags r:id="rId3"/>
                </p:custDataLst>
              </p:nvPr>
            </p:nvGraphicFramePr>
            <p:xfrm>
              <a:off x="3077865" y="758326"/>
              <a:ext cx="6038809" cy="108318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62687"/>
                    <a:gridCol w="862687"/>
                    <a:gridCol w="862687"/>
                    <a:gridCol w="862687"/>
                    <a:gridCol w="862687"/>
                    <a:gridCol w="862687"/>
                    <a:gridCol w="862687"/>
                  </a:tblGrid>
                  <a:tr h="262311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US" altLang="zh-CN" sz="1400" b="0">
                              <a:solidFill>
                                <a:schemeClr val="tx1"/>
                              </a:solidFill>
                              <a:latin typeface="Times New Roman" panose="02020603050405020304" charset="0"/>
                              <a:ea typeface="华文细黑" panose="02010600040101010101" charset="-122"/>
                              <a:cs typeface="Times New Roman" panose="02020603050405020304" charset="0"/>
                            </a:rPr>
                            <a:t>i</a:t>
                          </a:r>
                          <a:endParaRPr lang="en-US" altLang="zh-CN" sz="1400" b="0">
                            <a:solidFill>
                              <a:schemeClr val="tx1"/>
                            </a:solidFill>
                            <a:latin typeface="Times New Roman" panose="02020603050405020304" charset="0"/>
                            <a:ea typeface="华文细黑" panose="02010600040101010101" charset="-122"/>
                            <a:cs typeface="Times New Roman" panose="02020603050405020304" charset="0"/>
                          </a:endParaRPr>
                        </a:p>
                      </a:txBody>
                      <a:tcPr anchor="ctr">
                        <a:lnL>
                          <a:noFill/>
                        </a:lnL>
                        <a:lnR w="9525">
                          <a:solidFill>
                            <a:schemeClr val="tx1"/>
                          </a:solidFill>
                          <a:prstDash val="solid"/>
                        </a:lnR>
                        <a:lnT>
                          <a:noFill/>
                        </a:lnT>
                        <a:lnB w="9525">
                          <a:solidFill>
                            <a:schemeClr val="tx1"/>
                          </a:solidFill>
                          <a:prstDash val="soli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ClrTx/>
                            <a:buSzTx/>
                            <a:buFontTx/>
                            <a:buNone/>
                          </a:pPr>
                          <a:r>
                            <a:rPr lang="en-US" altLang="zh-CN" sz="1400" b="0">
                              <a:solidFill>
                                <a:schemeClr val="tx1"/>
                              </a:solidFill>
                              <a:latin typeface="Times New Roman" panose="02020603050405020304" charset="0"/>
                              <a:ea typeface="华文细黑" panose="02010600040101010101" charset="-122"/>
                              <a:cs typeface="Times New Roman" panose="02020603050405020304" charset="0"/>
                            </a:rPr>
                            <a:t>0</a:t>
                          </a:r>
                          <a:endParaRPr lang="en-US" altLang="zh-CN" sz="1400" b="0">
                            <a:solidFill>
                              <a:schemeClr val="tx1"/>
                            </a:solidFill>
                            <a:latin typeface="Times New Roman" panose="02020603050405020304" charset="0"/>
                            <a:ea typeface="华文细黑" panose="02010600040101010101" charset="-122"/>
                            <a:cs typeface="Times New Roman" panose="02020603050405020304" charset="0"/>
                          </a:endParaRPr>
                        </a:p>
                      </a:txBody>
                      <a:tcPr anchor="ctr">
                        <a:lnL w="9525">
                          <a:solidFill>
                            <a:schemeClr val="tx1"/>
                          </a:solidFill>
                          <a:prstDash val="solid"/>
                        </a:lnL>
                        <a:lnR>
                          <a:noFill/>
                        </a:lnR>
                        <a:lnT>
                          <a:noFill/>
                        </a:lnT>
                        <a:lnB w="9525">
                          <a:solidFill>
                            <a:schemeClr val="tx1"/>
                          </a:solidFill>
                          <a:prstDash val="soli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ClrTx/>
                            <a:buSzTx/>
                            <a:buFontTx/>
                            <a:buNone/>
                          </a:pPr>
                          <a:r>
                            <a:rPr lang="en-US" altLang="zh-CN" sz="1400" b="0">
                              <a:solidFill>
                                <a:schemeClr val="tx1"/>
                              </a:solidFill>
                              <a:latin typeface="Times New Roman" panose="02020603050405020304" charset="0"/>
                              <a:ea typeface="华文细黑" panose="02010600040101010101" charset="-122"/>
                              <a:cs typeface="Times New Roman" panose="02020603050405020304" charset="0"/>
                            </a:rPr>
                            <a:t>1</a:t>
                          </a:r>
                          <a:endParaRPr lang="en-US" altLang="zh-CN" sz="1400" b="0">
                            <a:solidFill>
                              <a:schemeClr val="tx1"/>
                            </a:solidFill>
                            <a:latin typeface="Times New Roman" panose="02020603050405020304" charset="0"/>
                            <a:ea typeface="华文细黑" panose="02010600040101010101" charset="-122"/>
                            <a:cs typeface="Times New Roman" panose="02020603050405020304" charset="0"/>
                          </a:endParaRP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9525">
                          <a:solidFill>
                            <a:schemeClr val="tx1"/>
                          </a:solidFill>
                          <a:prstDash val="soli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ClrTx/>
                            <a:buSzTx/>
                            <a:buFontTx/>
                            <a:buNone/>
                          </a:pPr>
                          <a:r>
                            <a:rPr lang="en-US" altLang="zh-CN" sz="1400" b="0" dirty="0">
                              <a:solidFill>
                                <a:schemeClr val="tx1"/>
                              </a:solidFill>
                              <a:latin typeface="Times New Roman" panose="02020603050405020304" charset="0"/>
                              <a:ea typeface="华文细黑" panose="02010600040101010101" charset="-122"/>
                              <a:cs typeface="Times New Roman" panose="02020603050405020304" charset="0"/>
                            </a:rPr>
                            <a:t>2</a:t>
                          </a:r>
                          <a:endParaRPr lang="en-US" altLang="zh-CN" sz="1400" b="0" dirty="0">
                            <a:solidFill>
                              <a:schemeClr val="tx1"/>
                            </a:solidFill>
                            <a:latin typeface="Times New Roman" panose="02020603050405020304" charset="0"/>
                            <a:ea typeface="华文细黑" panose="02010600040101010101" charset="-122"/>
                            <a:cs typeface="Times New Roman" panose="02020603050405020304" charset="0"/>
                          </a:endParaRP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9525">
                          <a:solidFill>
                            <a:schemeClr val="tx1"/>
                          </a:solidFill>
                          <a:prstDash val="soli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ClrTx/>
                            <a:buSzTx/>
                            <a:buFontTx/>
                            <a:buNone/>
                          </a:pPr>
                          <a:r>
                            <a:rPr lang="en-US" altLang="zh-CN" sz="1400" b="0" dirty="0">
                              <a:solidFill>
                                <a:schemeClr val="tx1"/>
                              </a:solidFill>
                              <a:latin typeface="Times New Roman" panose="02020603050405020304" charset="0"/>
                              <a:ea typeface="华文细黑" panose="02010600040101010101" charset="-122"/>
                              <a:cs typeface="Times New Roman" panose="02020603050405020304" charset="0"/>
                            </a:rPr>
                            <a:t>3</a:t>
                          </a:r>
                          <a:endParaRPr lang="en-US" altLang="zh-CN" sz="1400" b="0" dirty="0">
                            <a:solidFill>
                              <a:schemeClr val="tx1"/>
                            </a:solidFill>
                            <a:latin typeface="Times New Roman" panose="02020603050405020304" charset="0"/>
                            <a:ea typeface="华文细黑" panose="02010600040101010101" charset="-122"/>
                            <a:cs typeface="Times New Roman" panose="02020603050405020304" charset="0"/>
                          </a:endParaRP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9525">
                          <a:solidFill>
                            <a:schemeClr val="tx1"/>
                          </a:solidFill>
                          <a:prstDash val="soli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ClrTx/>
                            <a:buSzTx/>
                            <a:buFontTx/>
                            <a:buNone/>
                          </a:pPr>
                          <a:r>
                            <a:rPr lang="en-US" altLang="zh-CN" sz="1400" b="0">
                              <a:solidFill>
                                <a:schemeClr val="tx1"/>
                              </a:solidFill>
                              <a:latin typeface="Times New Roman" panose="02020603050405020304" charset="0"/>
                              <a:ea typeface="华文细黑" panose="02010600040101010101" charset="-122"/>
                              <a:cs typeface="Times New Roman" panose="02020603050405020304" charset="0"/>
                            </a:rPr>
                            <a:t>4</a:t>
                          </a:r>
                          <a:endParaRPr lang="en-US" altLang="zh-CN" sz="1400" b="0">
                            <a:solidFill>
                              <a:schemeClr val="tx1"/>
                            </a:solidFill>
                            <a:latin typeface="Times New Roman" panose="02020603050405020304" charset="0"/>
                            <a:ea typeface="华文细黑" panose="02010600040101010101" charset="-122"/>
                            <a:cs typeface="Times New Roman" panose="02020603050405020304" charset="0"/>
                          </a:endParaRP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9525">
                          <a:solidFill>
                            <a:schemeClr val="tx1"/>
                          </a:solidFill>
                          <a:prstDash val="soli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ClrTx/>
                            <a:buSzTx/>
                            <a:buFontTx/>
                            <a:buNone/>
                          </a:pPr>
                          <a:r>
                            <a:rPr lang="en-US" altLang="zh-CN" sz="1400" b="0" dirty="0">
                              <a:solidFill>
                                <a:schemeClr val="tx1"/>
                              </a:solidFill>
                              <a:latin typeface="Times New Roman" panose="02020603050405020304" charset="0"/>
                              <a:ea typeface="华文细黑" panose="02010600040101010101" charset="-122"/>
                              <a:cs typeface="Times New Roman" panose="02020603050405020304" charset="0"/>
                            </a:rPr>
                            <a:t>5</a:t>
                          </a:r>
                          <a:endParaRPr lang="en-US" altLang="zh-CN" sz="1400" b="0" dirty="0">
                            <a:solidFill>
                              <a:schemeClr val="tx1"/>
                            </a:solidFill>
                            <a:latin typeface="Times New Roman" panose="02020603050405020304" charset="0"/>
                            <a:ea typeface="华文细黑" panose="02010600040101010101" charset="-122"/>
                            <a:cs typeface="Times New Roman" panose="02020603050405020304" charset="0"/>
                          </a:endParaRP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9525">
                          <a:solidFill>
                            <a:schemeClr val="tx1"/>
                          </a:solidFill>
                          <a:prstDash val="solid"/>
                        </a:lnB>
                        <a:solidFill>
                          <a:schemeClr val="bg1"/>
                        </a:solidFill>
                      </a:tcPr>
                    </a:tc>
                  </a:tr>
                  <a:tr h="3962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>
                          <a:noFill/>
                        </a:lnL>
                        <a:lnR w="9525">
                          <a:solidFill>
                            <a:schemeClr val="tx1"/>
                          </a:solidFill>
                          <a:prstDash val="solid"/>
                        </a:lnR>
                        <a:lnT w="9525">
                          <a:solidFill>
                            <a:schemeClr val="tx1"/>
                          </a:solidFill>
                          <a:prstDash val="solid"/>
                        </a:lnT>
                        <a:lnB>
                          <a:noFill/>
                        </a:lnB>
                        <a:blipFill>
                          <a:blip r:embed="rId4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ClrTx/>
                            <a:buSzTx/>
                            <a:buFontTx/>
                            <a:buNone/>
                          </a:pPr>
                          <a:endParaRPr lang="en-US" altLang="zh-CN" sz="1400" b="0">
                            <a:solidFill>
                              <a:schemeClr val="tx1"/>
                            </a:solidFill>
                            <a:latin typeface="Times New Roman" panose="02020603050405020304" charset="0"/>
                            <a:ea typeface="华文细黑" panose="02010600040101010101" charset="-122"/>
                            <a:cs typeface="Times New Roman" panose="02020603050405020304" charset="0"/>
                          </a:endParaRPr>
                        </a:p>
                      </a:txBody>
                      <a:tcPr anchor="ctr">
                        <a:lnL w="9525">
                          <a:solidFill>
                            <a:schemeClr val="tx1"/>
                          </a:solidFill>
                          <a:prstDash val="solid"/>
                        </a:lnL>
                        <a:lnR>
                          <a:noFill/>
                        </a:lnR>
                        <a:lnT w="9525">
                          <a:solidFill>
                            <a:schemeClr val="tx1"/>
                          </a:solidFill>
                          <a:prstDash val="solid"/>
                        </a:lnT>
                        <a:lnB>
                          <a:noFill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ClrTx/>
                            <a:buSzTx/>
                            <a:buFontTx/>
                            <a:buNone/>
                          </a:pPr>
                          <a:r>
                            <a:rPr lang="en-US" altLang="zh-CN" sz="1400" b="0" dirty="0">
                              <a:solidFill>
                                <a:schemeClr val="tx1"/>
                              </a:solidFill>
                              <a:latin typeface="Times New Roman" panose="02020603050405020304" charset="0"/>
                              <a:ea typeface="华文细黑" panose="02010600040101010101" charset="-122"/>
                              <a:cs typeface="Times New Roman" panose="02020603050405020304" charset="0"/>
                            </a:rPr>
                            <a:t>0.15</a:t>
                          </a:r>
                          <a:endParaRPr lang="en-US" altLang="zh-CN" sz="1400" b="0" dirty="0">
                            <a:solidFill>
                              <a:schemeClr val="tx1"/>
                            </a:solidFill>
                            <a:latin typeface="Times New Roman" panose="02020603050405020304" charset="0"/>
                            <a:ea typeface="华文细黑" panose="02010600040101010101" charset="-122"/>
                            <a:cs typeface="Times New Roman" panose="02020603050405020304" charset="0"/>
                          </a:endParaRP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9525">
                          <a:solidFill>
                            <a:schemeClr val="tx1"/>
                          </a:solidFill>
                          <a:prstDash val="solid"/>
                        </a:lnT>
                        <a:lnB>
                          <a:noFill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ClrTx/>
                            <a:buSzTx/>
                            <a:buFontTx/>
                            <a:buNone/>
                          </a:pPr>
                          <a:r>
                            <a:rPr lang="en-US" altLang="zh-CN" sz="1400" b="0" dirty="0">
                              <a:solidFill>
                                <a:schemeClr val="tx1"/>
                              </a:solidFill>
                              <a:latin typeface="Times New Roman" panose="02020603050405020304" charset="0"/>
                              <a:ea typeface="华文细黑" panose="02010600040101010101" charset="-122"/>
                              <a:cs typeface="Times New Roman" panose="02020603050405020304" charset="0"/>
                            </a:rPr>
                            <a:t>0.10</a:t>
                          </a:r>
                          <a:endParaRPr lang="en-US" altLang="zh-CN" sz="1400" b="0" dirty="0">
                            <a:solidFill>
                              <a:schemeClr val="tx1"/>
                            </a:solidFill>
                            <a:latin typeface="Times New Roman" panose="02020603050405020304" charset="0"/>
                            <a:ea typeface="华文细黑" panose="02010600040101010101" charset="-122"/>
                            <a:cs typeface="Times New Roman" panose="02020603050405020304" charset="0"/>
                          </a:endParaRP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9525">
                          <a:solidFill>
                            <a:schemeClr val="tx1"/>
                          </a:solidFill>
                          <a:prstDash val="solid"/>
                        </a:lnT>
                        <a:lnB>
                          <a:noFill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ClrTx/>
                            <a:buSzTx/>
                            <a:buFontTx/>
                            <a:buNone/>
                          </a:pPr>
                          <a:r>
                            <a:rPr lang="en-US" altLang="zh-CN" sz="1400" b="0">
                              <a:solidFill>
                                <a:schemeClr val="tx1"/>
                              </a:solidFill>
                              <a:latin typeface="Times New Roman" panose="02020603050405020304" charset="0"/>
                              <a:ea typeface="华文细黑" panose="02010600040101010101" charset="-122"/>
                              <a:cs typeface="Times New Roman" panose="02020603050405020304" charset="0"/>
                            </a:rPr>
                            <a:t>0.05</a:t>
                          </a:r>
                          <a:endParaRPr lang="en-US" altLang="zh-CN" sz="1400" b="0">
                            <a:solidFill>
                              <a:schemeClr val="tx1"/>
                            </a:solidFill>
                            <a:latin typeface="Times New Roman" panose="02020603050405020304" charset="0"/>
                            <a:ea typeface="华文细黑" panose="02010600040101010101" charset="-122"/>
                            <a:cs typeface="Times New Roman" panose="02020603050405020304" charset="0"/>
                          </a:endParaRP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9525">
                          <a:solidFill>
                            <a:schemeClr val="tx1"/>
                          </a:solidFill>
                          <a:prstDash val="solid"/>
                        </a:lnT>
                        <a:lnB>
                          <a:noFill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ClrTx/>
                            <a:buSzTx/>
                            <a:buFontTx/>
                            <a:buNone/>
                          </a:pPr>
                          <a:r>
                            <a:rPr lang="en-US" altLang="zh-CN" sz="1400" b="0">
                              <a:solidFill>
                                <a:schemeClr val="tx1"/>
                              </a:solidFill>
                              <a:latin typeface="Times New Roman" panose="02020603050405020304" charset="0"/>
                              <a:ea typeface="华文细黑" panose="02010600040101010101" charset="-122"/>
                              <a:cs typeface="Times New Roman" panose="02020603050405020304" charset="0"/>
                            </a:rPr>
                            <a:t>0.10</a:t>
                          </a:r>
                          <a:endParaRPr lang="en-US" altLang="zh-CN" sz="1400" b="0">
                            <a:solidFill>
                              <a:schemeClr val="tx1"/>
                            </a:solidFill>
                            <a:latin typeface="Times New Roman" panose="02020603050405020304" charset="0"/>
                            <a:ea typeface="华文细黑" panose="02010600040101010101" charset="-122"/>
                            <a:cs typeface="Times New Roman" panose="02020603050405020304" charset="0"/>
                          </a:endParaRP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9525">
                          <a:solidFill>
                            <a:schemeClr val="tx1"/>
                          </a:solidFill>
                          <a:prstDash val="solid"/>
                        </a:lnT>
                        <a:lnB>
                          <a:noFill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ClrTx/>
                            <a:buSzTx/>
                            <a:buFontTx/>
                            <a:buNone/>
                          </a:pPr>
                          <a:r>
                            <a:rPr lang="en-US" altLang="zh-CN" sz="1400" b="0">
                              <a:solidFill>
                                <a:schemeClr val="tx1"/>
                              </a:solidFill>
                              <a:latin typeface="Times New Roman" panose="02020603050405020304" charset="0"/>
                              <a:ea typeface="华文细黑" panose="02010600040101010101" charset="-122"/>
                              <a:cs typeface="Times New Roman" panose="02020603050405020304" charset="0"/>
                            </a:rPr>
                            <a:t>0.20</a:t>
                          </a:r>
                          <a:endParaRPr lang="en-US" altLang="zh-CN" sz="1400" b="0">
                            <a:solidFill>
                              <a:schemeClr val="tx1"/>
                            </a:solidFill>
                            <a:latin typeface="Times New Roman" panose="02020603050405020304" charset="0"/>
                            <a:ea typeface="华文细黑" panose="02010600040101010101" charset="-122"/>
                            <a:cs typeface="Times New Roman" panose="02020603050405020304" charset="0"/>
                          </a:endParaRP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9525">
                          <a:solidFill>
                            <a:schemeClr val="tx1"/>
                          </a:solidFill>
                          <a:prstDash val="solid"/>
                        </a:lnT>
                        <a:lnB>
                          <a:noFill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</a:tr>
                  <a:tr h="3962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>
                          <a:noFill/>
                        </a:lnL>
                        <a:lnR w="9525">
                          <a:solidFill>
                            <a:schemeClr val="tx1"/>
                          </a:solidFill>
                          <a:prstDash val="solid"/>
                        </a:lnR>
                        <a:lnT>
                          <a:noFill/>
                        </a:lnT>
                        <a:lnB w="9525">
                          <a:solidFill>
                            <a:schemeClr val="tx1"/>
                          </a:solidFill>
                          <a:prstDash val="solid"/>
                        </a:lnB>
                        <a:blipFill>
                          <a:blip r:embed="rId4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ClrTx/>
                            <a:buSzTx/>
                            <a:buFontTx/>
                            <a:buNone/>
                          </a:pPr>
                          <a:r>
                            <a:rPr lang="en-US" altLang="zh-CN" sz="1400" b="0" dirty="0">
                              <a:solidFill>
                                <a:schemeClr val="tx1"/>
                              </a:solidFill>
                              <a:latin typeface="Times New Roman" panose="02020603050405020304" charset="0"/>
                              <a:ea typeface="华文细黑" panose="02010600040101010101" charset="-122"/>
                              <a:cs typeface="Times New Roman" panose="02020603050405020304" charset="0"/>
                            </a:rPr>
                            <a:t>0.05</a:t>
                          </a:r>
                          <a:endParaRPr lang="en-US" altLang="zh-CN" sz="1400" b="0" dirty="0">
                            <a:solidFill>
                              <a:schemeClr val="tx1"/>
                            </a:solidFill>
                            <a:latin typeface="Times New Roman" panose="02020603050405020304" charset="0"/>
                            <a:ea typeface="华文细黑" panose="02010600040101010101" charset="-122"/>
                            <a:cs typeface="Times New Roman" panose="02020603050405020304" charset="0"/>
                          </a:endParaRPr>
                        </a:p>
                      </a:txBody>
                      <a:tcPr anchor="ctr">
                        <a:lnL w="9525">
                          <a:solidFill>
                            <a:schemeClr val="tx1"/>
                          </a:solidFill>
                          <a:prstDash val="solid"/>
                        </a:lnL>
                        <a:lnR>
                          <a:noFill/>
                        </a:lnR>
                        <a:lnT>
                          <a:noFill/>
                        </a:lnT>
                        <a:lnB w="9525">
                          <a:solidFill>
                            <a:schemeClr val="tx1"/>
                          </a:solidFill>
                          <a:prstDash val="soli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ClrTx/>
                            <a:buSzTx/>
                            <a:buFontTx/>
                            <a:buNone/>
                          </a:pPr>
                          <a:r>
                            <a:rPr lang="en-US" altLang="zh-CN" sz="1400" b="0" dirty="0">
                              <a:solidFill>
                                <a:schemeClr val="tx1"/>
                              </a:solidFill>
                              <a:latin typeface="Times New Roman" panose="02020603050405020304" charset="0"/>
                              <a:ea typeface="华文细黑" panose="02010600040101010101" charset="-122"/>
                              <a:cs typeface="Times New Roman" panose="02020603050405020304" charset="0"/>
                            </a:rPr>
                            <a:t>0.10</a:t>
                          </a:r>
                          <a:endParaRPr lang="en-US" altLang="zh-CN" sz="1400" b="0" dirty="0">
                            <a:solidFill>
                              <a:schemeClr val="tx1"/>
                            </a:solidFill>
                            <a:latin typeface="Times New Roman" panose="02020603050405020304" charset="0"/>
                            <a:ea typeface="华文细黑" panose="02010600040101010101" charset="-122"/>
                            <a:cs typeface="Times New Roman" panose="02020603050405020304" charset="0"/>
                          </a:endParaRP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9525">
                          <a:solidFill>
                            <a:schemeClr val="tx1"/>
                          </a:solidFill>
                          <a:prstDash val="soli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ClrTx/>
                            <a:buSzTx/>
                            <a:buFontTx/>
                            <a:buNone/>
                          </a:pPr>
                          <a:r>
                            <a:rPr lang="en-US" altLang="zh-CN" sz="1400" b="0" dirty="0">
                              <a:solidFill>
                                <a:schemeClr val="tx1"/>
                              </a:solidFill>
                              <a:latin typeface="Times New Roman" panose="02020603050405020304" charset="0"/>
                              <a:ea typeface="华文细黑" panose="02010600040101010101" charset="-122"/>
                              <a:cs typeface="Times New Roman" panose="02020603050405020304" charset="0"/>
                            </a:rPr>
                            <a:t>0.05</a:t>
                          </a:r>
                          <a:endParaRPr lang="en-US" altLang="zh-CN" sz="1400" b="0" dirty="0">
                            <a:solidFill>
                              <a:schemeClr val="tx1"/>
                            </a:solidFill>
                            <a:latin typeface="Times New Roman" panose="02020603050405020304" charset="0"/>
                            <a:ea typeface="华文细黑" panose="02010600040101010101" charset="-122"/>
                            <a:cs typeface="Times New Roman" panose="02020603050405020304" charset="0"/>
                          </a:endParaRP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9525">
                          <a:solidFill>
                            <a:schemeClr val="tx1"/>
                          </a:solidFill>
                          <a:prstDash val="soli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ClrTx/>
                            <a:buSzTx/>
                            <a:buFontTx/>
                            <a:buNone/>
                          </a:pPr>
                          <a:r>
                            <a:rPr lang="en-US" altLang="zh-CN" sz="1400" b="0" dirty="0">
                              <a:solidFill>
                                <a:schemeClr val="tx1"/>
                              </a:solidFill>
                              <a:latin typeface="Times New Roman" panose="02020603050405020304" charset="0"/>
                              <a:ea typeface="华文细黑" panose="02010600040101010101" charset="-122"/>
                              <a:cs typeface="Times New Roman" panose="02020603050405020304" charset="0"/>
                            </a:rPr>
                            <a:t>0.05</a:t>
                          </a:r>
                          <a:endParaRPr lang="en-US" altLang="zh-CN" sz="1400" b="0" dirty="0">
                            <a:solidFill>
                              <a:schemeClr val="tx1"/>
                            </a:solidFill>
                            <a:latin typeface="Times New Roman" panose="02020603050405020304" charset="0"/>
                            <a:ea typeface="华文细黑" panose="02010600040101010101" charset="-122"/>
                            <a:cs typeface="Times New Roman" panose="02020603050405020304" charset="0"/>
                          </a:endParaRP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9525">
                          <a:solidFill>
                            <a:schemeClr val="tx1"/>
                          </a:solidFill>
                          <a:prstDash val="soli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ClrTx/>
                            <a:buSzTx/>
                            <a:buFontTx/>
                            <a:buNone/>
                          </a:pPr>
                          <a:r>
                            <a:rPr lang="en-US" altLang="zh-CN" sz="1400" b="0">
                              <a:solidFill>
                                <a:schemeClr val="tx1"/>
                              </a:solidFill>
                              <a:latin typeface="Times New Roman" panose="02020603050405020304" charset="0"/>
                              <a:ea typeface="华文细黑" panose="02010600040101010101" charset="-122"/>
                              <a:cs typeface="Times New Roman" panose="02020603050405020304" charset="0"/>
                            </a:rPr>
                            <a:t>0.05</a:t>
                          </a:r>
                          <a:endParaRPr lang="en-US" altLang="zh-CN" sz="1400" b="0">
                            <a:solidFill>
                              <a:schemeClr val="tx1"/>
                            </a:solidFill>
                            <a:latin typeface="Times New Roman" panose="02020603050405020304" charset="0"/>
                            <a:ea typeface="华文细黑" panose="02010600040101010101" charset="-122"/>
                            <a:cs typeface="Times New Roman" panose="02020603050405020304" charset="0"/>
                          </a:endParaRP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9525">
                          <a:solidFill>
                            <a:schemeClr val="tx1"/>
                          </a:solidFill>
                          <a:prstDash val="soli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ClrTx/>
                            <a:buSzTx/>
                            <a:buFontTx/>
                            <a:buNone/>
                          </a:pPr>
                          <a:r>
                            <a:rPr lang="en-US" altLang="zh-CN" sz="1400" b="0" dirty="0">
                              <a:solidFill>
                                <a:schemeClr val="tx1"/>
                              </a:solidFill>
                              <a:latin typeface="Times New Roman" panose="02020603050405020304" charset="0"/>
                              <a:ea typeface="华文细黑" panose="02010600040101010101" charset="-122"/>
                              <a:cs typeface="Times New Roman" panose="02020603050405020304" charset="0"/>
                            </a:rPr>
                            <a:t>0.10</a:t>
                          </a:r>
                          <a:endParaRPr lang="en-US" altLang="zh-CN" sz="1400" b="0" dirty="0">
                            <a:solidFill>
                              <a:schemeClr val="tx1"/>
                            </a:solidFill>
                            <a:latin typeface="Times New Roman" panose="02020603050405020304" charset="0"/>
                            <a:ea typeface="华文细黑" panose="02010600040101010101" charset="-122"/>
                            <a:cs typeface="Times New Roman" panose="02020603050405020304" charset="0"/>
                          </a:endParaRP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9525">
                          <a:solidFill>
                            <a:schemeClr val="tx1"/>
                          </a:solidFill>
                          <a:prstDash val="soli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框 2"/>
              <p:cNvSpPr txBox="1"/>
              <p:nvPr/>
            </p:nvSpPr>
            <p:spPr>
              <a:xfrm>
                <a:off x="3434790" y="1905000"/>
                <a:ext cx="2452659" cy="10500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zh-CN" altLang="en-US" sz="24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40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e>
                      </m:nary>
                      <m:nary>
                        <m:naryPr>
                          <m:chr m:val="∑"/>
                          <m:ctrlPr>
                            <a:rPr lang="zh-CN" alt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40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nary>
                    </m:oMath>
                  </m:oMathPara>
                </a14:m>
                <a:endParaRPr lang="zh-CN" altLang="en-US" sz="2400" dirty="0"/>
              </a:p>
            </p:txBody>
          </p:sp>
        </mc:Choice>
        <mc:Fallback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4790" y="1905000"/>
                <a:ext cx="2452659" cy="1050031"/>
              </a:xfrm>
              <a:prstGeom prst="rect">
                <a:avLst/>
              </a:prstGeom>
              <a:blipFill rotWithShape="1">
                <a:blip r:embed="rId5"/>
                <a:stretch>
                  <a:fillRect l="-3" r="-1047" b="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3" name="Group 29"/>
          <p:cNvGrpSpPr/>
          <p:nvPr/>
        </p:nvGrpSpPr>
        <p:grpSpPr bwMode="auto">
          <a:xfrm>
            <a:off x="234950" y="2667000"/>
            <a:ext cx="4032250" cy="3241675"/>
            <a:chOff x="3240" y="799"/>
            <a:chExt cx="2858" cy="2042"/>
          </a:xfrm>
        </p:grpSpPr>
        <p:sp>
          <p:nvSpPr>
            <p:cNvPr id="90" name="Line 20"/>
            <p:cNvSpPr>
              <a:spLocks noChangeShapeType="1"/>
            </p:cNvSpPr>
            <p:nvPr/>
          </p:nvSpPr>
          <p:spPr bwMode="auto">
            <a:xfrm>
              <a:off x="4646" y="1071"/>
              <a:ext cx="454" cy="273"/>
            </a:xfrm>
            <a:prstGeom prst="line">
              <a:avLst/>
            </a:prstGeom>
            <a:noFill/>
            <a:ln w="381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  <p:sp>
          <p:nvSpPr>
            <p:cNvPr id="74" name="Line 19"/>
            <p:cNvSpPr>
              <a:spLocks noChangeShapeType="1"/>
            </p:cNvSpPr>
            <p:nvPr/>
          </p:nvSpPr>
          <p:spPr bwMode="auto">
            <a:xfrm flipH="1">
              <a:off x="3875" y="1071"/>
              <a:ext cx="454" cy="318"/>
            </a:xfrm>
            <a:prstGeom prst="line">
              <a:avLst/>
            </a:prstGeom>
            <a:noFill/>
            <a:ln w="381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  <p:sp>
          <p:nvSpPr>
            <p:cNvPr id="75" name="Line 24"/>
            <p:cNvSpPr>
              <a:spLocks noChangeShapeType="1"/>
            </p:cNvSpPr>
            <p:nvPr/>
          </p:nvSpPr>
          <p:spPr bwMode="auto">
            <a:xfrm>
              <a:off x="5327" y="1661"/>
              <a:ext cx="181" cy="318"/>
            </a:xfrm>
            <a:prstGeom prst="line">
              <a:avLst/>
            </a:prstGeom>
            <a:noFill/>
            <a:ln w="381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  <p:sp>
          <p:nvSpPr>
            <p:cNvPr id="76" name="Line 28"/>
            <p:cNvSpPr>
              <a:spLocks noChangeShapeType="1"/>
            </p:cNvSpPr>
            <p:nvPr/>
          </p:nvSpPr>
          <p:spPr bwMode="auto">
            <a:xfrm>
              <a:off x="5689" y="2251"/>
              <a:ext cx="136" cy="227"/>
            </a:xfrm>
            <a:prstGeom prst="line">
              <a:avLst/>
            </a:prstGeom>
            <a:noFill/>
            <a:ln w="381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  <p:sp>
          <p:nvSpPr>
            <p:cNvPr id="77" name="Line 25"/>
            <p:cNvSpPr>
              <a:spLocks noChangeShapeType="1"/>
            </p:cNvSpPr>
            <p:nvPr/>
          </p:nvSpPr>
          <p:spPr bwMode="auto">
            <a:xfrm flipH="1">
              <a:off x="4374" y="2251"/>
              <a:ext cx="136" cy="227"/>
            </a:xfrm>
            <a:prstGeom prst="line">
              <a:avLst/>
            </a:prstGeom>
            <a:noFill/>
            <a:ln w="381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  <p:sp>
          <p:nvSpPr>
            <p:cNvPr id="78" name="Line 26"/>
            <p:cNvSpPr>
              <a:spLocks noChangeShapeType="1"/>
            </p:cNvSpPr>
            <p:nvPr/>
          </p:nvSpPr>
          <p:spPr bwMode="auto">
            <a:xfrm>
              <a:off x="4692" y="2251"/>
              <a:ext cx="90" cy="272"/>
            </a:xfrm>
            <a:prstGeom prst="line">
              <a:avLst/>
            </a:prstGeom>
            <a:noFill/>
            <a:ln w="381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  <p:sp>
          <p:nvSpPr>
            <p:cNvPr id="79" name="Oval 8"/>
            <p:cNvSpPr>
              <a:spLocks noChangeArrowheads="1"/>
            </p:cNvSpPr>
            <p:nvPr/>
          </p:nvSpPr>
          <p:spPr bwMode="auto">
            <a:xfrm>
              <a:off x="4283" y="799"/>
              <a:ext cx="408" cy="363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r>
                <a:rPr lang="en-US" altLang="zh-CN" sz="3200" b="1" i="1" dirty="0">
                  <a:solidFill>
                    <a:schemeClr val="bg1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rPr>
                <a:t>k</a:t>
              </a:r>
              <a:r>
                <a:rPr lang="en-US" altLang="zh-CN" sz="3200" b="1" i="1" baseline="-25000" dirty="0">
                  <a:solidFill>
                    <a:schemeClr val="bg1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rPr>
                <a:t>2</a:t>
              </a:r>
              <a:endParaRPr lang="en-US" altLang="zh-CN" sz="3200" b="1" i="1" baseline="-25000" dirty="0">
                <a:solidFill>
                  <a:schemeClr val="bg1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  <p:sp>
          <p:nvSpPr>
            <p:cNvPr id="80" name="Oval 9"/>
            <p:cNvSpPr>
              <a:spLocks noChangeArrowheads="1"/>
            </p:cNvSpPr>
            <p:nvPr/>
          </p:nvSpPr>
          <p:spPr bwMode="auto">
            <a:xfrm>
              <a:off x="4964" y="1343"/>
              <a:ext cx="408" cy="363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r>
                <a:rPr lang="en-US" altLang="zh-CN" sz="3200" b="1" i="1" dirty="0">
                  <a:solidFill>
                    <a:schemeClr val="bg1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rPr>
                <a:t>k</a:t>
              </a:r>
              <a:r>
                <a:rPr lang="en-US" altLang="zh-CN" sz="3200" b="1" i="1" baseline="-25000" dirty="0">
                  <a:solidFill>
                    <a:schemeClr val="bg1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rPr>
                <a:t>4</a:t>
              </a:r>
              <a:endParaRPr lang="en-US" altLang="zh-CN" sz="3200" b="1" i="1" baseline="-25000" dirty="0">
                <a:solidFill>
                  <a:schemeClr val="bg1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  <p:sp>
          <p:nvSpPr>
            <p:cNvPr id="81" name="Oval 10"/>
            <p:cNvSpPr>
              <a:spLocks noChangeArrowheads="1"/>
            </p:cNvSpPr>
            <p:nvPr/>
          </p:nvSpPr>
          <p:spPr bwMode="auto">
            <a:xfrm>
              <a:off x="3785" y="1933"/>
              <a:ext cx="408" cy="363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r>
                <a:rPr lang="en-US" altLang="zh-CN" sz="3200" b="1" i="1" dirty="0">
                  <a:solidFill>
                    <a:schemeClr val="bg1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rPr>
                <a:t>d</a:t>
              </a:r>
              <a:r>
                <a:rPr lang="en-US" altLang="zh-CN" sz="3200" b="1" i="1" baseline="-25000" dirty="0">
                  <a:solidFill>
                    <a:schemeClr val="bg1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rPr>
                <a:t>1</a:t>
              </a:r>
              <a:endParaRPr lang="en-US" altLang="zh-CN" sz="3200" b="1" i="1" baseline="-25000" dirty="0">
                <a:solidFill>
                  <a:schemeClr val="bg1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  <p:sp>
          <p:nvSpPr>
            <p:cNvPr id="82" name="Oval 11"/>
            <p:cNvSpPr>
              <a:spLocks noChangeArrowheads="1"/>
            </p:cNvSpPr>
            <p:nvPr/>
          </p:nvSpPr>
          <p:spPr bwMode="auto">
            <a:xfrm>
              <a:off x="3558" y="1344"/>
              <a:ext cx="405" cy="363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r>
                <a:rPr lang="en-US" altLang="zh-CN" sz="3200" b="1" i="1" dirty="0">
                  <a:solidFill>
                    <a:schemeClr val="bg1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rPr>
                <a:t>k</a:t>
              </a:r>
              <a:r>
                <a:rPr lang="en-US" altLang="zh-CN" sz="3200" b="1" i="1" baseline="-25000" dirty="0">
                  <a:solidFill>
                    <a:schemeClr val="bg1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rPr>
                <a:t>1</a:t>
              </a:r>
              <a:endParaRPr lang="en-US" altLang="zh-CN" sz="3200" b="1" i="1" baseline="-25000" dirty="0">
                <a:solidFill>
                  <a:schemeClr val="bg1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  <p:sp>
          <p:nvSpPr>
            <p:cNvPr id="83" name="Oval 12"/>
            <p:cNvSpPr>
              <a:spLocks noChangeArrowheads="1"/>
            </p:cNvSpPr>
            <p:nvPr/>
          </p:nvSpPr>
          <p:spPr bwMode="auto">
            <a:xfrm>
              <a:off x="3240" y="1933"/>
              <a:ext cx="408" cy="363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r>
                <a:rPr lang="en-US" altLang="zh-CN" sz="3200" b="1" i="1" dirty="0">
                  <a:solidFill>
                    <a:schemeClr val="bg1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rPr>
                <a:t>d</a:t>
              </a:r>
              <a:r>
                <a:rPr lang="en-US" altLang="zh-CN" sz="3200" b="1" i="1" baseline="-25000" dirty="0">
                  <a:solidFill>
                    <a:schemeClr val="bg1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rPr>
                <a:t>0</a:t>
              </a:r>
              <a:endParaRPr lang="en-US" altLang="zh-CN" sz="3200" b="1" i="1" baseline="-25000" dirty="0">
                <a:solidFill>
                  <a:schemeClr val="bg1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  <p:sp>
          <p:nvSpPr>
            <p:cNvPr id="84" name="Oval 13"/>
            <p:cNvSpPr>
              <a:spLocks noChangeArrowheads="1"/>
            </p:cNvSpPr>
            <p:nvPr/>
          </p:nvSpPr>
          <p:spPr bwMode="auto">
            <a:xfrm>
              <a:off x="4420" y="1933"/>
              <a:ext cx="406" cy="363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r>
                <a:rPr lang="en-US" altLang="zh-CN" sz="3200" b="1" i="1">
                  <a:solidFill>
                    <a:schemeClr val="bg1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rPr>
                <a:t>k</a:t>
              </a:r>
              <a:r>
                <a:rPr lang="en-US" altLang="zh-CN" sz="3200" b="1" i="1" baseline="-25000">
                  <a:solidFill>
                    <a:schemeClr val="bg1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rPr>
                <a:t>3</a:t>
              </a:r>
              <a:endParaRPr lang="en-US" altLang="zh-CN" sz="3200" b="1" i="1" baseline="-25000">
                <a:solidFill>
                  <a:schemeClr val="bg1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  <p:sp>
          <p:nvSpPr>
            <p:cNvPr id="85" name="Oval 14"/>
            <p:cNvSpPr>
              <a:spLocks noChangeArrowheads="1"/>
            </p:cNvSpPr>
            <p:nvPr/>
          </p:nvSpPr>
          <p:spPr bwMode="auto">
            <a:xfrm>
              <a:off x="5417" y="1933"/>
              <a:ext cx="406" cy="363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r>
                <a:rPr lang="en-US" altLang="zh-CN" sz="3200" b="1" i="1">
                  <a:solidFill>
                    <a:schemeClr val="bg1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rPr>
                <a:t>k</a:t>
              </a:r>
              <a:r>
                <a:rPr lang="en-US" altLang="zh-CN" sz="3200" b="1" i="1" baseline="-25000">
                  <a:solidFill>
                    <a:schemeClr val="bg1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rPr>
                <a:t>5</a:t>
              </a:r>
              <a:endParaRPr lang="en-US" altLang="zh-CN" sz="3200" b="1" i="1" baseline="-25000">
                <a:solidFill>
                  <a:schemeClr val="bg1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  <p:sp>
          <p:nvSpPr>
            <p:cNvPr id="86" name="Oval 15"/>
            <p:cNvSpPr>
              <a:spLocks noChangeArrowheads="1"/>
            </p:cNvSpPr>
            <p:nvPr/>
          </p:nvSpPr>
          <p:spPr bwMode="auto">
            <a:xfrm>
              <a:off x="4102" y="2477"/>
              <a:ext cx="408" cy="363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r>
                <a:rPr lang="en-US" altLang="zh-CN" sz="3200" b="1" i="1">
                  <a:solidFill>
                    <a:schemeClr val="bg1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rPr>
                <a:t>d</a:t>
              </a:r>
              <a:r>
                <a:rPr lang="en-US" altLang="zh-CN" sz="3200" b="1" i="1" baseline="-25000">
                  <a:solidFill>
                    <a:schemeClr val="bg1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rPr>
                <a:t>2</a:t>
              </a:r>
              <a:endParaRPr lang="en-US" altLang="zh-CN" sz="3200" b="1" i="1" baseline="-25000">
                <a:solidFill>
                  <a:schemeClr val="bg1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  <p:sp>
          <p:nvSpPr>
            <p:cNvPr id="87" name="Oval 16"/>
            <p:cNvSpPr>
              <a:spLocks noChangeArrowheads="1"/>
            </p:cNvSpPr>
            <p:nvPr/>
          </p:nvSpPr>
          <p:spPr bwMode="auto">
            <a:xfrm>
              <a:off x="4646" y="2478"/>
              <a:ext cx="404" cy="363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r>
                <a:rPr lang="en-US" altLang="zh-CN" sz="3200" b="1" i="1" dirty="0">
                  <a:solidFill>
                    <a:schemeClr val="bg1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rPr>
                <a:t>d</a:t>
              </a:r>
              <a:r>
                <a:rPr lang="en-US" altLang="zh-CN" sz="3200" b="1" i="1" baseline="-25000" dirty="0">
                  <a:solidFill>
                    <a:schemeClr val="bg1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rPr>
                <a:t>3</a:t>
              </a:r>
              <a:endParaRPr lang="en-US" altLang="zh-CN" sz="3200" b="1" i="1" baseline="-25000" dirty="0">
                <a:solidFill>
                  <a:schemeClr val="bg1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  <p:sp>
          <p:nvSpPr>
            <p:cNvPr id="88" name="Oval 17"/>
            <p:cNvSpPr>
              <a:spLocks noChangeArrowheads="1"/>
            </p:cNvSpPr>
            <p:nvPr/>
          </p:nvSpPr>
          <p:spPr bwMode="auto">
            <a:xfrm>
              <a:off x="5145" y="2478"/>
              <a:ext cx="408" cy="363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r>
                <a:rPr lang="en-US" altLang="zh-CN" sz="3200" b="1" i="1" dirty="0">
                  <a:solidFill>
                    <a:schemeClr val="bg1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rPr>
                <a:t>d</a:t>
              </a:r>
              <a:r>
                <a:rPr lang="en-US" altLang="zh-CN" sz="3200" b="1" i="1" baseline="-25000" dirty="0">
                  <a:solidFill>
                    <a:schemeClr val="bg1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rPr>
                <a:t>4</a:t>
              </a:r>
              <a:endParaRPr lang="en-US" altLang="zh-CN" sz="3200" b="1" i="1" baseline="-25000" dirty="0">
                <a:solidFill>
                  <a:schemeClr val="bg1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  <p:sp>
          <p:nvSpPr>
            <p:cNvPr id="89" name="Oval 18"/>
            <p:cNvSpPr>
              <a:spLocks noChangeArrowheads="1"/>
            </p:cNvSpPr>
            <p:nvPr/>
          </p:nvSpPr>
          <p:spPr bwMode="auto">
            <a:xfrm>
              <a:off x="5690" y="2478"/>
              <a:ext cx="408" cy="363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r>
                <a:rPr lang="en-US" altLang="zh-CN" sz="3200" b="1" i="1">
                  <a:solidFill>
                    <a:schemeClr val="bg1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rPr>
                <a:t>d</a:t>
              </a:r>
              <a:r>
                <a:rPr lang="en-US" altLang="zh-CN" sz="3200" b="1" i="1" baseline="-25000">
                  <a:solidFill>
                    <a:schemeClr val="bg1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rPr>
                <a:t>5</a:t>
              </a:r>
              <a:endParaRPr lang="en-US" altLang="zh-CN" sz="3200" b="1" i="1" baseline="-25000">
                <a:solidFill>
                  <a:schemeClr val="bg1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  <p:sp>
          <p:nvSpPr>
            <p:cNvPr id="91" name="Line 21"/>
            <p:cNvSpPr>
              <a:spLocks noChangeShapeType="1"/>
            </p:cNvSpPr>
            <p:nvPr/>
          </p:nvSpPr>
          <p:spPr bwMode="auto">
            <a:xfrm flipH="1">
              <a:off x="3512" y="1706"/>
              <a:ext cx="136" cy="227"/>
            </a:xfrm>
            <a:prstGeom prst="line">
              <a:avLst/>
            </a:prstGeom>
            <a:noFill/>
            <a:ln w="381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  <p:sp>
          <p:nvSpPr>
            <p:cNvPr id="92" name="Line 22"/>
            <p:cNvSpPr>
              <a:spLocks noChangeShapeType="1"/>
            </p:cNvSpPr>
            <p:nvPr/>
          </p:nvSpPr>
          <p:spPr bwMode="auto">
            <a:xfrm>
              <a:off x="3830" y="1706"/>
              <a:ext cx="90" cy="227"/>
            </a:xfrm>
            <a:prstGeom prst="line">
              <a:avLst/>
            </a:prstGeom>
            <a:noFill/>
            <a:ln w="381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  <p:sp>
          <p:nvSpPr>
            <p:cNvPr id="93" name="Line 23"/>
            <p:cNvSpPr>
              <a:spLocks noChangeShapeType="1"/>
            </p:cNvSpPr>
            <p:nvPr/>
          </p:nvSpPr>
          <p:spPr bwMode="auto">
            <a:xfrm flipH="1">
              <a:off x="4737" y="1661"/>
              <a:ext cx="272" cy="318"/>
            </a:xfrm>
            <a:prstGeom prst="line">
              <a:avLst/>
            </a:prstGeom>
            <a:noFill/>
            <a:ln w="381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  <p:sp>
          <p:nvSpPr>
            <p:cNvPr id="94" name="Line 27"/>
            <p:cNvSpPr>
              <a:spLocks noChangeShapeType="1"/>
            </p:cNvSpPr>
            <p:nvPr/>
          </p:nvSpPr>
          <p:spPr bwMode="auto">
            <a:xfrm flipH="1">
              <a:off x="5417" y="2296"/>
              <a:ext cx="136" cy="182"/>
            </a:xfrm>
            <a:prstGeom prst="line">
              <a:avLst/>
            </a:prstGeom>
            <a:noFill/>
            <a:ln w="381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73489" y="5978525"/>
            <a:ext cx="5430249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每个关键字的搜索代价</a:t>
            </a:r>
            <a:r>
              <a:rPr lang="zh-CN" altLang="en-US" sz="24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等于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需要访问的结点个数 </a:t>
            </a:r>
            <a:r>
              <a:rPr lang="zh-CN" altLang="en-US" sz="24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等于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关键字所在结点深度</a:t>
            </a:r>
            <a:r>
              <a:rPr lang="en-US" altLang="zh-CN" sz="2400" dirty="0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rPr>
              <a:t>+1</a:t>
            </a:r>
            <a:endParaRPr lang="zh-CN" altLang="en-US" sz="2400" dirty="0">
              <a:latin typeface="Times New Roman" panose="02020603050405020304" charset="0"/>
              <a:ea typeface="楷体" panose="02010609060101010101" pitchFamily="49" charset="-122"/>
              <a:cs typeface="Times New Roman" panose="02020603050405020304" charset="0"/>
            </a:endParaRPr>
          </a:p>
        </p:txBody>
      </p:sp>
      <p:sp>
        <p:nvSpPr>
          <p:cNvPr id="51" name="Text Box 5"/>
          <p:cNvSpPr txBox="1">
            <a:spLocks noChangeArrowheads="1"/>
          </p:cNvSpPr>
          <p:nvPr/>
        </p:nvSpPr>
        <p:spPr bwMode="auto">
          <a:xfrm>
            <a:off x="0" y="0"/>
            <a:ext cx="9143999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3300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3600" b="1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最优二叉搜索树 </a:t>
            </a:r>
            <a:r>
              <a:rPr kumimoji="0" lang="zh-CN" altLang="en-US" sz="3600" b="1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问题的定义</a:t>
            </a:r>
            <a:endParaRPr kumimoji="0" lang="zh-CN" altLang="en-US" sz="3600" b="1" dirty="0">
              <a:solidFill>
                <a:srgbClr val="558ED5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文本框 45"/>
          <p:cNvSpPr txBox="1"/>
          <p:nvPr/>
        </p:nvSpPr>
        <p:spPr>
          <a:xfrm>
            <a:off x="0" y="2009309"/>
            <a:ext cx="2180799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t">
            <a:spAutoFit/>
          </a:bodyPr>
          <a:lstStyle/>
          <a:p>
            <a:pPr marL="0" lvl="2" indent="0" algn="l">
              <a:buFont typeface="Arial" panose="020B0604020202020204" pitchFamily="34" charset="0"/>
              <a:buNone/>
              <a:defRPr/>
            </a:pP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rPr>
              <a:t>搜索代价：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rPr>
              <a:t>2.8</a:t>
            </a:r>
            <a:endParaRPr lang="en-US" altLang="zh-CN" sz="2400" b="1" dirty="0">
              <a:solidFill>
                <a:srgbClr val="FF0000"/>
              </a:solidFill>
              <a:latin typeface="Times New Roman" panose="02020603050405020304" charset="0"/>
              <a:ea typeface="楷体" panose="02010609060101010101" pitchFamily="49" charset="-122"/>
              <a:cs typeface="Times New Roman" panose="02020603050405020304" charset="0"/>
            </a:endParaRPr>
          </a:p>
        </p:txBody>
      </p:sp>
      <p:sp>
        <p:nvSpPr>
          <p:cNvPr id="735266" name="Text Box 34"/>
          <p:cNvSpPr txBox="1">
            <a:spLocks noChangeArrowheads="1"/>
          </p:cNvSpPr>
          <p:nvPr/>
        </p:nvSpPr>
        <p:spPr bwMode="auto">
          <a:xfrm>
            <a:off x="135531" y="566299"/>
            <a:ext cx="6341110" cy="52322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  <a:defRPr/>
            </a:pPr>
            <a:r>
              <a:rPr lang="zh-CN" altLang="en-US" sz="2800" b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搜索树的</a:t>
            </a:r>
            <a:r>
              <a:rPr lang="zh-CN" altLang="en-US" sz="28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期望代价</a:t>
            </a:r>
            <a:endParaRPr lang="zh-CN" altLang="en-US" sz="2800" b="1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grpSp>
        <p:nvGrpSpPr>
          <p:cNvPr id="2" name="Group 29"/>
          <p:cNvGrpSpPr/>
          <p:nvPr/>
        </p:nvGrpSpPr>
        <p:grpSpPr bwMode="auto">
          <a:xfrm>
            <a:off x="686753" y="2133600"/>
            <a:ext cx="4032250" cy="3241675"/>
            <a:chOff x="3240" y="799"/>
            <a:chExt cx="2858" cy="2042"/>
          </a:xfrm>
        </p:grpSpPr>
        <p:sp>
          <p:nvSpPr>
            <p:cNvPr id="14" name="Line 19"/>
            <p:cNvSpPr>
              <a:spLocks noChangeShapeType="1"/>
            </p:cNvSpPr>
            <p:nvPr/>
          </p:nvSpPr>
          <p:spPr bwMode="auto">
            <a:xfrm flipH="1">
              <a:off x="3875" y="1071"/>
              <a:ext cx="454" cy="318"/>
            </a:xfrm>
            <a:prstGeom prst="line">
              <a:avLst/>
            </a:prstGeom>
            <a:noFill/>
            <a:ln w="381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20" name="Line 25"/>
            <p:cNvSpPr>
              <a:spLocks noChangeShapeType="1"/>
            </p:cNvSpPr>
            <p:nvPr/>
          </p:nvSpPr>
          <p:spPr bwMode="auto">
            <a:xfrm flipH="1">
              <a:off x="4374" y="2251"/>
              <a:ext cx="136" cy="227"/>
            </a:xfrm>
            <a:prstGeom prst="line">
              <a:avLst/>
            </a:prstGeom>
            <a:noFill/>
            <a:ln w="381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21" name="Line 26"/>
            <p:cNvSpPr>
              <a:spLocks noChangeShapeType="1"/>
            </p:cNvSpPr>
            <p:nvPr/>
          </p:nvSpPr>
          <p:spPr bwMode="auto">
            <a:xfrm>
              <a:off x="4692" y="2251"/>
              <a:ext cx="90" cy="272"/>
            </a:xfrm>
            <a:prstGeom prst="line">
              <a:avLst/>
            </a:prstGeom>
            <a:noFill/>
            <a:ln w="381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23" name="Line 28"/>
            <p:cNvSpPr>
              <a:spLocks noChangeShapeType="1"/>
            </p:cNvSpPr>
            <p:nvPr/>
          </p:nvSpPr>
          <p:spPr bwMode="auto">
            <a:xfrm>
              <a:off x="5689" y="2251"/>
              <a:ext cx="136" cy="227"/>
            </a:xfrm>
            <a:prstGeom prst="line">
              <a:avLst/>
            </a:prstGeom>
            <a:noFill/>
            <a:ln w="381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3" name="Oval 8"/>
            <p:cNvSpPr>
              <a:spLocks noChangeArrowheads="1"/>
            </p:cNvSpPr>
            <p:nvPr/>
          </p:nvSpPr>
          <p:spPr bwMode="auto">
            <a:xfrm>
              <a:off x="4283" y="799"/>
              <a:ext cx="408" cy="363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r>
                <a:rPr lang="en-US" altLang="zh-CN" sz="3200" b="1" i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</a:rPr>
                <a:t>k</a:t>
              </a:r>
              <a:r>
                <a:rPr lang="en-US" altLang="zh-CN" sz="3200" b="1" i="1" baseline="-25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</a:rPr>
                <a:t>2</a:t>
              </a:r>
              <a:endParaRPr lang="en-US" altLang="zh-CN" sz="3200" b="1" i="1" baseline="-25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endParaRPr>
            </a:p>
          </p:txBody>
        </p:sp>
        <p:sp>
          <p:nvSpPr>
            <p:cNvPr id="4" name="Oval 9"/>
            <p:cNvSpPr>
              <a:spLocks noChangeArrowheads="1"/>
            </p:cNvSpPr>
            <p:nvPr/>
          </p:nvSpPr>
          <p:spPr bwMode="auto">
            <a:xfrm>
              <a:off x="4964" y="1343"/>
              <a:ext cx="408" cy="363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r>
                <a:rPr lang="en-US" altLang="zh-CN" sz="3200" b="1" i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</a:rPr>
                <a:t>k</a:t>
              </a:r>
              <a:r>
                <a:rPr lang="en-US" altLang="zh-CN" sz="3200" b="1" i="1" baseline="-25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</a:rPr>
                <a:t>4</a:t>
              </a:r>
              <a:endParaRPr lang="en-US" altLang="zh-CN" sz="3200" b="1" i="1" baseline="-25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endParaRPr>
            </a:p>
          </p:txBody>
        </p:sp>
        <p:sp>
          <p:nvSpPr>
            <p:cNvPr id="5" name="Oval 10"/>
            <p:cNvSpPr>
              <a:spLocks noChangeArrowheads="1"/>
            </p:cNvSpPr>
            <p:nvPr/>
          </p:nvSpPr>
          <p:spPr bwMode="auto">
            <a:xfrm>
              <a:off x="3785" y="1933"/>
              <a:ext cx="408" cy="363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r>
                <a:rPr lang="en-US" altLang="zh-CN" sz="3200" b="1" i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</a:rPr>
                <a:t>d</a:t>
              </a:r>
              <a:r>
                <a:rPr lang="en-US" altLang="zh-CN" sz="3200" b="1" i="1" baseline="-2500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</a:rPr>
                <a:t>1</a:t>
              </a:r>
              <a:endParaRPr lang="en-US" altLang="zh-CN" sz="3200" b="1" i="1" baseline="-250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endParaRPr>
            </a:p>
          </p:txBody>
        </p:sp>
        <p:sp>
          <p:nvSpPr>
            <p:cNvPr id="6" name="Oval 11"/>
            <p:cNvSpPr>
              <a:spLocks noChangeArrowheads="1"/>
            </p:cNvSpPr>
            <p:nvPr/>
          </p:nvSpPr>
          <p:spPr bwMode="auto">
            <a:xfrm>
              <a:off x="3558" y="1344"/>
              <a:ext cx="405" cy="363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r>
                <a:rPr lang="en-US" altLang="zh-CN" sz="3200" b="1" i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</a:rPr>
                <a:t>k</a:t>
              </a:r>
              <a:r>
                <a:rPr lang="en-US" altLang="zh-CN" sz="3200" b="1" i="1" baseline="-25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</a:rPr>
                <a:t>1</a:t>
              </a:r>
              <a:endParaRPr lang="en-US" altLang="zh-CN" sz="3200" b="1" i="1" baseline="-25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endParaRPr>
            </a:p>
          </p:txBody>
        </p:sp>
        <p:sp>
          <p:nvSpPr>
            <p:cNvPr id="7" name="Oval 12"/>
            <p:cNvSpPr>
              <a:spLocks noChangeArrowheads="1"/>
            </p:cNvSpPr>
            <p:nvPr/>
          </p:nvSpPr>
          <p:spPr bwMode="auto">
            <a:xfrm>
              <a:off x="3240" y="1933"/>
              <a:ext cx="408" cy="363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r>
                <a:rPr lang="en-US" altLang="zh-CN" sz="3200" b="1" i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</a:rPr>
                <a:t>d</a:t>
              </a:r>
              <a:r>
                <a:rPr lang="en-US" altLang="zh-CN" sz="3200" b="1" i="1" baseline="-25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</a:rPr>
                <a:t>0</a:t>
              </a:r>
              <a:endParaRPr lang="en-US" altLang="zh-CN" sz="3200" b="1" i="1" baseline="-25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endParaRPr>
            </a:p>
          </p:txBody>
        </p:sp>
        <p:sp>
          <p:nvSpPr>
            <p:cNvPr id="8" name="Oval 13"/>
            <p:cNvSpPr>
              <a:spLocks noChangeArrowheads="1"/>
            </p:cNvSpPr>
            <p:nvPr/>
          </p:nvSpPr>
          <p:spPr bwMode="auto">
            <a:xfrm>
              <a:off x="4420" y="1933"/>
              <a:ext cx="406" cy="363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r>
                <a:rPr lang="en-US" altLang="zh-CN" sz="3200" b="1" i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</a:rPr>
                <a:t>k</a:t>
              </a:r>
              <a:r>
                <a:rPr lang="en-US" altLang="zh-CN" sz="3200" b="1" i="1" baseline="-2500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</a:rPr>
                <a:t>3</a:t>
              </a:r>
              <a:endParaRPr lang="en-US" altLang="zh-CN" sz="3200" b="1" i="1" baseline="-250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endParaRPr>
            </a:p>
          </p:txBody>
        </p:sp>
        <p:sp>
          <p:nvSpPr>
            <p:cNvPr id="9" name="Oval 14"/>
            <p:cNvSpPr>
              <a:spLocks noChangeArrowheads="1"/>
            </p:cNvSpPr>
            <p:nvPr/>
          </p:nvSpPr>
          <p:spPr bwMode="auto">
            <a:xfrm>
              <a:off x="5417" y="1933"/>
              <a:ext cx="406" cy="363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r>
                <a:rPr lang="en-US" altLang="zh-CN" sz="3200" b="1" i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</a:rPr>
                <a:t>k</a:t>
              </a:r>
              <a:r>
                <a:rPr lang="en-US" altLang="zh-CN" sz="3200" b="1" i="1" baseline="-2500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</a:rPr>
                <a:t>5</a:t>
              </a:r>
              <a:endParaRPr lang="en-US" altLang="zh-CN" sz="3200" b="1" i="1" baseline="-250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endParaRPr>
            </a:p>
          </p:txBody>
        </p:sp>
        <p:sp>
          <p:nvSpPr>
            <p:cNvPr id="10" name="Oval 15"/>
            <p:cNvSpPr>
              <a:spLocks noChangeArrowheads="1"/>
            </p:cNvSpPr>
            <p:nvPr/>
          </p:nvSpPr>
          <p:spPr bwMode="auto">
            <a:xfrm>
              <a:off x="4102" y="2477"/>
              <a:ext cx="408" cy="363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r>
                <a:rPr lang="en-US" altLang="zh-CN" sz="3200" b="1" i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</a:rPr>
                <a:t>d</a:t>
              </a:r>
              <a:r>
                <a:rPr lang="en-US" altLang="zh-CN" sz="3200" b="1" i="1" baseline="-2500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</a:rPr>
                <a:t>2</a:t>
              </a:r>
              <a:endParaRPr lang="en-US" altLang="zh-CN" sz="3200" b="1" i="1" baseline="-250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endParaRPr>
            </a:p>
          </p:txBody>
        </p:sp>
        <p:sp>
          <p:nvSpPr>
            <p:cNvPr id="11" name="Oval 16"/>
            <p:cNvSpPr>
              <a:spLocks noChangeArrowheads="1"/>
            </p:cNvSpPr>
            <p:nvPr/>
          </p:nvSpPr>
          <p:spPr bwMode="auto">
            <a:xfrm>
              <a:off x="4646" y="2478"/>
              <a:ext cx="404" cy="363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r>
                <a:rPr lang="en-US" altLang="zh-CN" sz="3200" b="1" i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</a:rPr>
                <a:t>d</a:t>
              </a:r>
              <a:r>
                <a:rPr lang="en-US" altLang="zh-CN" sz="3200" b="1" i="1" baseline="-2500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</a:rPr>
                <a:t>3</a:t>
              </a:r>
              <a:endParaRPr lang="en-US" altLang="zh-CN" sz="3200" b="1" i="1" baseline="-250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endParaRPr>
            </a:p>
          </p:txBody>
        </p:sp>
        <p:sp>
          <p:nvSpPr>
            <p:cNvPr id="12" name="Oval 17"/>
            <p:cNvSpPr>
              <a:spLocks noChangeArrowheads="1"/>
            </p:cNvSpPr>
            <p:nvPr/>
          </p:nvSpPr>
          <p:spPr bwMode="auto">
            <a:xfrm>
              <a:off x="5145" y="2478"/>
              <a:ext cx="408" cy="363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r>
                <a:rPr lang="en-US" altLang="zh-CN" sz="3200" b="1" i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</a:rPr>
                <a:t>d</a:t>
              </a:r>
              <a:r>
                <a:rPr lang="en-US" altLang="zh-CN" sz="3200" b="1" i="1" baseline="-2500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</a:rPr>
                <a:t>4</a:t>
              </a:r>
              <a:endParaRPr lang="en-US" altLang="zh-CN" sz="3200" b="1" i="1" baseline="-250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endParaRPr>
            </a:p>
          </p:txBody>
        </p:sp>
        <p:sp>
          <p:nvSpPr>
            <p:cNvPr id="13" name="Oval 18"/>
            <p:cNvSpPr>
              <a:spLocks noChangeArrowheads="1"/>
            </p:cNvSpPr>
            <p:nvPr/>
          </p:nvSpPr>
          <p:spPr bwMode="auto">
            <a:xfrm>
              <a:off x="5690" y="2478"/>
              <a:ext cx="408" cy="363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r>
                <a:rPr lang="en-US" altLang="zh-CN" sz="3200" b="1" i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</a:rPr>
                <a:t>d</a:t>
              </a:r>
              <a:r>
                <a:rPr lang="en-US" altLang="zh-CN" sz="3200" b="1" i="1" baseline="-2500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</a:rPr>
                <a:t>5</a:t>
              </a:r>
              <a:endParaRPr lang="en-US" altLang="zh-CN" sz="3200" b="1" i="1" baseline="-250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endParaRPr>
            </a:p>
          </p:txBody>
        </p:sp>
        <p:sp>
          <p:nvSpPr>
            <p:cNvPr id="15" name="Line 20"/>
            <p:cNvSpPr>
              <a:spLocks noChangeShapeType="1"/>
            </p:cNvSpPr>
            <p:nvPr/>
          </p:nvSpPr>
          <p:spPr bwMode="auto">
            <a:xfrm>
              <a:off x="4646" y="1071"/>
              <a:ext cx="454" cy="273"/>
            </a:xfrm>
            <a:prstGeom prst="line">
              <a:avLst/>
            </a:prstGeom>
            <a:noFill/>
            <a:ln w="381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16" name="Line 21"/>
            <p:cNvSpPr>
              <a:spLocks noChangeShapeType="1"/>
            </p:cNvSpPr>
            <p:nvPr/>
          </p:nvSpPr>
          <p:spPr bwMode="auto">
            <a:xfrm flipH="1">
              <a:off x="3512" y="1706"/>
              <a:ext cx="136" cy="227"/>
            </a:xfrm>
            <a:prstGeom prst="line">
              <a:avLst/>
            </a:prstGeom>
            <a:noFill/>
            <a:ln w="381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17" name="Line 22"/>
            <p:cNvSpPr>
              <a:spLocks noChangeShapeType="1"/>
            </p:cNvSpPr>
            <p:nvPr/>
          </p:nvSpPr>
          <p:spPr bwMode="auto">
            <a:xfrm>
              <a:off x="3830" y="1706"/>
              <a:ext cx="90" cy="227"/>
            </a:xfrm>
            <a:prstGeom prst="line">
              <a:avLst/>
            </a:prstGeom>
            <a:noFill/>
            <a:ln w="381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18" name="Line 23"/>
            <p:cNvSpPr>
              <a:spLocks noChangeShapeType="1"/>
            </p:cNvSpPr>
            <p:nvPr/>
          </p:nvSpPr>
          <p:spPr bwMode="auto">
            <a:xfrm flipH="1">
              <a:off x="4737" y="1661"/>
              <a:ext cx="272" cy="318"/>
            </a:xfrm>
            <a:prstGeom prst="line">
              <a:avLst/>
            </a:prstGeom>
            <a:noFill/>
            <a:ln w="381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19" name="Line 24"/>
            <p:cNvSpPr>
              <a:spLocks noChangeShapeType="1"/>
            </p:cNvSpPr>
            <p:nvPr/>
          </p:nvSpPr>
          <p:spPr bwMode="auto">
            <a:xfrm>
              <a:off x="5327" y="1661"/>
              <a:ext cx="181" cy="318"/>
            </a:xfrm>
            <a:prstGeom prst="line">
              <a:avLst/>
            </a:prstGeom>
            <a:noFill/>
            <a:ln w="381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22" name="Line 27"/>
            <p:cNvSpPr>
              <a:spLocks noChangeShapeType="1"/>
            </p:cNvSpPr>
            <p:nvPr/>
          </p:nvSpPr>
          <p:spPr bwMode="auto">
            <a:xfrm flipH="1">
              <a:off x="5417" y="2296"/>
              <a:ext cx="136" cy="182"/>
            </a:xfrm>
            <a:prstGeom prst="line">
              <a:avLst/>
            </a:prstGeom>
            <a:noFill/>
            <a:ln w="381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5174615" y="1981200"/>
            <a:ext cx="3557270" cy="3962400"/>
            <a:chOff x="7291" y="4163"/>
            <a:chExt cx="5602" cy="6240"/>
          </a:xfrm>
        </p:grpSpPr>
        <p:sp>
          <p:nvSpPr>
            <p:cNvPr id="35" name="Line 20"/>
            <p:cNvSpPr>
              <a:spLocks noChangeShapeType="1"/>
            </p:cNvSpPr>
            <p:nvPr/>
          </p:nvSpPr>
          <p:spPr bwMode="auto">
            <a:xfrm>
              <a:off x="10415" y="4833"/>
              <a:ext cx="1009" cy="673"/>
            </a:xfrm>
            <a:prstGeom prst="line">
              <a:avLst/>
            </a:prstGeom>
            <a:noFill/>
            <a:ln w="381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34" name="Line 19"/>
            <p:cNvSpPr>
              <a:spLocks noChangeShapeType="1"/>
            </p:cNvSpPr>
            <p:nvPr/>
          </p:nvSpPr>
          <p:spPr bwMode="auto">
            <a:xfrm flipH="1">
              <a:off x="8702" y="4833"/>
              <a:ext cx="1009" cy="784"/>
            </a:xfrm>
            <a:prstGeom prst="line">
              <a:avLst/>
            </a:prstGeom>
            <a:noFill/>
            <a:ln w="381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39" name="Line 24"/>
            <p:cNvSpPr>
              <a:spLocks noChangeShapeType="1"/>
            </p:cNvSpPr>
            <p:nvPr/>
          </p:nvSpPr>
          <p:spPr bwMode="auto">
            <a:xfrm>
              <a:off x="11928" y="6287"/>
              <a:ext cx="402" cy="784"/>
            </a:xfrm>
            <a:prstGeom prst="line">
              <a:avLst/>
            </a:prstGeom>
            <a:noFill/>
            <a:ln w="381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40" name="Line 25"/>
            <p:cNvSpPr>
              <a:spLocks noChangeShapeType="1"/>
            </p:cNvSpPr>
            <p:nvPr/>
          </p:nvSpPr>
          <p:spPr bwMode="auto">
            <a:xfrm flipH="1">
              <a:off x="9811" y="7741"/>
              <a:ext cx="302" cy="559"/>
            </a:xfrm>
            <a:prstGeom prst="line">
              <a:avLst/>
            </a:prstGeom>
            <a:noFill/>
            <a:ln w="381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41" name="Line 26"/>
            <p:cNvSpPr>
              <a:spLocks noChangeShapeType="1"/>
            </p:cNvSpPr>
            <p:nvPr/>
          </p:nvSpPr>
          <p:spPr bwMode="auto">
            <a:xfrm>
              <a:off x="10517" y="7741"/>
              <a:ext cx="200" cy="670"/>
            </a:xfrm>
            <a:prstGeom prst="line">
              <a:avLst/>
            </a:prstGeom>
            <a:noFill/>
            <a:ln w="381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45" name="Line 25"/>
            <p:cNvSpPr>
              <a:spLocks noChangeShapeType="1"/>
            </p:cNvSpPr>
            <p:nvPr/>
          </p:nvSpPr>
          <p:spPr bwMode="auto">
            <a:xfrm flipH="1" flipV="1">
              <a:off x="9871" y="9158"/>
              <a:ext cx="343" cy="428"/>
            </a:xfrm>
            <a:prstGeom prst="line">
              <a:avLst/>
            </a:prstGeom>
            <a:noFill/>
            <a:ln w="381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24" name="Oval 8"/>
            <p:cNvSpPr>
              <a:spLocks noChangeArrowheads="1"/>
            </p:cNvSpPr>
            <p:nvPr/>
          </p:nvSpPr>
          <p:spPr bwMode="auto">
            <a:xfrm>
              <a:off x="9608" y="4163"/>
              <a:ext cx="907" cy="895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r>
                <a:rPr lang="en-US" altLang="zh-CN" sz="3200" b="1" i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</a:rPr>
                <a:t>k</a:t>
              </a:r>
              <a:r>
                <a:rPr lang="en-US" altLang="zh-CN" sz="3200" b="1" i="1" baseline="-25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</a:rPr>
                <a:t>2</a:t>
              </a:r>
              <a:endParaRPr lang="en-US" altLang="zh-CN" sz="3200" b="1" i="1" baseline="-25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endParaRPr>
            </a:p>
          </p:txBody>
        </p:sp>
        <p:sp>
          <p:nvSpPr>
            <p:cNvPr id="25" name="Oval 9"/>
            <p:cNvSpPr>
              <a:spLocks noChangeArrowheads="1"/>
            </p:cNvSpPr>
            <p:nvPr/>
          </p:nvSpPr>
          <p:spPr bwMode="auto">
            <a:xfrm>
              <a:off x="11121" y="5504"/>
              <a:ext cx="907" cy="895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r>
                <a:rPr lang="en-US" altLang="zh-CN" sz="3200" b="1" i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</a:rPr>
                <a:t>k</a:t>
              </a:r>
              <a:r>
                <a:rPr lang="en-US" altLang="zh-CN" sz="3200" b="1" i="1" baseline="-25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</a:rPr>
                <a:t>5</a:t>
              </a:r>
              <a:endParaRPr lang="en-US" altLang="zh-CN" sz="3200" b="1" i="1" baseline="-25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endParaRPr>
            </a:p>
          </p:txBody>
        </p:sp>
        <p:sp>
          <p:nvSpPr>
            <p:cNvPr id="26" name="Oval 10"/>
            <p:cNvSpPr>
              <a:spLocks noChangeArrowheads="1"/>
            </p:cNvSpPr>
            <p:nvPr/>
          </p:nvSpPr>
          <p:spPr bwMode="auto">
            <a:xfrm>
              <a:off x="8502" y="6957"/>
              <a:ext cx="907" cy="895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r>
                <a:rPr lang="en-US" altLang="zh-CN" sz="3200" b="1" i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</a:rPr>
                <a:t>d</a:t>
              </a:r>
              <a:r>
                <a:rPr lang="en-US" altLang="zh-CN" sz="3200" b="1" i="1" baseline="-25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</a:rPr>
                <a:t>1</a:t>
              </a:r>
              <a:endParaRPr lang="en-US" altLang="zh-CN" sz="3200" b="1" i="1" baseline="-25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endParaRPr>
            </a:p>
          </p:txBody>
        </p:sp>
        <p:sp>
          <p:nvSpPr>
            <p:cNvPr id="27" name="Oval 11"/>
            <p:cNvSpPr>
              <a:spLocks noChangeArrowheads="1"/>
            </p:cNvSpPr>
            <p:nvPr/>
          </p:nvSpPr>
          <p:spPr bwMode="auto">
            <a:xfrm>
              <a:off x="7998" y="5506"/>
              <a:ext cx="900" cy="895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r>
                <a:rPr lang="en-US" altLang="zh-CN" sz="3200" b="1" i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</a:rPr>
                <a:t>k</a:t>
              </a:r>
              <a:r>
                <a:rPr lang="en-US" altLang="zh-CN" sz="3200" b="1" i="1" baseline="-25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</a:rPr>
                <a:t>1</a:t>
              </a:r>
              <a:endParaRPr lang="en-US" altLang="zh-CN" sz="3200" b="1" i="1" baseline="-25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endParaRPr>
            </a:p>
          </p:txBody>
        </p:sp>
        <p:sp>
          <p:nvSpPr>
            <p:cNvPr id="28" name="Oval 12"/>
            <p:cNvSpPr>
              <a:spLocks noChangeArrowheads="1"/>
            </p:cNvSpPr>
            <p:nvPr/>
          </p:nvSpPr>
          <p:spPr bwMode="auto">
            <a:xfrm>
              <a:off x="7291" y="6957"/>
              <a:ext cx="907" cy="895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r>
                <a:rPr lang="en-US" altLang="zh-CN" sz="3200" b="1" i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</a:rPr>
                <a:t>d</a:t>
              </a:r>
              <a:r>
                <a:rPr lang="en-US" altLang="zh-CN" sz="3200" b="1" i="1" baseline="-2500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</a:rPr>
                <a:t>0</a:t>
              </a:r>
              <a:endParaRPr lang="en-US" altLang="zh-CN" sz="3200" b="1" i="1" baseline="-250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endParaRPr>
            </a:p>
          </p:txBody>
        </p:sp>
        <p:sp>
          <p:nvSpPr>
            <p:cNvPr id="30" name="Oval 13"/>
            <p:cNvSpPr>
              <a:spLocks noChangeArrowheads="1"/>
            </p:cNvSpPr>
            <p:nvPr/>
          </p:nvSpPr>
          <p:spPr bwMode="auto">
            <a:xfrm>
              <a:off x="9913" y="6957"/>
              <a:ext cx="902" cy="895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r>
                <a:rPr lang="en-US" altLang="zh-CN" sz="3200" b="1" i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</a:rPr>
                <a:t>k</a:t>
              </a:r>
              <a:r>
                <a:rPr lang="en-US" altLang="zh-CN" sz="3200" b="1" i="1" baseline="-2500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</a:rPr>
                <a:t>4</a:t>
              </a:r>
              <a:endParaRPr lang="en-US" altLang="zh-CN" sz="3200" b="1" i="1" baseline="-250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endParaRPr>
            </a:p>
          </p:txBody>
        </p:sp>
        <p:sp>
          <p:nvSpPr>
            <p:cNvPr id="31" name="Oval 15"/>
            <p:cNvSpPr>
              <a:spLocks noChangeArrowheads="1"/>
            </p:cNvSpPr>
            <p:nvPr/>
          </p:nvSpPr>
          <p:spPr bwMode="auto">
            <a:xfrm>
              <a:off x="9206" y="8298"/>
              <a:ext cx="907" cy="895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r>
                <a:rPr lang="en-US" altLang="zh-CN" sz="3200" b="1" i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</a:rPr>
                <a:t>k</a:t>
              </a:r>
              <a:r>
                <a:rPr lang="en-US" altLang="zh-CN" sz="3200" b="1" i="1" baseline="-2500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</a:rPr>
                <a:t>3</a:t>
              </a:r>
              <a:endParaRPr lang="en-US" altLang="zh-CN" sz="3200" b="1" i="1" baseline="-250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endParaRPr>
            </a:p>
          </p:txBody>
        </p:sp>
        <p:sp>
          <p:nvSpPr>
            <p:cNvPr id="32" name="Oval 16"/>
            <p:cNvSpPr>
              <a:spLocks noChangeArrowheads="1"/>
            </p:cNvSpPr>
            <p:nvPr/>
          </p:nvSpPr>
          <p:spPr bwMode="auto">
            <a:xfrm>
              <a:off x="10415" y="8300"/>
              <a:ext cx="898" cy="895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r>
                <a:rPr lang="en-US" altLang="zh-CN" sz="3200" b="1" i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</a:rPr>
                <a:t>d</a:t>
              </a:r>
              <a:r>
                <a:rPr lang="en-US" altLang="zh-CN" sz="3200" b="1" i="1" baseline="-25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</a:rPr>
                <a:t>4</a:t>
              </a:r>
              <a:endParaRPr lang="en-US" altLang="zh-CN" sz="3200" b="1" i="1" baseline="-25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endParaRPr>
            </a:p>
          </p:txBody>
        </p:sp>
        <p:sp>
          <p:nvSpPr>
            <p:cNvPr id="33" name="Oval 18"/>
            <p:cNvSpPr>
              <a:spLocks noChangeArrowheads="1"/>
            </p:cNvSpPr>
            <p:nvPr/>
          </p:nvSpPr>
          <p:spPr bwMode="auto">
            <a:xfrm>
              <a:off x="11987" y="7071"/>
              <a:ext cx="907" cy="895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r>
                <a:rPr lang="en-US" altLang="zh-CN" sz="3200" b="1" i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</a:rPr>
                <a:t>d</a:t>
              </a:r>
              <a:r>
                <a:rPr lang="en-US" altLang="zh-CN" sz="3200" b="1" i="1" baseline="-2500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</a:rPr>
                <a:t>5</a:t>
              </a:r>
              <a:endParaRPr lang="en-US" altLang="zh-CN" sz="3200" b="1" i="1" baseline="-250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endParaRPr>
            </a:p>
          </p:txBody>
        </p:sp>
        <p:sp>
          <p:nvSpPr>
            <p:cNvPr id="36" name="Line 21"/>
            <p:cNvSpPr>
              <a:spLocks noChangeShapeType="1"/>
            </p:cNvSpPr>
            <p:nvPr/>
          </p:nvSpPr>
          <p:spPr bwMode="auto">
            <a:xfrm flipH="1">
              <a:off x="7895" y="6398"/>
              <a:ext cx="302" cy="559"/>
            </a:xfrm>
            <a:prstGeom prst="line">
              <a:avLst/>
            </a:prstGeom>
            <a:noFill/>
            <a:ln w="381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37" name="Line 22"/>
            <p:cNvSpPr>
              <a:spLocks noChangeShapeType="1"/>
            </p:cNvSpPr>
            <p:nvPr/>
          </p:nvSpPr>
          <p:spPr bwMode="auto">
            <a:xfrm>
              <a:off x="8602" y="6398"/>
              <a:ext cx="200" cy="559"/>
            </a:xfrm>
            <a:prstGeom prst="line">
              <a:avLst/>
            </a:prstGeom>
            <a:noFill/>
            <a:ln w="381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38" name="Line 23"/>
            <p:cNvSpPr>
              <a:spLocks noChangeShapeType="1"/>
            </p:cNvSpPr>
            <p:nvPr/>
          </p:nvSpPr>
          <p:spPr bwMode="auto">
            <a:xfrm flipH="1">
              <a:off x="10617" y="6287"/>
              <a:ext cx="604" cy="784"/>
            </a:xfrm>
            <a:prstGeom prst="line">
              <a:avLst/>
            </a:prstGeom>
            <a:noFill/>
            <a:ln w="381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42" name="Oval 16"/>
            <p:cNvSpPr>
              <a:spLocks noChangeArrowheads="1"/>
            </p:cNvSpPr>
            <p:nvPr/>
          </p:nvSpPr>
          <p:spPr bwMode="auto">
            <a:xfrm>
              <a:off x="8060" y="9450"/>
              <a:ext cx="898" cy="895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r>
                <a:rPr lang="en-US" altLang="zh-CN" sz="3200" b="1" i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</a:rPr>
                <a:t>d</a:t>
              </a:r>
              <a:r>
                <a:rPr lang="en-US" altLang="zh-CN" sz="3200" b="1" i="1" baseline="-25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</a:rPr>
                <a:t>2</a:t>
              </a:r>
              <a:endParaRPr lang="en-US" altLang="zh-CN" sz="3200" b="1" i="1" baseline="-25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endParaRPr>
            </a:p>
          </p:txBody>
        </p:sp>
        <p:sp>
          <p:nvSpPr>
            <p:cNvPr id="43" name="Oval 17"/>
            <p:cNvSpPr>
              <a:spLocks noChangeArrowheads="1"/>
            </p:cNvSpPr>
            <p:nvPr/>
          </p:nvSpPr>
          <p:spPr bwMode="auto">
            <a:xfrm>
              <a:off x="10024" y="9509"/>
              <a:ext cx="907" cy="895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r>
                <a:rPr lang="en-US" altLang="zh-CN" sz="3200" b="1" i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</a:rPr>
                <a:t>d</a:t>
              </a:r>
              <a:r>
                <a:rPr lang="en-US" altLang="zh-CN" sz="3200" b="1" i="1" baseline="-25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</a:rPr>
                <a:t>3</a:t>
              </a:r>
              <a:endParaRPr lang="en-US" altLang="zh-CN" sz="3200" b="1" i="1" baseline="-25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endParaRPr>
            </a:p>
          </p:txBody>
        </p:sp>
        <p:sp>
          <p:nvSpPr>
            <p:cNvPr id="44" name="Line 25"/>
            <p:cNvSpPr>
              <a:spLocks noChangeShapeType="1"/>
            </p:cNvSpPr>
            <p:nvPr/>
          </p:nvSpPr>
          <p:spPr bwMode="auto">
            <a:xfrm flipH="1">
              <a:off x="8805" y="9077"/>
              <a:ext cx="523" cy="509"/>
            </a:xfrm>
            <a:prstGeom prst="line">
              <a:avLst/>
            </a:prstGeom>
            <a:noFill/>
            <a:ln w="381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</p:grpSp>
      <p:sp>
        <p:nvSpPr>
          <p:cNvPr id="47" name="文本框 46"/>
          <p:cNvSpPr txBox="1"/>
          <p:nvPr/>
        </p:nvSpPr>
        <p:spPr>
          <a:xfrm>
            <a:off x="4019550" y="2083415"/>
            <a:ext cx="243332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t">
            <a:spAutoFit/>
          </a:bodyPr>
          <a:lstStyle/>
          <a:p>
            <a:pPr marL="0" lvl="2" indent="0" algn="l">
              <a:buFont typeface="Arial" panose="020B0604020202020204" pitchFamily="34" charset="0"/>
              <a:buNone/>
              <a:defRPr/>
            </a:pP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rPr>
              <a:t>搜索代价：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rPr>
              <a:t>2.75</a:t>
            </a:r>
            <a:endParaRPr lang="en-US" altLang="zh-CN" sz="2400" b="1" dirty="0">
              <a:solidFill>
                <a:srgbClr val="FF0000"/>
              </a:solidFill>
              <a:latin typeface="Times New Roman" panose="02020603050405020304" charset="0"/>
              <a:ea typeface="楷体" panose="02010609060101010101" pitchFamily="49" charset="-122"/>
              <a:cs typeface="Times New Roman" panose="0202060305040502030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8" name="文本框 47"/>
              <p:cNvSpPr txBox="1"/>
              <p:nvPr/>
            </p:nvSpPr>
            <p:spPr>
              <a:xfrm>
                <a:off x="1539148" y="1066800"/>
                <a:ext cx="7331431" cy="10500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ctrlPr>
                                <a:rPr lang="en-US" altLang="zh-CN" sz="24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4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2400" b="0" i="0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depth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sz="24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400" b="0" i="1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b="0" i="1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altLang="zh-CN" sz="2400" b="0" i="1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zh-CN" sz="24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24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  <m:sSub>
                            <m:sSubPr>
                              <m:ctrlPr>
                                <a:rPr lang="en-US" altLang="zh-CN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ctrlPr>
                                <a:rPr lang="en-US" altLang="zh-CN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sz="24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CN" sz="24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sz="24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altLang="zh-CN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d>
                                <m:dPr>
                                  <m:ctrlPr>
                                    <a:rPr lang="en-US" altLang="zh-CN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4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240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depth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zh-CN" sz="24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400" i="1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400" b="0" i="1" smtClean="0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i="1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altLang="zh-CN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zh-CN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  <m:sSub>
                                <m:sSubPr>
                                  <m:ctrlPr>
                                    <a:rPr lang="en-US" altLang="zh-CN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e>
                      </m:nary>
                    </m:oMath>
                  </m:oMathPara>
                </a14:m>
                <a:endParaRPr lang="zh-CN" altLang="en-US" sz="2400" dirty="0">
                  <a:solidFill>
                    <a:srgbClr val="0000FF"/>
                  </a:solidFill>
                </a:endParaRPr>
              </a:p>
            </p:txBody>
          </p:sp>
        </mc:Choice>
        <mc:Fallback>
          <p:sp>
            <p:nvSpPr>
              <p:cNvPr id="48" name="文本框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9148" y="1066800"/>
                <a:ext cx="7331431" cy="1050031"/>
              </a:xfrm>
              <a:prstGeom prst="rect">
                <a:avLst/>
              </a:prstGeom>
              <a:blipFill rotWithShape="1">
                <a:blip r:embed="rId1"/>
                <a:stretch>
                  <a:fillRect l="-7" r="-248" b="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文本框 48"/>
          <p:cNvSpPr txBox="1"/>
          <p:nvPr/>
        </p:nvSpPr>
        <p:spPr>
          <a:xfrm>
            <a:off x="119843" y="5587594"/>
            <a:ext cx="5438312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最优二叉搜索树不一定是高度最矮的</a:t>
            </a:r>
            <a:endParaRPr lang="en-US" altLang="zh-CN" sz="2400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概率高的关键字不一定出现在二叉搜索树的根结点</a:t>
            </a:r>
            <a:endParaRPr lang="zh-CN" altLang="en-US" sz="2400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0" name="矩形 49"/>
              <p:cNvSpPr/>
              <p:nvPr/>
            </p:nvSpPr>
            <p:spPr>
              <a:xfrm>
                <a:off x="8119110" y="2832735"/>
                <a:ext cx="107176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altLang="zh-CN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altLang="zh-CN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CN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50" name="矩形 4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9110" y="2832735"/>
                <a:ext cx="1071768" cy="369332"/>
              </a:xfrm>
              <a:prstGeom prst="rect">
                <a:avLst/>
              </a:prstGeom>
              <a:blipFill rotWithShape="1">
                <a:blip r:embed="rId2"/>
                <a:stretch>
                  <a:fillRect r="49" b="1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3" name="矩形 52"/>
              <p:cNvSpPr/>
              <p:nvPr/>
            </p:nvSpPr>
            <p:spPr>
              <a:xfrm>
                <a:off x="7408881" y="2036250"/>
                <a:ext cx="107176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altLang="zh-CN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CN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53" name="矩形 5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8881" y="2036250"/>
                <a:ext cx="1071768" cy="369332"/>
              </a:xfrm>
              <a:prstGeom prst="rect">
                <a:avLst/>
              </a:prstGeom>
              <a:blipFill rotWithShape="1">
                <a:blip r:embed="rId3"/>
                <a:stretch>
                  <a:fillRect l="-31" t="-119" r="21" b="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Text Box 5"/>
          <p:cNvSpPr txBox="1">
            <a:spLocks noChangeArrowheads="1"/>
          </p:cNvSpPr>
          <p:nvPr/>
        </p:nvSpPr>
        <p:spPr bwMode="auto">
          <a:xfrm>
            <a:off x="0" y="0"/>
            <a:ext cx="9143999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3300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3600" b="1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最优二叉搜索树 </a:t>
            </a:r>
            <a:r>
              <a:rPr kumimoji="0" lang="zh-CN" altLang="en-US" sz="3600" b="1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问题的定义</a:t>
            </a:r>
            <a:endParaRPr kumimoji="0" lang="zh-CN" altLang="en-US" sz="3600" b="1" dirty="0">
              <a:solidFill>
                <a:srgbClr val="558ED5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47" grpId="0" animBg="1"/>
      <p:bldP spid="48" grpId="0"/>
      <p:bldP spid="50" grpId="0"/>
      <p:bldP spid="5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9"/>
          <p:cNvSpPr txBox="1">
            <a:spLocks noChangeArrowheads="1"/>
          </p:cNvSpPr>
          <p:nvPr/>
        </p:nvSpPr>
        <p:spPr bwMode="auto">
          <a:xfrm>
            <a:off x="-2151" y="437416"/>
            <a:ext cx="9144000" cy="677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tabLst>
                <a:tab pos="2755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marL="742950" indent="-285750">
              <a:tabLst>
                <a:tab pos="2755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tabLst>
                <a:tab pos="2755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tabLst>
                <a:tab pos="2755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tabLst>
                <a:tab pos="2755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2755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2755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2755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2755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defRPr/>
            </a:pPr>
            <a:r>
              <a:rPr kumimoji="0" lang="zh-CN" altLang="en-US" sz="4400" b="1" dirty="0">
                <a:solidFill>
                  <a:srgbClr val="1F497D">
                    <a:lumMod val="60000"/>
                    <a:lumOff val="40000"/>
                  </a:srgb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本讲内容</a:t>
            </a:r>
            <a:endParaRPr kumimoji="0" lang="zh-CN" altLang="en-US" sz="4400" b="1" dirty="0">
              <a:solidFill>
                <a:srgbClr val="1F497D">
                  <a:lumMod val="60000"/>
                  <a:lumOff val="40000"/>
                </a:srgbClr>
              </a:solidFill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71686" name="TextBox 1"/>
          <p:cNvSpPr txBox="1">
            <a:spLocks noChangeArrowheads="1"/>
          </p:cNvSpPr>
          <p:nvPr/>
        </p:nvSpPr>
        <p:spPr bwMode="auto">
          <a:xfrm>
            <a:off x="458859" y="1540563"/>
            <a:ext cx="8221980" cy="384105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60000"/>
                <a:lumOff val="40000"/>
              </a:schemeClr>
            </a:solidFill>
            <a:miter lim="800000"/>
          </a:ln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lvl="1">
              <a:spcBef>
                <a:spcPct val="0"/>
              </a:spcBef>
              <a:buNone/>
            </a:pPr>
            <a:r>
              <a:rPr lang="en-US" altLang="zh-CN" sz="4200" dirty="0">
                <a:solidFill>
                  <a:srgbClr val="FF0000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rPr>
              <a:t>		</a:t>
            </a:r>
            <a:r>
              <a:rPr lang="en-US" altLang="zh-CN" sz="4200" dirty="0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rPr>
              <a:t>7.1 </a:t>
            </a:r>
            <a:r>
              <a:rPr lang="zh-CN" altLang="zh-CN" sz="4200" dirty="0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rPr>
              <a:t>动态规划的原理</a:t>
            </a:r>
            <a:endParaRPr lang="zh-CN" altLang="zh-CN" sz="4200" dirty="0">
              <a:latin typeface="Times New Roman" panose="02020603050405020304" charset="0"/>
              <a:ea typeface="楷体" panose="02010609060101010101" pitchFamily="49" charset="-122"/>
              <a:cs typeface="Times New Roman" panose="02020603050405020304" charset="0"/>
            </a:endParaRPr>
          </a:p>
          <a:p>
            <a:pPr>
              <a:buNone/>
            </a:pPr>
            <a:r>
              <a:rPr lang="en-US" altLang="zh-CN" sz="4200" dirty="0">
                <a:solidFill>
                  <a:srgbClr val="000000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rPr>
              <a:t>	</a:t>
            </a:r>
            <a:r>
              <a:rPr lang="en-US" altLang="zh-CN" sz="4200" dirty="0">
                <a:solidFill>
                  <a:srgbClr val="FF0000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rPr>
              <a:t>7.2 </a:t>
            </a:r>
            <a:r>
              <a:rPr lang="zh-CN" altLang="zh-CN" sz="4200" dirty="0">
                <a:solidFill>
                  <a:srgbClr val="FF0000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rPr>
              <a:t>矩阵乘法问题</a:t>
            </a:r>
            <a:endParaRPr lang="zh-CN" altLang="zh-CN" sz="4200" dirty="0">
              <a:solidFill>
                <a:srgbClr val="FF0000"/>
              </a:solidFill>
              <a:latin typeface="Times New Roman" panose="02020603050405020304" charset="0"/>
              <a:ea typeface="楷体" panose="02010609060101010101" pitchFamily="49" charset="-122"/>
              <a:cs typeface="Times New Roman" panose="02020603050405020304" charset="0"/>
            </a:endParaRPr>
          </a:p>
          <a:p>
            <a:pPr lvl="2">
              <a:buNone/>
            </a:pPr>
            <a:r>
              <a:rPr lang="en-US" altLang="zh-CN" sz="4200" dirty="0">
                <a:solidFill>
                  <a:schemeClr val="tx1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rPr>
              <a:t>7.3 最长公共子序列</a:t>
            </a:r>
            <a:endParaRPr lang="en-US" altLang="zh-CN" sz="4200" dirty="0">
              <a:solidFill>
                <a:schemeClr val="tx1"/>
              </a:solidFill>
              <a:latin typeface="Times New Roman" panose="02020603050405020304" charset="0"/>
              <a:ea typeface="楷体" panose="02010609060101010101" pitchFamily="49" charset="-122"/>
              <a:cs typeface="Times New Roman" panose="02020603050405020304" charset="0"/>
            </a:endParaRPr>
          </a:p>
          <a:p>
            <a:pPr lvl="2">
              <a:buNone/>
            </a:pPr>
            <a:r>
              <a:rPr lang="en-US" altLang="zh-CN" sz="4200" dirty="0">
                <a:solidFill>
                  <a:srgbClr val="000000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rPr>
              <a:t>7.4 0-1背包问题</a:t>
            </a:r>
            <a:endParaRPr lang="en-US" altLang="zh-CN" sz="4200" dirty="0">
              <a:solidFill>
                <a:srgbClr val="000000"/>
              </a:solidFill>
              <a:latin typeface="Times New Roman" panose="02020603050405020304" charset="0"/>
              <a:ea typeface="楷体" panose="02010609060101010101" pitchFamily="49" charset="-122"/>
              <a:cs typeface="Times New Roman" panose="02020603050405020304" charset="0"/>
            </a:endParaRPr>
          </a:p>
          <a:p>
            <a:pPr lvl="2">
              <a:buNone/>
            </a:pPr>
            <a:r>
              <a:rPr lang="en-US" altLang="zh-CN" sz="4200" dirty="0">
                <a:solidFill>
                  <a:srgbClr val="000000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rPr>
              <a:t>7.5 </a:t>
            </a:r>
            <a:r>
              <a:rPr lang="en-US" altLang="zh-CN" sz="4200" dirty="0" err="1">
                <a:solidFill>
                  <a:srgbClr val="000000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rPr>
              <a:t>最优</a:t>
            </a:r>
            <a:r>
              <a:rPr lang="zh-CN" altLang="en-US" sz="4200" dirty="0">
                <a:solidFill>
                  <a:srgbClr val="000000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rPr>
              <a:t>二叉</a:t>
            </a:r>
            <a:r>
              <a:rPr lang="en-US" altLang="zh-CN" sz="4200" dirty="0" err="1">
                <a:solidFill>
                  <a:srgbClr val="000000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rPr>
              <a:t>搜索树</a:t>
            </a:r>
            <a:r>
              <a:rPr lang="en-US" altLang="zh-CN" sz="4200" dirty="0">
                <a:solidFill>
                  <a:srgbClr val="000000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rPr>
              <a:t>	</a:t>
            </a:r>
            <a:endParaRPr lang="zh-CN" altLang="zh-CN" sz="4200" dirty="0">
              <a:solidFill>
                <a:srgbClr val="000000"/>
              </a:solidFill>
              <a:latin typeface="Times New Roman" panose="02020603050405020304" charset="0"/>
              <a:ea typeface="楷体" panose="02010609060101010101" pitchFamily="49" charset="-122"/>
              <a:cs typeface="Times New Roman" panose="0202060305040502030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ED6CAD1-EAB7-44E5-88C3-734D5467FD75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733188" name="Rectangle 4"/>
              <p:cNvSpPr>
                <a:spLocks noChangeArrowheads="1"/>
              </p:cNvSpPr>
              <p:nvPr/>
            </p:nvSpPr>
            <p:spPr bwMode="auto">
              <a:xfrm>
                <a:off x="219708" y="1295400"/>
                <a:ext cx="8704581" cy="44958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2">
                    <a:lumMod val="60000"/>
                    <a:lumOff val="40000"/>
                  </a:schemeClr>
                </a:solidFill>
                <a:miter lim="800000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 marL="342900" indent="-342900"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just">
                  <a:lnSpc>
                    <a:spcPct val="150000"/>
                  </a:lnSpc>
                  <a:buFontTx/>
                  <a:buNone/>
                  <a:defRPr/>
                </a:pPr>
                <a:r>
                  <a:rPr lang="zh-CN" altLang="en-US" sz="3200" b="1" dirty="0">
                    <a:solidFill>
                      <a:schemeClr val="tx1"/>
                    </a:solidFill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rPr>
                  <a:t> </a:t>
                </a:r>
                <a:r>
                  <a:rPr lang="zh-CN" altLang="en-US" sz="3200" b="1" dirty="0">
                    <a:solidFill>
                      <a:srgbClr val="FF0000"/>
                    </a:solidFill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rPr>
                  <a:t>输入</a:t>
                </a:r>
                <a:r>
                  <a:rPr lang="zh-CN" altLang="en-US" sz="3200" b="1" dirty="0">
                    <a:solidFill>
                      <a:schemeClr val="tx1"/>
                    </a:solidFill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rPr>
                  <a:t>：</a:t>
                </a:r>
                <a:endParaRPr lang="zh-CN" altLang="en-US" sz="3200" b="1" dirty="0">
                  <a:solidFill>
                    <a:schemeClr val="tx1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endParaRPr>
              </a:p>
              <a:p>
                <a:pPr marL="612140" lvl="1" indent="0" fontAlgn="auto">
                  <a:lnSpc>
                    <a:spcPct val="150000"/>
                  </a:lnSpc>
                  <a:spcBef>
                    <a:spcPts val="0"/>
                  </a:spcBef>
                  <a:buFontTx/>
                  <a:buNone/>
                  <a:defRPr/>
                </a:pPr>
                <a14:m>
                  <m:oMath xmlns:m="http://schemas.openxmlformats.org/officeDocument/2006/math">
                    <m:r>
                      <a:rPr lang="en-US" altLang="zh-CN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𝑲</m:t>
                    </m:r>
                    <m:r>
                      <a:rPr lang="en-US" altLang="zh-CN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CN" b="1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</m:ctrlPr>
                      </m:dPr>
                      <m:e>
                        <m:r>
                          <a:rPr lang="en-US" altLang="zh-CN" b="1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  <m:t>𝒌</m:t>
                        </m:r>
                        <m:r>
                          <a:rPr lang="en-US" altLang="zh-CN" b="1" i="1" baseline="-25000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  <m:t>𝟏</m:t>
                        </m:r>
                        <m:r>
                          <a:rPr lang="en-US" altLang="zh-CN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  <m:t>, </m:t>
                        </m:r>
                        <m:r>
                          <a:rPr lang="en-US" altLang="zh-CN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  <m:t>𝒌</m:t>
                        </m:r>
                        <m:r>
                          <a:rPr lang="en-US" altLang="zh-CN" b="1" i="1" baseline="-25000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  <m:t>𝟐</m:t>
                        </m:r>
                        <m:r>
                          <a:rPr lang="en-US" altLang="zh-CN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  <m:t>, </m:t>
                        </m:r>
                        <m:r>
                          <a:rPr lang="en-US" altLang="zh-CN" b="1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charset="0"/>
                          </a:rPr>
                          <m:t>⋯</m:t>
                        </m:r>
                        <m:r>
                          <a:rPr lang="en-US" altLang="zh-CN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zh-CN" b="1" i="1" dirty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charset="0"/>
                              </a:rPr>
                            </m:ctrlPr>
                          </m:sSubPr>
                          <m:e>
                            <m:r>
                              <a:rPr lang="en-US" altLang="zh-CN" b="1" i="1" dirty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charset="0"/>
                              </a:rPr>
                              <m:t>𝒌</m:t>
                            </m:r>
                          </m:e>
                          <m:sub>
                            <m:r>
                              <a:rPr lang="en-US" altLang="zh-CN" b="1" i="1" dirty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charset="0"/>
                              </a:rPr>
                              <m:t>𝒏</m:t>
                            </m:r>
                          </m:sub>
                        </m:sSub>
                      </m:e>
                    </m:d>
                    <m:r>
                      <a:rPr lang="en-US" altLang="zh-CN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,  </m:t>
                    </m:r>
                    <m:r>
                      <a:rPr lang="en-US" altLang="zh-CN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𝒌</m:t>
                    </m:r>
                    <m:r>
                      <a:rPr lang="en-US" altLang="zh-CN" b="1" i="1" baseline="-25000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𝟏</m:t>
                    </m:r>
                    <m:r>
                      <a:rPr lang="en-US" altLang="zh-CN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&lt; </m:t>
                    </m:r>
                    <m:r>
                      <a:rPr lang="en-US" altLang="zh-CN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𝒌</m:t>
                    </m:r>
                    <m:r>
                      <a:rPr lang="en-US" altLang="zh-CN" b="1" i="1" baseline="-25000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𝟐</m:t>
                    </m:r>
                    <m:r>
                      <a:rPr lang="en-US" altLang="zh-CN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&lt;</m:t>
                    </m:r>
                    <m:r>
                      <a:rPr lang="en-US" altLang="zh-CN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charset="0"/>
                      </a:rPr>
                      <m:t>⋯</m:t>
                    </m:r>
                    <m:r>
                      <a:rPr lang="en-US" altLang="zh-CN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&lt;</m:t>
                    </m:r>
                    <m:sSub>
                      <m:sSubPr>
                        <m:ctrlPr>
                          <a:rPr lang="en-US" altLang="zh-CN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  <m:t>𝒌</m:t>
                        </m:r>
                      </m:e>
                      <m:sub>
                        <m:r>
                          <a:rPr lang="en-US" altLang="zh-CN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  <m:t>𝒏</m:t>
                        </m:r>
                      </m:sub>
                    </m:sSub>
                    <m:r>
                      <a:rPr lang="en-US" altLang="zh-CN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, </m:t>
                    </m:r>
                  </m:oMath>
                </a14:m>
                <a:r>
                  <a:rPr lang="zh-CN" altLang="en-US" b="1" dirty="0">
                    <a:solidFill>
                      <a:srgbClr val="0000FF"/>
                    </a:solidFill>
                    <a:latin typeface="Cambria Math" panose="02040503050406030204" pitchFamily="18" charset="0"/>
                    <a:ea typeface="楷体" panose="02010609060101010101" pitchFamily="49" charset="-122"/>
                    <a:cs typeface="Times New Roman" panose="02020603050405020304" charset="0"/>
                  </a:rPr>
                  <a:t>（有序的序列）</a:t>
                </a:r>
                <a:endParaRPr lang="en-US" altLang="zh-CN" b="1" dirty="0">
                  <a:solidFill>
                    <a:srgbClr val="0000FF"/>
                  </a:solidFill>
                  <a:latin typeface="Cambria Math" panose="02040503050406030204" pitchFamily="18" charset="0"/>
                  <a:ea typeface="楷体" panose="02010609060101010101" pitchFamily="49" charset="-122"/>
                  <a:cs typeface="Times New Roman" panose="02020603050405020304" charset="0"/>
                </a:endParaRPr>
              </a:p>
              <a:p>
                <a:pPr marL="612140" lvl="1" indent="0" fontAlgn="auto">
                  <a:lnSpc>
                    <a:spcPct val="150000"/>
                  </a:lnSpc>
                  <a:spcBef>
                    <a:spcPts val="0"/>
                  </a:spcBef>
                  <a:buFontTx/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1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𝑫</m:t>
                      </m:r>
                      <m:r>
                        <a:rPr lang="en-US" altLang="zh-CN" b="1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={</m:t>
                      </m:r>
                      <m:r>
                        <a:rPr lang="en-US" altLang="zh-CN" b="1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𝒅</m:t>
                      </m:r>
                      <m:r>
                        <a:rPr lang="en-US" altLang="zh-CN" b="1" i="1" baseline="-25000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𝟎</m:t>
                      </m:r>
                      <m:r>
                        <a:rPr lang="en-US" altLang="zh-CN" b="1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, </m:t>
                      </m:r>
                      <m:r>
                        <a:rPr lang="en-US" altLang="zh-CN" b="1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𝒅</m:t>
                      </m:r>
                      <m:r>
                        <a:rPr lang="en-US" altLang="zh-CN" b="1" i="1" baseline="-25000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𝟏</m:t>
                      </m:r>
                      <m:r>
                        <a:rPr lang="en-US" altLang="zh-CN" b="1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,</m:t>
                      </m:r>
                      <m:r>
                        <a:rPr lang="en-US" altLang="zh-CN" b="1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charset="0"/>
                        </a:rPr>
                        <m:t>⋯</m:t>
                      </m:r>
                      <m:r>
                        <a:rPr lang="en-US" altLang="zh-CN" b="1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, </m:t>
                      </m:r>
                      <m:r>
                        <a:rPr lang="en-US" altLang="zh-CN" b="1" i="1" dirty="0" err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𝒅</m:t>
                      </m:r>
                      <m:r>
                        <a:rPr lang="en-US" altLang="zh-CN" b="1" i="1" baseline="-25000" dirty="0" err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𝒏</m:t>
                      </m:r>
                      <m:r>
                        <a:rPr lang="en-US" altLang="zh-CN" b="1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}</m:t>
                      </m:r>
                    </m:oMath>
                  </m:oMathPara>
                </a14:m>
                <a:endParaRPr lang="en-US" altLang="zh-CN" b="1" dirty="0">
                  <a:solidFill>
                    <a:srgbClr val="0000FF"/>
                  </a:solidFill>
                  <a:latin typeface="Cambria Math" panose="02040503050406030204" pitchFamily="18" charset="0"/>
                  <a:ea typeface="楷体" panose="02010609060101010101" pitchFamily="49" charset="-122"/>
                  <a:cs typeface="Times New Roman" panose="02020603050405020304" charset="0"/>
                </a:endParaRPr>
              </a:p>
              <a:p>
                <a:pPr marL="612140" lvl="1" indent="0" fontAlgn="auto">
                  <a:lnSpc>
                    <a:spcPct val="150000"/>
                  </a:lnSpc>
                  <a:spcBef>
                    <a:spcPts val="0"/>
                  </a:spcBef>
                  <a:buFontTx/>
                  <a:buNone/>
                  <a:defRPr/>
                </a:pPr>
                <a14:m>
                  <m:oMath xmlns:m="http://schemas.openxmlformats.org/officeDocument/2006/math">
                    <m:r>
                      <a:rPr lang="en-US" altLang="zh-CN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𝑷</m:t>
                    </m:r>
                    <m:r>
                      <a:rPr lang="en-US" altLang="zh-CN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CN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</m:ctrlPr>
                      </m:dPr>
                      <m:e>
                        <m:r>
                          <a:rPr lang="en-US" altLang="zh-CN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  <m:t>𝒑</m:t>
                        </m:r>
                        <m:r>
                          <a:rPr lang="en-US" altLang="zh-CN" b="1" i="1" baseline="-25000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  <m:t>𝟏</m:t>
                        </m:r>
                        <m:r>
                          <a:rPr lang="en-US" altLang="zh-CN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  <m:t>, </m:t>
                        </m:r>
                        <m:r>
                          <a:rPr lang="en-US" altLang="zh-CN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  <m:t>𝒑</m:t>
                        </m:r>
                        <m:r>
                          <a:rPr lang="en-US" altLang="zh-CN" b="1" i="1" baseline="-25000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  <m:t>𝟐</m:t>
                        </m:r>
                        <m:r>
                          <a:rPr lang="en-US" altLang="zh-CN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  <m:t>,</m:t>
                        </m:r>
                        <m:r>
                          <a:rPr lang="en-US" altLang="zh-CN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charset="0"/>
                          </a:rPr>
                          <m:t>⋯</m:t>
                        </m:r>
                        <m:r>
                          <a:rPr lang="en-US" altLang="zh-CN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b="1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charset="0"/>
                              </a:rPr>
                            </m:ctrlPr>
                          </m:sSubPr>
                          <m:e>
                            <m:r>
                              <a:rPr lang="en-US" altLang="zh-CN" b="1" i="1" dirty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charset="0"/>
                              </a:rPr>
                              <m:t>𝒑</m:t>
                            </m:r>
                          </m:e>
                          <m:sub>
                            <m:r>
                              <a:rPr lang="en-US" altLang="zh-CN" b="1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charset="0"/>
                              </a:rPr>
                              <m:t>𝒏</m:t>
                            </m:r>
                          </m:sub>
                        </m:sSub>
                      </m:e>
                    </m:d>
                    <m:r>
                      <a:rPr lang="en-US" altLang="zh-CN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,   </m:t>
                    </m:r>
                    <m:r>
                      <a:rPr lang="en-US" altLang="zh-CN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𝒑</m:t>
                    </m:r>
                    <m:r>
                      <a:rPr lang="en-US" altLang="zh-CN" b="1" i="1" baseline="-25000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𝒊</m:t>
                    </m:r>
                  </m:oMath>
                </a14:m>
                <a:r>
                  <a:rPr lang="zh-CN" altLang="en-US" b="1" dirty="0">
                    <a:solidFill>
                      <a:schemeClr val="tx1"/>
                    </a:solidFill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rPr>
                  <a:t>为搜索</a:t>
                </a:r>
                <a:r>
                  <a:rPr lang="zh-CN" altLang="en-US" b="1" dirty="0"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rPr>
                  <a:t>关键字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𝒌</m:t>
                    </m:r>
                    <m:r>
                      <a:rPr lang="en-US" altLang="zh-CN" b="1" i="1" baseline="-25000" dirty="0" err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𝒊</m:t>
                    </m:r>
                  </m:oMath>
                </a14:m>
                <a:r>
                  <a:rPr lang="zh-CN" altLang="en-US" b="1" dirty="0">
                    <a:solidFill>
                      <a:schemeClr val="tx1"/>
                    </a:solidFill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rPr>
                  <a:t>的概率</a:t>
                </a:r>
                <a:endParaRPr lang="en-US" altLang="zh-CN" b="1" dirty="0">
                  <a:solidFill>
                    <a:schemeClr val="tx1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endParaRPr>
              </a:p>
              <a:p>
                <a:pPr marL="612140" lvl="1" indent="0" algn="just" fontAlgn="auto">
                  <a:lnSpc>
                    <a:spcPct val="150000"/>
                  </a:lnSpc>
                  <a:spcBef>
                    <a:spcPts val="0"/>
                  </a:spcBef>
                  <a:buFontTx/>
                  <a:buNone/>
                  <a:defRPr/>
                </a:pPr>
                <a14:m>
                  <m:oMath xmlns:m="http://schemas.openxmlformats.org/officeDocument/2006/math">
                    <m:r>
                      <a:rPr lang="en-US" altLang="zh-CN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𝑸</m:t>
                    </m:r>
                    <m:r>
                      <a:rPr lang="en-US" altLang="zh-CN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CN" b="1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</m:ctrlPr>
                      </m:dPr>
                      <m:e>
                        <m:r>
                          <a:rPr lang="en-US" altLang="zh-CN" b="1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  <m:t>𝒒</m:t>
                        </m:r>
                        <m:r>
                          <a:rPr lang="en-US" altLang="zh-CN" b="1" i="1" baseline="-25000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  <m:t>𝟎</m:t>
                        </m:r>
                        <m:r>
                          <a:rPr lang="en-US" altLang="zh-CN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  <m:t>, </m:t>
                        </m:r>
                        <m:r>
                          <a:rPr lang="en-US" altLang="zh-CN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  <m:t>𝒒</m:t>
                        </m:r>
                        <m:r>
                          <a:rPr lang="en-US" altLang="zh-CN" b="1" i="1" baseline="-25000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  <m:t>𝟏</m:t>
                        </m:r>
                        <m:r>
                          <a:rPr lang="en-US" altLang="zh-CN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  <m:t>,</m:t>
                        </m:r>
                        <m:r>
                          <a:rPr lang="en-US" altLang="zh-CN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charset="0"/>
                          </a:rPr>
                          <m:t>⋯</m:t>
                        </m:r>
                        <m:r>
                          <a:rPr lang="en-US" altLang="zh-CN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b="1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charset="0"/>
                              </a:rPr>
                            </m:ctrlPr>
                          </m:sSubPr>
                          <m:e>
                            <m:r>
                              <a:rPr lang="en-US" altLang="zh-CN" b="1" i="1" dirty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charset="0"/>
                              </a:rPr>
                              <m:t>𝒒</m:t>
                            </m:r>
                          </m:e>
                          <m:sub>
                            <m:r>
                              <a:rPr lang="en-US" altLang="zh-CN" b="1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charset="0"/>
                              </a:rPr>
                              <m:t>𝒏</m:t>
                            </m:r>
                          </m:sub>
                        </m:sSub>
                      </m:e>
                    </m:d>
                    <m:r>
                      <a:rPr lang="en-US" altLang="zh-CN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,   </m:t>
                    </m:r>
                    <m:sSub>
                      <m:sSubPr>
                        <m:ctrlPr>
                          <a:rPr lang="en-US" altLang="zh-CN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  <m:t>𝒒</m:t>
                        </m:r>
                      </m:e>
                      <m:sub>
                        <m:r>
                          <a:rPr lang="en-US" altLang="zh-CN" b="1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zh-CN" altLang="en-US" b="1" dirty="0">
                    <a:solidFill>
                      <a:schemeClr val="tx1"/>
                    </a:solidFill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rPr>
                  <a:t>为搜索</a:t>
                </a:r>
                <a:r>
                  <a:rPr lang="zh-CN" altLang="en-US" b="1" dirty="0"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rPr>
                  <a:t>伪关键字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  <a:sym typeface="Symbol" panose="05050102010706020507" pitchFamily="18" charset="2"/>
                      </a:rPr>
                      <m:t>𝒅</m:t>
                    </m:r>
                    <m:r>
                      <a:rPr lang="en-US" altLang="zh-CN" b="1" i="1" baseline="-25000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  <a:sym typeface="Symbol" panose="05050102010706020507" pitchFamily="18" charset="2"/>
                      </a:rPr>
                      <m:t>𝒊</m:t>
                    </m:r>
                  </m:oMath>
                </a14:m>
                <a:r>
                  <a:rPr lang="zh-CN" altLang="en-US" b="1" dirty="0">
                    <a:solidFill>
                      <a:schemeClr val="tx1"/>
                    </a:solidFill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rPr>
                  <a:t>的概率</a:t>
                </a:r>
                <a:endParaRPr lang="zh-CN" altLang="en-US" b="1" dirty="0">
                  <a:solidFill>
                    <a:schemeClr val="tx1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endParaRPr>
              </a:p>
              <a:p>
                <a:pPr algn="just">
                  <a:lnSpc>
                    <a:spcPct val="150000"/>
                  </a:lnSpc>
                  <a:buFontTx/>
                  <a:buNone/>
                  <a:defRPr/>
                </a:pPr>
                <a:r>
                  <a:rPr lang="zh-CN" altLang="en-US" sz="3200" b="1" dirty="0">
                    <a:solidFill>
                      <a:schemeClr val="tx1"/>
                    </a:solidFill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rPr>
                  <a:t>  </a:t>
                </a:r>
                <a:r>
                  <a:rPr lang="zh-CN" altLang="en-US" sz="3200" b="1" dirty="0">
                    <a:solidFill>
                      <a:srgbClr val="FF0000"/>
                    </a:solidFill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rPr>
                  <a:t>输出</a:t>
                </a:r>
                <a:r>
                  <a:rPr lang="zh-CN" altLang="en-US" sz="3200" b="1" dirty="0">
                    <a:solidFill>
                      <a:schemeClr val="tx1"/>
                    </a:solidFill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rPr>
                  <a:t>：</a:t>
                </a:r>
                <a:endParaRPr lang="zh-CN" altLang="en-US" sz="3200" b="1" dirty="0">
                  <a:solidFill>
                    <a:schemeClr val="tx1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endParaRPr>
              </a:p>
              <a:p>
                <a:pPr marL="612140" lvl="1" indent="0" algn="just" fontAlgn="auto">
                  <a:lnSpc>
                    <a:spcPct val="150000"/>
                  </a:lnSpc>
                  <a:spcBef>
                    <a:spcPts val="0"/>
                  </a:spcBef>
                  <a:buFontTx/>
                  <a:buNone/>
                  <a:defRPr/>
                </a:pPr>
                <a14:m>
                  <m:oMath xmlns:m="http://schemas.openxmlformats.org/officeDocument/2006/math">
                    <m:r>
                      <a:rPr lang="en-US" altLang="zh-CN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𝑲</m:t>
                    </m:r>
                  </m:oMath>
                </a14:m>
                <a:r>
                  <a:rPr lang="zh-CN" altLang="en-US" b="1" dirty="0">
                    <a:solidFill>
                      <a:schemeClr val="tx1"/>
                    </a:solidFill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rPr>
                  <a:t>的最优二叉搜索树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𝑻</m:t>
                    </m:r>
                  </m:oMath>
                </a14:m>
                <a:r>
                  <a:rPr lang="zh-CN" altLang="en-US" b="1" dirty="0">
                    <a:solidFill>
                      <a:schemeClr val="tx1"/>
                    </a:solidFill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rPr>
                  <a:t>，</a:t>
                </a:r>
                <a:r>
                  <a:rPr lang="en-US" altLang="zh-CN" b="1" dirty="0">
                    <a:solidFill>
                      <a:schemeClr val="tx1"/>
                    </a:solidFill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𝑬</m:t>
                    </m:r>
                    <m:r>
                      <a:rPr lang="en-US" altLang="zh-CN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(</m:t>
                    </m:r>
                    <m:r>
                      <a:rPr lang="en-US" altLang="zh-CN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𝑻</m:t>
                    </m:r>
                    <m:r>
                      <a:rPr lang="en-US" altLang="zh-CN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)</m:t>
                    </m:r>
                  </m:oMath>
                </a14:m>
                <a:r>
                  <a:rPr lang="zh-CN" altLang="en-US" b="1" dirty="0">
                    <a:solidFill>
                      <a:schemeClr val="tx1"/>
                    </a:solidFill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rPr>
                  <a:t>最小</a:t>
                </a:r>
                <a:endParaRPr lang="zh-CN" altLang="en-US" b="1" dirty="0">
                  <a:solidFill>
                    <a:schemeClr val="tx1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733188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19708" y="1295400"/>
                <a:ext cx="8704581" cy="4495800"/>
              </a:xfrm>
              <a:prstGeom prst="rect">
                <a:avLst/>
              </a:prstGeom>
              <a:blipFill rotWithShape="1">
                <a:blip r:embed="rId1"/>
                <a:stretch>
                  <a:fillRect l="-153" t="-282" r="-139" b="-282"/>
                </a:stretch>
              </a:blipFill>
              <a:ln w="25400">
                <a:solidFill>
                  <a:schemeClr val="tx2">
                    <a:lumMod val="60000"/>
                    <a:lumOff val="40000"/>
                  </a:schemeClr>
                </a:solidFill>
                <a:miter lim="800000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988" name="Text Box 5"/>
          <p:cNvSpPr txBox="1">
            <a:spLocks noChangeArrowheads="1"/>
          </p:cNvSpPr>
          <p:nvPr/>
        </p:nvSpPr>
        <p:spPr bwMode="auto">
          <a:xfrm>
            <a:off x="0" y="152400"/>
            <a:ext cx="9143999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3300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3600" b="1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最优二叉搜索树 </a:t>
            </a:r>
            <a:r>
              <a:rPr kumimoji="0" lang="zh-CN" altLang="en-US" sz="3600" b="1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问题的定义</a:t>
            </a:r>
            <a:endParaRPr kumimoji="0" lang="zh-CN" altLang="en-US" sz="3600" b="1" dirty="0">
              <a:solidFill>
                <a:srgbClr val="558ED5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4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10540" y="1383030"/>
            <a:ext cx="8100060" cy="3646170"/>
          </a:xfrm>
          <a:solidFill>
            <a:srgbClr val="FFFFFF"/>
          </a:solidFill>
          <a:ln w="25400">
            <a:solidFill>
              <a:schemeClr val="tx2">
                <a:lumMod val="60000"/>
                <a:lumOff val="40000"/>
              </a:schemeClr>
            </a:solidFill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lvl="1" algn="just">
              <a:lnSpc>
                <a:spcPct val="150000"/>
              </a:lnSpc>
              <a:buChar char="•"/>
              <a:defRPr/>
            </a:pP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分析优化解的结构</a:t>
            </a:r>
            <a:endParaRPr lang="zh-CN" altLang="en-US"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lvl="1" algn="just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递归地定义最优值的代价</a:t>
            </a:r>
            <a:endParaRPr lang="zh-CN" altLang="en-US"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lvl="1" algn="just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自底向上地计算优化解的代价保存之，并获取构造最优值的信息</a:t>
            </a:r>
            <a:endParaRPr lang="zh-CN" altLang="en-US"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lvl="1" algn="just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根据构造最优值的信息构造优化解</a:t>
            </a:r>
            <a:r>
              <a:rPr lang="zh-CN" altLang="en-US" sz="3200" b="1" dirty="0"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endParaRPr lang="zh-CN" altLang="en-US" sz="32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108960" y="152400"/>
            <a:ext cx="2964273" cy="646331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3600" b="1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使用动态规划</a:t>
            </a:r>
            <a:endParaRPr kumimoji="1" lang="zh-CN" altLang="en-US" sz="4000" b="1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  <a:sym typeface="+mn-ea"/>
            </a:endParaRPr>
          </a:p>
        </p:txBody>
      </p:sp>
      <p:sp>
        <p:nvSpPr>
          <p:cNvPr id="4" name="Left Arrow 3"/>
          <p:cNvSpPr/>
          <p:nvPr/>
        </p:nvSpPr>
        <p:spPr>
          <a:xfrm>
            <a:off x="4354928" y="1605599"/>
            <a:ext cx="902677" cy="454634"/>
          </a:xfrm>
          <a:prstGeom prst="leftArrow">
            <a:avLst/>
          </a:pr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4" grpId="1" animBg="1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737284" name="Rectangle 4"/>
              <p:cNvSpPr>
                <a:spLocks noChangeArrowheads="1"/>
              </p:cNvSpPr>
              <p:nvPr/>
            </p:nvSpPr>
            <p:spPr bwMode="auto">
              <a:xfrm>
                <a:off x="175970" y="2667000"/>
                <a:ext cx="8809990" cy="30480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2">
                    <a:lumMod val="60000"/>
                    <a:lumOff val="40000"/>
                  </a:schemeClr>
                </a:solidFill>
                <a:miter lim="800000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 marL="342900" indent="-342900"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lvl="1" algn="just">
                  <a:lnSpc>
                    <a:spcPct val="150000"/>
                  </a:lnSpc>
                  <a:buFontTx/>
                  <a:buNone/>
                  <a:defRPr/>
                </a:pPr>
                <a:r>
                  <a:rPr lang="zh-CN" altLang="en-US" b="1" dirty="0">
                    <a:solidFill>
                      <a:srgbClr val="FF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  <a:cs typeface="华文细黑" panose="02010600040101010101" charset="-122"/>
                  </a:rPr>
                  <a:t>证明（反证法）</a:t>
                </a:r>
                <a:r>
                  <a:rPr lang="en-US" altLang="zh-CN" b="1" dirty="0">
                    <a:solidFill>
                      <a:srgbClr val="FF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  <a:cs typeface="华文细黑" panose="02010600040101010101" charset="-122"/>
                  </a:rPr>
                  <a:t>: </a:t>
                </a:r>
                <a:endParaRPr lang="en-US" altLang="zh-CN" b="1" dirty="0">
                  <a:solidFill>
                    <a:srgbClr val="FF0000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华文细黑" panose="02010600040101010101" charset="-122"/>
                </a:endParaRPr>
              </a:p>
              <a:p>
                <a:pPr marL="0" lvl="1" indent="457200" algn="just">
                  <a:lnSpc>
                    <a:spcPct val="150000"/>
                  </a:lnSpc>
                  <a:buFontTx/>
                  <a:buNone/>
                  <a:defRPr/>
                </a:pPr>
                <a:r>
                  <a:rPr lang="zh-CN" altLang="en-US" b="1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  <a:cs typeface="华文细黑" panose="02010600040101010101" charset="-122"/>
                  </a:rPr>
                  <a:t>若不然，必有关键字集</a:t>
                </a:r>
                <a14:m>
                  <m:oMath xmlns:m="http://schemas.openxmlformats.org/officeDocument/2006/math">
                    <m:r>
                      <a:rPr lang="en-US" altLang="zh-CN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{</m:t>
                    </m:r>
                    <m:sSub>
                      <m:sSubPr>
                        <m:ctrlPr>
                          <a:rPr lang="en-US" altLang="zh-CN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  <m:t>𝒌</m:t>
                        </m:r>
                      </m:e>
                      <m:sub>
                        <m:r>
                          <a:rPr lang="en-US" altLang="zh-CN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  <m:t>𝒊</m:t>
                        </m:r>
                      </m:sub>
                    </m:sSub>
                    <m:r>
                      <a:rPr lang="en-US" altLang="zh-CN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,</m:t>
                    </m:r>
                    <m:sSub>
                      <m:sSubPr>
                        <m:ctrlPr>
                          <a:rPr lang="en-US" altLang="zh-CN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  <m:t>𝒌</m:t>
                        </m:r>
                      </m:e>
                      <m:sub>
                        <m:r>
                          <a:rPr lang="en-US" altLang="zh-CN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  <m:t>𝒊</m:t>
                        </m:r>
                        <m:r>
                          <a:rPr lang="en-US" altLang="zh-CN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  <m:t>+</m:t>
                        </m:r>
                        <m:r>
                          <a:rPr lang="en-US" altLang="zh-CN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  <m:t>𝟏</m:t>
                        </m:r>
                      </m:sub>
                    </m:sSub>
                    <m:r>
                      <a:rPr lang="en-US" altLang="zh-CN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,</m:t>
                    </m:r>
                    <m:r>
                      <a:rPr lang="en-US" altLang="zh-CN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charset="0"/>
                      </a:rPr>
                      <m:t>⋯</m:t>
                    </m:r>
                    <m:r>
                      <a:rPr lang="en-US" altLang="zh-CN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,</m:t>
                    </m:r>
                    <m:sSub>
                      <m:sSubPr>
                        <m:ctrlPr>
                          <a:rPr lang="en-US" altLang="zh-CN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  <m:t>𝒌</m:t>
                        </m:r>
                      </m:e>
                      <m:sub>
                        <m:r>
                          <a:rPr lang="en-US" altLang="zh-CN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  <m:t>𝒋</m:t>
                        </m:r>
                      </m:sub>
                    </m:sSub>
                    <m:r>
                      <a:rPr lang="en-US" altLang="zh-CN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}</m:t>
                    </m:r>
                  </m:oMath>
                </a14:m>
                <a:r>
                  <a:rPr lang="zh-CN" altLang="en-US" b="1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  <a:cs typeface="华文细黑" panose="02010600040101010101" charset="-122"/>
                  </a:rPr>
                  <a:t>子树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𝑻</m:t>
                    </m:r>
                    <m:r>
                      <a:rPr lang="en-US" altLang="zh-CN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′′</m:t>
                    </m:r>
                  </m:oMath>
                </a14:m>
                <a:r>
                  <a:rPr lang="zh-CN" altLang="en-US" b="1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  <a:cs typeface="华文细黑" panose="02010600040101010101" charset="-122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𝑻</m:t>
                    </m:r>
                    <m:r>
                      <a:rPr lang="en-US" altLang="zh-CN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′′</m:t>
                    </m:r>
                  </m:oMath>
                </a14:m>
                <a:r>
                  <a:rPr lang="zh-CN" altLang="en-US" b="1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  <a:cs typeface="华文细黑" panose="02010600040101010101" charset="-122"/>
                  </a:rPr>
                  <a:t>的期望搜索代价低于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𝑻</m:t>
                    </m:r>
                    <m:r>
                      <a:rPr lang="en-US" altLang="zh-CN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′</m:t>
                    </m:r>
                  </m:oMath>
                </a14:m>
                <a:r>
                  <a:rPr lang="zh-CN" altLang="en-US" b="1" dirty="0">
                    <a:solidFill>
                      <a:srgbClr val="0000FF"/>
                    </a:solidFill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rPr>
                  <a:t>；</a:t>
                </a:r>
                <a:endParaRPr lang="en-US" altLang="zh-CN" b="1" dirty="0">
                  <a:solidFill>
                    <a:srgbClr val="0000FF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endParaRPr>
              </a:p>
              <a:p>
                <a:pPr marL="0" lvl="1" indent="457200" algn="just">
                  <a:lnSpc>
                    <a:spcPct val="150000"/>
                  </a:lnSpc>
                  <a:buFont typeface="Arial" panose="020B0604020202020204" pitchFamily="34" charset="0"/>
                  <a:buNone/>
                  <a:defRPr/>
                </a:pPr>
                <a:r>
                  <a:rPr lang="zh-CN" altLang="en-US" b="1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  <a:cs typeface="华文细黑" panose="02010600040101010101" charset="-122"/>
                  </a:rPr>
                  <a:t>用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𝑻</m:t>
                    </m:r>
                    <m:r>
                      <a:rPr lang="en-US" altLang="zh-CN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′′</m:t>
                    </m:r>
                  </m:oMath>
                </a14:m>
                <a:r>
                  <a:rPr lang="zh-CN" altLang="en-US" b="1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  <a:cs typeface="华文细黑" panose="02010600040101010101" charset="-122"/>
                  </a:rPr>
                  <a:t>替换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𝑻</m:t>
                    </m:r>
                  </m:oMath>
                </a14:m>
                <a:r>
                  <a:rPr lang="zh-CN" altLang="en-US" b="1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  <a:cs typeface="华文细黑" panose="02010600040101010101" charset="-122"/>
                  </a:rPr>
                  <a:t>中的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𝑻</m:t>
                    </m:r>
                    <m:r>
                      <a:rPr lang="en-US" altLang="zh-CN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′</m:t>
                    </m:r>
                  </m:oMath>
                </a14:m>
                <a:r>
                  <a:rPr lang="en-US" altLang="zh-CN" b="1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  <a:cs typeface="华文细黑" panose="02010600040101010101" charset="-122"/>
                  </a:rPr>
                  <a:t>, </a:t>
                </a:r>
                <a:r>
                  <a:rPr lang="zh-CN" altLang="en-US" b="1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  <a:cs typeface="华文细黑" panose="02010600040101010101" charset="-122"/>
                  </a:rPr>
                  <a:t>可以得到一个期望搜索代价比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𝑻</m:t>
                    </m:r>
                  </m:oMath>
                </a14:m>
                <a:r>
                  <a:rPr lang="zh-CN" altLang="en-US" b="1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  <a:cs typeface="华文细黑" panose="02010600040101010101" charset="-122"/>
                  </a:rPr>
                  <a:t>小的原始问题的二叉搜索树</a:t>
                </a:r>
                <a:r>
                  <a:rPr lang="en-US" altLang="zh-CN" b="1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  <a:cs typeface="华文细黑" panose="02010600040101010101" charset="-122"/>
                  </a:rPr>
                  <a:t>, </a:t>
                </a:r>
                <a:r>
                  <a:rPr lang="zh-CN" altLang="en-US" b="1" dirty="0">
                    <a:solidFill>
                      <a:srgbClr val="FF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  <a:cs typeface="华文细黑" panose="02010600040101010101" charset="-122"/>
                  </a:rPr>
                  <a:t>与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𝑻</m:t>
                    </m:r>
                  </m:oMath>
                </a14:m>
                <a:r>
                  <a:rPr lang="zh-CN" altLang="en-US" b="1" dirty="0">
                    <a:solidFill>
                      <a:srgbClr val="FF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  <a:cs typeface="华文细黑" panose="02010600040101010101" charset="-122"/>
                  </a:rPr>
                  <a:t>是最优解矛盾。</a:t>
                </a:r>
                <a:endParaRPr lang="zh-CN" altLang="en-US" b="1" dirty="0">
                  <a:solidFill>
                    <a:srgbClr val="FF0000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华文细黑" panose="02010600040101010101" charset="-122"/>
                </a:endParaRPr>
              </a:p>
            </p:txBody>
          </p:sp>
        </mc:Choice>
        <mc:Fallback>
          <p:sp>
            <p:nvSpPr>
              <p:cNvPr id="737284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5970" y="2667000"/>
                <a:ext cx="8809990" cy="3048000"/>
              </a:xfrm>
              <a:prstGeom prst="rect">
                <a:avLst/>
              </a:prstGeom>
              <a:blipFill rotWithShape="1">
                <a:blip r:embed="rId1"/>
                <a:stretch>
                  <a:fillRect l="-145" t="-417" r="-143" b="-417"/>
                </a:stretch>
              </a:blipFill>
              <a:ln w="25400">
                <a:solidFill>
                  <a:schemeClr val="tx2">
                    <a:lumMod val="60000"/>
                    <a:lumOff val="40000"/>
                  </a:schemeClr>
                </a:solidFill>
                <a:miter lim="800000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2626360" y="102235"/>
            <a:ext cx="3891280" cy="645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3300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zh-CN" altLang="en-US" sz="3600" b="1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优化子结构的分析</a:t>
            </a:r>
            <a:endParaRPr kumimoji="0" lang="zh-CN" altLang="en-US" sz="4400" b="1" dirty="0">
              <a:solidFill>
                <a:srgbClr val="558ED5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4"/>
              <p:cNvSpPr>
                <a:spLocks noChangeArrowheads="1"/>
              </p:cNvSpPr>
              <p:nvPr/>
            </p:nvSpPr>
            <p:spPr bwMode="auto">
              <a:xfrm>
                <a:off x="167005" y="990600"/>
                <a:ext cx="8809990" cy="1551939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2">
                    <a:lumMod val="60000"/>
                    <a:lumOff val="40000"/>
                  </a:schemeClr>
                </a:solidFill>
                <a:miter lim="800000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 marL="342900" indent="-342900"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lvl="1" algn="just">
                  <a:lnSpc>
                    <a:spcPct val="90000"/>
                  </a:lnSpc>
                  <a:spcBef>
                    <a:spcPts val="0"/>
                  </a:spcBef>
                  <a:buFontTx/>
                  <a:buNone/>
                  <a:defRPr/>
                </a:pPr>
                <a:r>
                  <a:rPr lang="zh-CN" altLang="en-US" b="1" dirty="0">
                    <a:solidFill>
                      <a:srgbClr val="FF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  <a:cs typeface="华文细黑" panose="02010600040101010101" charset="-122"/>
                  </a:rPr>
                  <a:t>定理（优化子结构）：</a:t>
                </a:r>
                <a:endParaRPr lang="en-US" altLang="zh-CN" b="1" dirty="0">
                  <a:solidFill>
                    <a:srgbClr val="0000FF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华文细黑" panose="02010600040101010101" charset="-122"/>
                </a:endParaRPr>
              </a:p>
              <a:p>
                <a:pPr marL="0" lvl="1" indent="457200" algn="just" fontAlgn="auto">
                  <a:lnSpc>
                    <a:spcPct val="150000"/>
                  </a:lnSpc>
                  <a:spcBef>
                    <a:spcPts val="0"/>
                  </a:spcBef>
                  <a:buFontTx/>
                  <a:buNone/>
                  <a:defRPr/>
                </a:pPr>
                <a:r>
                  <a:rPr lang="zh-CN" altLang="en-US" b="1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  <a:cs typeface="华文细黑" panose="02010600040101010101" charset="-122"/>
                  </a:rPr>
                  <a:t>如果</a:t>
                </a:r>
                <a:r>
                  <a:rPr lang="zh-CN" altLang="en-US" b="1" dirty="0">
                    <a:latin typeface="楷体" panose="02010609060101010101" pitchFamily="49" charset="-122"/>
                    <a:ea typeface="楷体" panose="02010609060101010101" pitchFamily="49" charset="-122"/>
                    <a:cs typeface="华文细黑" panose="02010600040101010101" charset="-122"/>
                  </a:rPr>
                  <a:t>最优</a:t>
                </a:r>
                <a:r>
                  <a:rPr lang="zh-CN" altLang="en-US" b="1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  <a:cs typeface="华文细黑" panose="02010600040101010101" charset="-122"/>
                  </a:rPr>
                  <a:t>二叉搜索树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𝑻</m:t>
                    </m:r>
                  </m:oMath>
                </a14:m>
                <a:r>
                  <a:rPr lang="zh-CN" altLang="en-US" b="1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  <a:cs typeface="华文细黑" panose="02010600040101010101" charset="-122"/>
                  </a:rPr>
                  <a:t>具有包含关键字集合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{</m:t>
                    </m:r>
                    <m:sSub>
                      <m:sSubPr>
                        <m:ctrlPr>
                          <a:rPr lang="en-US" altLang="zh-CN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  <m:t>𝒌</m:t>
                        </m:r>
                      </m:e>
                      <m:sub>
                        <m:r>
                          <a:rPr lang="en-US" altLang="zh-CN" b="1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  <m:t>𝒊</m:t>
                        </m:r>
                      </m:sub>
                    </m:sSub>
                    <m:r>
                      <a:rPr lang="en-US" altLang="zh-CN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,</m:t>
                    </m:r>
                    <m:sSub>
                      <m:sSubPr>
                        <m:ctrlPr>
                          <a:rPr lang="en-US" altLang="zh-CN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  <m:t>𝒌</m:t>
                        </m:r>
                      </m:e>
                      <m:sub>
                        <m:r>
                          <a:rPr lang="en-US" altLang="zh-CN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  <m:t>𝒊</m:t>
                        </m:r>
                        <m:r>
                          <a:rPr lang="en-US" altLang="zh-CN" b="1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  <m:t>+</m:t>
                        </m:r>
                        <m:r>
                          <a:rPr lang="en-US" altLang="zh-CN" b="1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  <m:t>𝟏</m:t>
                        </m:r>
                      </m:sub>
                    </m:sSub>
                    <m:r>
                      <a:rPr lang="en-US" altLang="zh-CN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,</m:t>
                    </m:r>
                    <m:r>
                      <a:rPr lang="en-US" altLang="zh-CN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charset="0"/>
                      </a:rPr>
                      <m:t>⋯</m:t>
                    </m:r>
                    <m:r>
                      <a:rPr lang="en-US" altLang="zh-CN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,</m:t>
                    </m:r>
                    <m:sSub>
                      <m:sSubPr>
                        <m:ctrlPr>
                          <a:rPr lang="en-US" altLang="zh-CN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  <m:t>𝒌</m:t>
                        </m:r>
                      </m:e>
                      <m:sub>
                        <m:r>
                          <a:rPr lang="en-US" altLang="zh-CN" b="1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  <m:t>𝒋</m:t>
                        </m:r>
                      </m:sub>
                    </m:sSub>
                    <m:r>
                      <a:rPr lang="en-US" altLang="zh-CN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}</m:t>
                    </m:r>
                  </m:oMath>
                </a14:m>
                <a:r>
                  <a:rPr lang="zh-CN" altLang="en-US" b="1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  <a:cs typeface="华文细黑" panose="02010600040101010101" charset="-122"/>
                  </a:rPr>
                  <a:t>子树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𝑻</m:t>
                    </m:r>
                    <m:r>
                      <a:rPr lang="en-US" altLang="zh-CN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′</m:t>
                    </m:r>
                  </m:oMath>
                </a14:m>
                <a:r>
                  <a:rPr lang="en-US" altLang="zh-CN" b="1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  <a:cs typeface="华文细黑" panose="02010600040101010101" charset="-122"/>
                  </a:rPr>
                  <a:t>, </a:t>
                </a:r>
                <a:r>
                  <a:rPr lang="zh-CN" altLang="en-US" b="1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  <a:cs typeface="华文细黑" panose="02010600040101010101" charset="-122"/>
                  </a:rPr>
                  <a:t>则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𝑻</m:t>
                    </m:r>
                    <m:r>
                      <a:rPr lang="en-US" altLang="zh-CN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′</m:t>
                    </m:r>
                  </m:oMath>
                </a14:m>
                <a:r>
                  <a:rPr lang="zh-CN" altLang="en-US" b="1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  <a:cs typeface="华文细黑" panose="02010600040101010101" charset="-122"/>
                  </a:rPr>
                  <a:t>必是关于关键字集合</a:t>
                </a:r>
                <a14:m>
                  <m:oMath xmlns:m="http://schemas.openxmlformats.org/officeDocument/2006/math">
                    <m:r>
                      <a:rPr lang="en-US" altLang="zh-CN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{</m:t>
                    </m:r>
                    <m:sSub>
                      <m:sSubPr>
                        <m:ctrlPr>
                          <a:rPr lang="en-US" altLang="zh-CN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  <m:t>𝒌</m:t>
                        </m:r>
                      </m:e>
                      <m:sub>
                        <m:r>
                          <a:rPr lang="en-US" altLang="zh-CN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  <m:t>𝒊</m:t>
                        </m:r>
                      </m:sub>
                    </m:sSub>
                    <m:r>
                      <a:rPr lang="en-US" altLang="zh-CN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,</m:t>
                    </m:r>
                    <m:sSub>
                      <m:sSubPr>
                        <m:ctrlPr>
                          <a:rPr lang="en-US" altLang="zh-CN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  <m:t>𝒌</m:t>
                        </m:r>
                      </m:e>
                      <m:sub>
                        <m:r>
                          <a:rPr lang="en-US" altLang="zh-CN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  <m:t>𝒊</m:t>
                        </m:r>
                        <m:r>
                          <a:rPr lang="en-US" altLang="zh-CN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  <m:t>+</m:t>
                        </m:r>
                        <m:r>
                          <a:rPr lang="en-US" altLang="zh-CN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  <m:t>𝟏</m:t>
                        </m:r>
                      </m:sub>
                    </m:sSub>
                    <m:r>
                      <a:rPr lang="en-US" altLang="zh-CN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,</m:t>
                    </m:r>
                    <m:r>
                      <a:rPr lang="en-US" altLang="zh-CN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charset="0"/>
                      </a:rPr>
                      <m:t>⋯</m:t>
                    </m:r>
                    <m:r>
                      <a:rPr lang="en-US" altLang="zh-CN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,</m:t>
                    </m:r>
                    <m:sSub>
                      <m:sSubPr>
                        <m:ctrlPr>
                          <a:rPr lang="en-US" altLang="zh-CN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  <m:t>𝒌</m:t>
                        </m:r>
                      </m:e>
                      <m:sub>
                        <m:r>
                          <a:rPr lang="en-US" altLang="zh-CN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  <m:t>𝒋</m:t>
                        </m:r>
                      </m:sub>
                    </m:sSub>
                    <m:r>
                      <a:rPr lang="en-US" altLang="zh-CN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}</m:t>
                    </m:r>
                  </m:oMath>
                </a14:m>
                <a:r>
                  <a:rPr lang="zh-CN" altLang="en-US" b="1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  <a:cs typeface="华文细黑" panose="02010600040101010101" charset="-122"/>
                  </a:rPr>
                  <a:t>子问题的优化解。</a:t>
                </a:r>
                <a:endParaRPr lang="en-US" altLang="zh-CN" b="1" dirty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华文细黑" panose="02010600040101010101" charset="-122"/>
                </a:endParaRPr>
              </a:p>
            </p:txBody>
          </p:sp>
        </mc:Choice>
        <mc:Fallback>
          <p:sp>
            <p:nvSpPr>
              <p:cNvPr id="4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67005" y="990600"/>
                <a:ext cx="8809990" cy="1551939"/>
              </a:xfrm>
              <a:prstGeom prst="rect">
                <a:avLst/>
              </a:prstGeom>
              <a:blipFill rotWithShape="1">
                <a:blip r:embed="rId2"/>
                <a:stretch>
                  <a:fillRect l="-144" t="-818" r="-144" b="-777"/>
                </a:stretch>
              </a:blipFill>
              <a:ln w="25400">
                <a:solidFill>
                  <a:schemeClr val="tx2">
                    <a:lumMod val="60000"/>
                    <a:lumOff val="40000"/>
                  </a:schemeClr>
                </a:solidFill>
                <a:miter lim="800000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文本框 1"/>
              <p:cNvSpPr txBox="1"/>
              <p:nvPr/>
            </p:nvSpPr>
            <p:spPr>
              <a:xfrm>
                <a:off x="2438400" y="5943600"/>
                <a:ext cx="3962400" cy="49667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为什么是</a:t>
                </a:r>
                <a14:m>
                  <m:oMath xmlns:m="http://schemas.openxmlformats.org/officeDocument/2006/math">
                    <m:r>
                      <a:rPr lang="en-US" altLang="zh-CN" sz="2400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{</m:t>
                    </m:r>
                    <m:sSub>
                      <m:sSubPr>
                        <m:ctrlPr>
                          <a:rPr lang="en-US" altLang="zh-CN" sz="2400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</m:ctrlPr>
                      </m:sSubPr>
                      <m:e>
                        <m:r>
                          <a:rPr lang="en-US" altLang="zh-CN" sz="2400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  <m:t>𝒌</m:t>
                        </m:r>
                      </m:e>
                      <m:sub>
                        <m:r>
                          <a:rPr lang="en-US" altLang="zh-CN" sz="2400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  <m:t>𝒊</m:t>
                        </m:r>
                      </m:sub>
                    </m:sSub>
                    <m:r>
                      <a:rPr lang="en-US" altLang="zh-CN" sz="2400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,</m:t>
                    </m:r>
                    <m:sSub>
                      <m:sSubPr>
                        <m:ctrlPr>
                          <a:rPr lang="en-US" altLang="zh-CN" sz="2400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</m:ctrlPr>
                      </m:sSubPr>
                      <m:e>
                        <m:r>
                          <a:rPr lang="en-US" altLang="zh-CN" sz="2400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  <m:t>𝒌</m:t>
                        </m:r>
                      </m:e>
                      <m:sub>
                        <m:r>
                          <a:rPr lang="en-US" altLang="zh-CN" sz="2400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  <m:t>𝒊</m:t>
                        </m:r>
                        <m:r>
                          <a:rPr lang="en-US" altLang="zh-CN" sz="2400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  <m:t>+</m:t>
                        </m:r>
                        <m:r>
                          <a:rPr lang="en-US" altLang="zh-CN" sz="2400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  <m:t>𝟏</m:t>
                        </m:r>
                      </m:sub>
                    </m:sSub>
                    <m:r>
                      <a:rPr lang="en-US" altLang="zh-CN" sz="2400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,</m:t>
                    </m:r>
                    <m:r>
                      <a:rPr lang="en-US" altLang="zh-CN" sz="2400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charset="0"/>
                      </a:rPr>
                      <m:t>⋯</m:t>
                    </m:r>
                    <m:r>
                      <a:rPr lang="en-US" altLang="zh-CN" sz="2400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,</m:t>
                    </m:r>
                    <m:sSub>
                      <m:sSubPr>
                        <m:ctrlPr>
                          <a:rPr lang="en-US" altLang="zh-CN" sz="2400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</m:ctrlPr>
                      </m:sSubPr>
                      <m:e>
                        <m:r>
                          <a:rPr lang="en-US" altLang="zh-CN" sz="2400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  <m:t>𝒌</m:t>
                        </m:r>
                      </m:e>
                      <m:sub>
                        <m:r>
                          <a:rPr lang="en-US" altLang="zh-CN" sz="2400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  <m:t>𝒋</m:t>
                        </m:r>
                      </m:sub>
                    </m:sSub>
                    <m:r>
                      <a:rPr lang="en-US" altLang="zh-CN" sz="2400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}</m:t>
                    </m:r>
                  </m:oMath>
                </a14:m>
                <a:r>
                  <a:rPr lang="zh-CN" altLang="en-US" sz="2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？</a:t>
                </a:r>
                <a:endParaRPr lang="zh-CN" altLang="en-US" sz="24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mc:Choice>
        <mc:Fallback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8400" y="5943600"/>
                <a:ext cx="3962400" cy="496674"/>
              </a:xfrm>
              <a:prstGeom prst="rect">
                <a:avLst/>
              </a:prstGeom>
              <a:blipFill rotWithShape="1">
                <a:blip r:embed="rId3"/>
                <a:stretch>
                  <a:fillRect b="2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2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2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2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738308" name="Rectangle 4"/>
              <p:cNvSpPr>
                <a:spLocks noChangeArrowheads="1"/>
              </p:cNvSpPr>
              <p:nvPr/>
            </p:nvSpPr>
            <p:spPr bwMode="auto">
              <a:xfrm>
                <a:off x="252730" y="747396"/>
                <a:ext cx="8639175" cy="2300604"/>
              </a:xfrm>
              <a:prstGeom prst="rect">
                <a:avLst/>
              </a:prstGeom>
              <a:solidFill>
                <a:schemeClr val="bg1"/>
              </a:solidFill>
              <a:ln w="22225">
                <a:solidFill>
                  <a:schemeClr val="tx2">
                    <a:lumMod val="60000"/>
                    <a:lumOff val="40000"/>
                  </a:schemeClr>
                </a:solidFill>
                <a:miter lim="800000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 marL="342900" indent="-342900"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just">
                  <a:lnSpc>
                    <a:spcPct val="150000"/>
                  </a:lnSpc>
                  <a:defRPr/>
                </a:pPr>
                <a:r>
                  <a:rPr lang="zh-CN" altLang="en-US" sz="2400" b="1" dirty="0">
                    <a:latin typeface="楷体" panose="02010609060101010101" pitchFamily="49" charset="-122"/>
                    <a:ea typeface="楷体" panose="02010609060101010101" pitchFamily="49" charset="-122"/>
                    <a:cs typeface="华文细黑" panose="02010600040101010101" charset="-122"/>
                  </a:rPr>
                  <a:t>用优化子结构从子问题的优化解构造原问题的优化解</a:t>
                </a:r>
                <a:endParaRPr lang="zh-CN" altLang="en-US" sz="2400" b="1" dirty="0">
                  <a:latin typeface="楷体" panose="02010609060101010101" pitchFamily="49" charset="-122"/>
                  <a:ea typeface="楷体" panose="02010609060101010101" pitchFamily="49" charset="-122"/>
                  <a:cs typeface="华文细黑" panose="02010600040101010101" charset="-122"/>
                </a:endParaRPr>
              </a:p>
              <a:p>
                <a:pPr marL="1085850" lvl="1" indent="-342900" algn="just" fontAlgn="auto">
                  <a:lnSpc>
                    <a:spcPct val="15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  <a:defRPr/>
                </a:pPr>
                <a14:m>
                  <m:oMath xmlns:m="http://schemas.openxmlformats.org/officeDocument/2006/math">
                    <m:r>
                      <a:rPr lang="en-US" altLang="zh-CN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𝑲</m:t>
                    </m:r>
                    <m:r>
                      <a:rPr lang="en-US" altLang="zh-CN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={</m:t>
                    </m:r>
                    <m:sSub>
                      <m:sSubPr>
                        <m:ctrlPr>
                          <a:rPr lang="en-US" altLang="zh-CN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  <m:t>𝒌</m:t>
                        </m:r>
                      </m:e>
                      <m:sub>
                        <m:r>
                          <a:rPr lang="en-US" altLang="zh-CN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  <m:t>𝒊</m:t>
                        </m:r>
                      </m:sub>
                    </m:sSub>
                    <m:r>
                      <a:rPr lang="en-US" altLang="zh-CN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,</m:t>
                    </m:r>
                    <m:sSub>
                      <m:sSubPr>
                        <m:ctrlPr>
                          <a:rPr lang="en-US" altLang="zh-CN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  <m:t>𝒌</m:t>
                        </m:r>
                      </m:e>
                      <m:sub>
                        <m:r>
                          <a:rPr lang="en-US" altLang="zh-CN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  <m:t>𝒊</m:t>
                        </m:r>
                        <m:r>
                          <a:rPr lang="en-US" altLang="zh-CN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  <m:t>+</m:t>
                        </m:r>
                        <m:r>
                          <a:rPr lang="en-US" altLang="zh-CN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  <m:t>𝟏</m:t>
                        </m:r>
                      </m:sub>
                    </m:sSub>
                    <m:r>
                      <a:rPr lang="en-US" altLang="zh-CN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,</m:t>
                    </m:r>
                    <m:r>
                      <a:rPr lang="en-US" altLang="zh-CN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charset="0"/>
                      </a:rPr>
                      <m:t>⋯</m:t>
                    </m:r>
                    <m:r>
                      <a:rPr lang="en-US" altLang="zh-CN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,</m:t>
                    </m:r>
                    <m:sSub>
                      <m:sSubPr>
                        <m:ctrlPr>
                          <a:rPr lang="en-US" altLang="zh-CN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  <m:t>𝒌</m:t>
                        </m:r>
                      </m:e>
                      <m:sub>
                        <m:r>
                          <a:rPr lang="en-US" altLang="zh-CN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  <m:t>𝒋</m:t>
                        </m:r>
                      </m:sub>
                    </m:sSub>
                    <m:r>
                      <a:rPr lang="en-US" altLang="zh-CN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}</m:t>
                    </m:r>
                  </m:oMath>
                </a14:m>
                <a:r>
                  <a:rPr lang="zh-CN" altLang="en-US" sz="2400" b="1" dirty="0">
                    <a:solidFill>
                      <a:srgbClr val="FF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  <a:cs typeface="华文细黑" panose="02010600040101010101" charset="-122"/>
                    <a:sym typeface="Symbol" panose="05050102010706020507" pitchFamily="18" charset="2"/>
                  </a:rPr>
                  <a:t>的优化解的根结点为</a:t>
                </a:r>
                <a14:m>
                  <m:oMath xmlns:m="http://schemas.openxmlformats.org/officeDocument/2006/math">
                    <m:r>
                      <a:rPr lang="en-US" altLang="zh-CN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𝑲</m:t>
                    </m:r>
                  </m:oMath>
                </a14:m>
                <a:r>
                  <a:rPr lang="zh-CN" altLang="en-US" sz="2400" b="1" dirty="0">
                    <a:solidFill>
                      <a:srgbClr val="FF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  <a:cs typeface="华文细黑" panose="02010600040101010101" charset="-122"/>
                    <a:sym typeface="Symbol" panose="05050102010706020507" pitchFamily="18" charset="2"/>
                  </a:rPr>
                  <a:t>中某个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  <m:t>𝒌</m:t>
                        </m:r>
                      </m:e>
                      <m:sub>
                        <m:r>
                          <a:rPr lang="en-US" altLang="zh-CN" b="1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  <m:t>𝒓</m:t>
                        </m:r>
                      </m:sub>
                    </m:sSub>
                  </m:oMath>
                </a14:m>
                <a:r>
                  <a:rPr lang="zh-CN" altLang="en-US" b="1" dirty="0">
                    <a:solidFill>
                      <a:srgbClr val="FF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  <a:sym typeface="+mn-ea"/>
                  </a:rPr>
                  <a:t>；</a:t>
                </a:r>
                <a:endParaRPr lang="en-US" altLang="zh-CN" b="1" dirty="0">
                  <a:solidFill>
                    <a:srgbClr val="FF0000"/>
                  </a:solidFill>
                  <a:latin typeface="楷体" panose="02010609060101010101" pitchFamily="49" charset="-122"/>
                  <a:ea typeface="楷体" panose="02010609060101010101" pitchFamily="49" charset="-122"/>
                  <a:sym typeface="+mn-ea"/>
                </a:endParaRPr>
              </a:p>
              <a:p>
                <a:pPr marL="1085850" lvl="1" indent="-342900" algn="just" fontAlgn="auto">
                  <a:lnSpc>
                    <a:spcPct val="15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  <a:defRPr/>
                </a:pPr>
                <a:r>
                  <a:rPr lang="zh-CN" altLang="en-US" b="1" dirty="0">
                    <a:solidFill>
                      <a:srgbClr val="FF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  <a:sym typeface="+mn-ea"/>
                  </a:rPr>
                  <a:t>对于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  <m:t>𝒌</m:t>
                        </m:r>
                      </m:e>
                      <m:sub>
                        <m:r>
                          <a:rPr lang="en-US" altLang="zh-CN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  <m:t>𝒓</m:t>
                        </m:r>
                      </m:sub>
                    </m:sSub>
                    <m:r>
                      <a:rPr lang="en-US" altLang="zh-CN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charset="0"/>
                      </a:rPr>
                      <m:t>∈</m:t>
                    </m:r>
                    <m:r>
                      <a:rPr lang="en-US" altLang="zh-CN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charset="0"/>
                      </a:rPr>
                      <m:t>𝑲</m:t>
                    </m:r>
                  </m:oMath>
                </a14:m>
                <a:r>
                  <a:rPr lang="en-US" altLang="zh-CN" b="1" dirty="0">
                    <a:solidFill>
                      <a:srgbClr val="FF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  <a:sym typeface="+mn-ea"/>
                  </a:rPr>
                  <a:t>, </a:t>
                </a:r>
                <a:r>
                  <a:rPr lang="zh-CN" altLang="en-US" b="1" dirty="0">
                    <a:solidFill>
                      <a:srgbClr val="FF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  <a:sym typeface="+mn-ea"/>
                  </a:rPr>
                  <a:t>确定</a:t>
                </a:r>
                <a14:m>
                  <m:oMath xmlns:m="http://schemas.openxmlformats.org/officeDocument/2006/math">
                    <m:r>
                      <a:rPr lang="en-US" altLang="zh-CN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{</m:t>
                    </m:r>
                    <m:sSub>
                      <m:sSubPr>
                        <m:ctrlPr>
                          <a:rPr lang="en-US" altLang="zh-CN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  <m:t>𝒌</m:t>
                        </m:r>
                      </m:e>
                      <m:sub>
                        <m:r>
                          <a:rPr lang="en-US" altLang="zh-CN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  <m:t>𝒊</m:t>
                        </m:r>
                      </m:sub>
                    </m:sSub>
                    <m:r>
                      <a:rPr lang="en-US" altLang="zh-CN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,</m:t>
                    </m:r>
                    <m:r>
                      <a:rPr lang="en-US" altLang="zh-CN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charset="0"/>
                      </a:rPr>
                      <m:t>⋯</m:t>
                    </m:r>
                    <m:r>
                      <a:rPr lang="en-US" altLang="zh-CN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,</m:t>
                    </m:r>
                    <m:sSub>
                      <m:sSubPr>
                        <m:ctrlPr>
                          <a:rPr lang="en-US" altLang="zh-CN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  <m:t>𝒌</m:t>
                        </m:r>
                      </m:e>
                      <m:sub>
                        <m:r>
                          <a:rPr lang="en-US" altLang="zh-CN" b="1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  <m:t>𝒓</m:t>
                        </m:r>
                        <m:r>
                          <a:rPr lang="en-US" altLang="zh-CN" b="1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  <m:t>−</m:t>
                        </m:r>
                        <m:r>
                          <a:rPr lang="en-US" altLang="zh-CN" b="1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  <m:t>𝟏</m:t>
                        </m:r>
                      </m:sub>
                    </m:sSub>
                    <m:r>
                      <a:rPr lang="en-US" altLang="zh-CN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}</m:t>
                    </m:r>
                  </m:oMath>
                </a14:m>
                <a:r>
                  <a:rPr lang="zh-CN" altLang="en-US" b="1" dirty="0">
                    <a:solidFill>
                      <a:srgbClr val="FF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  <a:sym typeface="Symbol" panose="05050102010706020507" pitchFamily="18" charset="2"/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{</m:t>
                    </m:r>
                    <m:sSub>
                      <m:sSubPr>
                        <m:ctrlPr>
                          <a:rPr lang="en-US" altLang="zh-CN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  <m:t>𝒌</m:t>
                        </m:r>
                      </m:e>
                      <m:sub>
                        <m:r>
                          <a:rPr lang="en-US" altLang="zh-CN" b="1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  <m:t>𝒓</m:t>
                        </m:r>
                        <m:r>
                          <a:rPr lang="en-US" altLang="zh-CN" b="1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  <m:t>+</m:t>
                        </m:r>
                        <m:r>
                          <a:rPr lang="en-US" altLang="zh-CN" b="1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  <m:t>𝟏</m:t>
                        </m:r>
                      </m:sub>
                    </m:sSub>
                    <m:r>
                      <a:rPr lang="en-US" altLang="zh-CN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,</m:t>
                    </m:r>
                    <m:r>
                      <a:rPr lang="en-US" altLang="zh-CN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charset="0"/>
                      </a:rPr>
                      <m:t>⋯</m:t>
                    </m:r>
                    <m:r>
                      <a:rPr lang="en-US" altLang="zh-CN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,</m:t>
                    </m:r>
                    <m:sSub>
                      <m:sSubPr>
                        <m:ctrlPr>
                          <a:rPr lang="en-US" altLang="zh-CN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  <m:t>𝒌</m:t>
                        </m:r>
                      </m:e>
                      <m:sub>
                        <m:r>
                          <a:rPr lang="en-US" altLang="zh-CN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  <m:t>𝒋</m:t>
                        </m:r>
                      </m:sub>
                    </m:sSub>
                    <m:r>
                      <a:rPr lang="en-US" altLang="zh-CN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}</m:t>
                    </m:r>
                  </m:oMath>
                </a14:m>
                <a:r>
                  <a:rPr lang="zh-CN" altLang="en-US" b="1" dirty="0">
                    <a:solidFill>
                      <a:srgbClr val="FF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  <a:sym typeface="Symbol" panose="05050102010706020507" pitchFamily="18" charset="2"/>
                  </a:rPr>
                  <a:t>的优化解</a:t>
                </a:r>
                <a:r>
                  <a:rPr lang="en-US" altLang="zh-CN" b="1" dirty="0">
                    <a:solidFill>
                      <a:srgbClr val="FF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  <a:sym typeface="Symbol" panose="05050102010706020507" pitchFamily="18" charset="2"/>
                  </a:rPr>
                  <a:t>, </a:t>
                </a:r>
                <a:r>
                  <a:rPr lang="zh-CN" altLang="en-US" b="1" dirty="0">
                    <a:solidFill>
                      <a:srgbClr val="FF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  <a:sym typeface="Symbol" panose="05050102010706020507" pitchFamily="18" charset="2"/>
                  </a:rPr>
                  <a:t>我们就可以求出</a:t>
                </a:r>
                <a14:m>
                  <m:oMath xmlns:m="http://schemas.openxmlformats.org/officeDocument/2006/math">
                    <m:r>
                      <a:rPr lang="en-US" altLang="zh-CN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𝑲</m:t>
                    </m:r>
                  </m:oMath>
                </a14:m>
                <a:r>
                  <a:rPr lang="zh-CN" altLang="en-US" b="1" dirty="0">
                    <a:solidFill>
                      <a:srgbClr val="FF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  <a:sym typeface="Symbol" panose="05050102010706020507" pitchFamily="18" charset="2"/>
                  </a:rPr>
                  <a:t>的优化解。</a:t>
                </a:r>
                <a:endParaRPr lang="en-US" altLang="zh-CN" b="1" dirty="0">
                  <a:solidFill>
                    <a:srgbClr val="FF0000"/>
                  </a:solidFill>
                  <a:latin typeface="楷体" panose="02010609060101010101" pitchFamily="49" charset="-122"/>
                  <a:ea typeface="楷体" panose="02010609060101010101" pitchFamily="49" charset="-122"/>
                  <a:sym typeface="Symbol" panose="05050102010706020507" pitchFamily="18" charset="2"/>
                </a:endParaRPr>
              </a:p>
              <a:p>
                <a:pPr lvl="1" algn="just">
                  <a:lnSpc>
                    <a:spcPct val="150000"/>
                  </a:lnSpc>
                  <a:buFontTx/>
                  <a:buNone/>
                  <a:defRPr/>
                </a:pPr>
                <a:endParaRPr lang="en-US" altLang="zh-CN" sz="2400" b="1" baseline="-25000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华文细黑" panose="02010600040101010101" charset="-122"/>
                  <a:ea typeface="华文细黑" panose="02010600040101010101" charset="-122"/>
                  <a:cs typeface="华文细黑" panose="02010600040101010101" charset="-122"/>
                  <a:sym typeface="Symbol" panose="05050102010706020507" pitchFamily="18" charset="2"/>
                </a:endParaRPr>
              </a:p>
            </p:txBody>
          </p:sp>
        </mc:Choice>
        <mc:Fallback>
          <p:sp>
            <p:nvSpPr>
              <p:cNvPr id="738308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2730" y="747396"/>
                <a:ext cx="8639175" cy="2300604"/>
              </a:xfrm>
              <a:prstGeom prst="rect">
                <a:avLst/>
              </a:prstGeom>
              <a:blipFill rotWithShape="1">
                <a:blip r:embed="rId1"/>
                <a:stretch>
                  <a:fillRect l="-132" t="-497" r="-125" b="-20701"/>
                </a:stretch>
              </a:blipFill>
              <a:ln w="22225">
                <a:solidFill>
                  <a:schemeClr val="tx2">
                    <a:lumMod val="60000"/>
                    <a:lumOff val="40000"/>
                  </a:schemeClr>
                </a:solidFill>
                <a:miter lim="800000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38323" name="Text Box 19"/>
              <p:cNvSpPr txBox="1">
                <a:spLocks noChangeArrowheads="1"/>
              </p:cNvSpPr>
              <p:nvPr/>
            </p:nvSpPr>
            <p:spPr bwMode="auto">
              <a:xfrm>
                <a:off x="42582" y="5265955"/>
                <a:ext cx="9067800" cy="161755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defRPr/>
                </a:pPr>
                <a:r>
                  <a:rPr lang="zh-CN" altLang="en-US" sz="2200" b="1" dirty="0">
                    <a:solidFill>
                      <a:srgbClr val="FF0000"/>
                    </a:solidFill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rPr>
                  <a:t>空子树：</a:t>
                </a:r>
                <a:endParaRPr lang="en-US" altLang="zh-CN" sz="2200" b="1" dirty="0">
                  <a:solidFill>
                    <a:srgbClr val="FF0000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endParaRPr>
              </a:p>
              <a:p>
                <a:pPr>
                  <a:lnSpc>
                    <a:spcPct val="150000"/>
                  </a:lnSpc>
                  <a:defRPr/>
                </a:pPr>
                <a:r>
                  <a:rPr lang="zh-CN" altLang="en-US" sz="2200" b="1" dirty="0">
                    <a:solidFill>
                      <a:srgbClr val="FF0000"/>
                    </a:solidFill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rPr>
                  <a:t>如果</a:t>
                </a:r>
                <a14:m>
                  <m:oMath xmlns:m="http://schemas.openxmlformats.org/officeDocument/2006/math">
                    <m:r>
                      <a:rPr lang="en-US" altLang="zh-CN" sz="2200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𝒓</m:t>
                    </m:r>
                    <m:r>
                      <a:rPr lang="en-US" altLang="zh-CN" sz="2200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=</m:t>
                    </m:r>
                    <m:r>
                      <a:rPr lang="en-US" altLang="zh-CN" sz="2200" b="1" i="1" dirty="0" err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𝒊</m:t>
                    </m:r>
                  </m:oMath>
                </a14:m>
                <a:r>
                  <a:rPr lang="en-US" altLang="zh-CN" sz="2200" b="1" i="1" dirty="0">
                    <a:solidFill>
                      <a:srgbClr val="FF0000"/>
                    </a:solidFill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rPr>
                  <a:t>,</a:t>
                </a:r>
                <a:r>
                  <a:rPr lang="en-US" altLang="zh-CN" sz="2200" b="1" dirty="0">
                    <a:solidFill>
                      <a:srgbClr val="FF0000"/>
                    </a:solidFill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rPr>
                  <a:t> </a:t>
                </a:r>
                <a:r>
                  <a:rPr lang="zh-CN" altLang="en-US" sz="2200" b="1" dirty="0">
                    <a:solidFill>
                      <a:srgbClr val="FF0000"/>
                    </a:solidFill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rPr>
                  <a:t>左子树</a:t>
                </a:r>
                <a14:m>
                  <m:oMath xmlns:m="http://schemas.openxmlformats.org/officeDocument/2006/math">
                    <m:r>
                      <a:rPr lang="en-US" altLang="zh-CN" sz="2200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{</m:t>
                    </m:r>
                    <m:sSub>
                      <m:sSubPr>
                        <m:ctrlPr>
                          <a:rPr lang="en-US" altLang="zh-CN" sz="2200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</m:ctrlPr>
                      </m:sSubPr>
                      <m:e>
                        <m:r>
                          <a:rPr lang="en-US" altLang="zh-CN" sz="2200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  <m:t>𝒌</m:t>
                        </m:r>
                      </m:e>
                      <m:sub>
                        <m:r>
                          <a:rPr lang="en-US" altLang="zh-CN" sz="2200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  <m:t>𝒊</m:t>
                        </m:r>
                      </m:sub>
                    </m:sSub>
                    <m:r>
                      <a:rPr lang="en-US" altLang="zh-CN" sz="2200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,</m:t>
                    </m:r>
                    <m:r>
                      <a:rPr lang="en-US" altLang="zh-CN" sz="2200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charset="0"/>
                      </a:rPr>
                      <m:t>⋯</m:t>
                    </m:r>
                    <m:r>
                      <a:rPr lang="en-US" altLang="zh-CN" sz="2200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,</m:t>
                    </m:r>
                    <m:sSub>
                      <m:sSubPr>
                        <m:ctrlPr>
                          <a:rPr lang="en-US" altLang="zh-CN" sz="2200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</m:ctrlPr>
                      </m:sSubPr>
                      <m:e>
                        <m:r>
                          <a:rPr lang="en-US" altLang="zh-CN" sz="2200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  <m:t>𝒌</m:t>
                        </m:r>
                      </m:e>
                      <m:sub>
                        <m:r>
                          <a:rPr lang="en-US" altLang="zh-CN" sz="2200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  <m:t>𝒓</m:t>
                        </m:r>
                        <m:r>
                          <a:rPr lang="en-US" altLang="zh-CN" sz="2200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  <m:t>−</m:t>
                        </m:r>
                        <m:r>
                          <a:rPr lang="en-US" altLang="zh-CN" sz="2200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  <m:t>𝟏</m:t>
                        </m:r>
                      </m:sub>
                    </m:sSub>
                    <m:r>
                      <a:rPr lang="en-US" altLang="zh-CN" sz="2200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}</m:t>
                    </m:r>
                  </m:oMath>
                </a14:m>
                <a:r>
                  <a:rPr lang="zh-CN" altLang="en-US" sz="2200" b="1" dirty="0">
                    <a:solidFill>
                      <a:srgbClr val="FF0000"/>
                    </a:solidFill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rPr>
                  <a:t>不包含任何关键字，仅包含伪关键字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b="1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</m:ctrlPr>
                      </m:sSubPr>
                      <m:e>
                        <m:r>
                          <a:rPr lang="en-US" altLang="zh-CN" sz="2200" b="1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  <m:t>𝒅</m:t>
                        </m:r>
                      </m:e>
                      <m:sub>
                        <m:r>
                          <a:rPr lang="en-US" altLang="zh-CN" sz="2200" b="1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  <m:t>𝒊</m:t>
                        </m:r>
                        <m:r>
                          <a:rPr lang="en-US" altLang="zh-CN" sz="2200" b="1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  <m:t>−</m:t>
                        </m:r>
                        <m:r>
                          <a:rPr lang="en-US" altLang="zh-CN" sz="2200" b="1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  <m:t>𝟏</m:t>
                        </m:r>
                      </m:sub>
                    </m:sSub>
                    <m:r>
                      <a:rPr lang="en-US" altLang="zh-CN" sz="2200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 </m:t>
                    </m:r>
                  </m:oMath>
                </a14:m>
                <a:endParaRPr lang="en-US" altLang="zh-CN" sz="2200" b="1" i="1" dirty="0">
                  <a:solidFill>
                    <a:srgbClr val="0000FF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endParaRPr>
              </a:p>
              <a:p>
                <a:pPr>
                  <a:lnSpc>
                    <a:spcPct val="150000"/>
                  </a:lnSpc>
                  <a:defRPr/>
                </a:pPr>
                <a:r>
                  <a:rPr lang="zh-CN" altLang="en-US" sz="2200" b="1" dirty="0">
                    <a:solidFill>
                      <a:srgbClr val="FF0000"/>
                    </a:solidFill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rPr>
                  <a:t>如果</a:t>
                </a:r>
                <a14:m>
                  <m:oMath xmlns:m="http://schemas.openxmlformats.org/officeDocument/2006/math">
                    <m:r>
                      <a:rPr lang="en-US" altLang="zh-CN" sz="2200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𝒓</m:t>
                    </m:r>
                    <m:r>
                      <a:rPr lang="en-US" altLang="zh-CN" sz="2200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=</m:t>
                    </m:r>
                    <m:r>
                      <a:rPr lang="en-US" altLang="zh-CN" sz="2200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𝒋</m:t>
                    </m:r>
                  </m:oMath>
                </a14:m>
                <a:r>
                  <a:rPr lang="en-US" altLang="zh-CN" sz="2200" b="1" i="1" dirty="0">
                    <a:solidFill>
                      <a:srgbClr val="FF0000"/>
                    </a:solidFill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rPr>
                  <a:t>,</a:t>
                </a:r>
                <a:r>
                  <a:rPr lang="en-US" altLang="zh-CN" sz="2200" b="1" dirty="0">
                    <a:solidFill>
                      <a:srgbClr val="FF0000"/>
                    </a:solidFill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rPr>
                  <a:t> </a:t>
                </a:r>
                <a:r>
                  <a:rPr lang="zh-CN" altLang="en-US" sz="2200" b="1" dirty="0">
                    <a:solidFill>
                      <a:srgbClr val="FF0000"/>
                    </a:solidFill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rPr>
                  <a:t>右子树</a:t>
                </a:r>
                <a14:m>
                  <m:oMath xmlns:m="http://schemas.openxmlformats.org/officeDocument/2006/math">
                    <m:r>
                      <a:rPr lang="en-US" altLang="zh-CN" sz="2200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{</m:t>
                    </m:r>
                    <m:sSub>
                      <m:sSubPr>
                        <m:ctrlPr>
                          <a:rPr lang="en-US" altLang="zh-CN" sz="2200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</m:ctrlPr>
                      </m:sSubPr>
                      <m:e>
                        <m:r>
                          <a:rPr lang="en-US" altLang="zh-CN" sz="2200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  <m:t>𝒌</m:t>
                        </m:r>
                      </m:e>
                      <m:sub>
                        <m:r>
                          <a:rPr lang="en-US" altLang="zh-CN" sz="2200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  <m:t>𝒓</m:t>
                        </m:r>
                        <m:r>
                          <a:rPr lang="en-US" altLang="zh-CN" sz="2200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  <m:t>+</m:t>
                        </m:r>
                        <m:r>
                          <a:rPr lang="en-US" altLang="zh-CN" sz="2200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  <m:t>𝟏</m:t>
                        </m:r>
                      </m:sub>
                    </m:sSub>
                    <m:r>
                      <a:rPr lang="en-US" altLang="zh-CN" sz="2200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,</m:t>
                    </m:r>
                    <m:r>
                      <a:rPr lang="en-US" altLang="zh-CN" sz="2200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charset="0"/>
                      </a:rPr>
                      <m:t>⋯</m:t>
                    </m:r>
                    <m:r>
                      <a:rPr lang="en-US" altLang="zh-CN" sz="2200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,</m:t>
                    </m:r>
                    <m:sSub>
                      <m:sSubPr>
                        <m:ctrlPr>
                          <a:rPr lang="en-US" altLang="zh-CN" sz="2200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</m:ctrlPr>
                      </m:sSubPr>
                      <m:e>
                        <m:r>
                          <a:rPr lang="en-US" altLang="zh-CN" sz="2200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  <m:t>𝒌</m:t>
                        </m:r>
                      </m:e>
                      <m:sub>
                        <m:r>
                          <a:rPr lang="en-US" altLang="zh-CN" sz="2200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  <m:t>𝒋</m:t>
                        </m:r>
                      </m:sub>
                    </m:sSub>
                    <m:r>
                      <a:rPr lang="en-US" altLang="zh-CN" sz="2200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}</m:t>
                    </m:r>
                  </m:oMath>
                </a14:m>
                <a:r>
                  <a:rPr lang="zh-CN" altLang="en-US" sz="2200" b="1" dirty="0">
                    <a:solidFill>
                      <a:srgbClr val="FF0000"/>
                    </a:solidFill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rPr>
                  <a:t>不包含任何关键字，仅包含伪关键字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</m:ctrlPr>
                      </m:sSubPr>
                      <m:e>
                        <m:r>
                          <a:rPr lang="en-US" altLang="zh-CN" sz="2200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  <m:t>𝒅</m:t>
                        </m:r>
                      </m:e>
                      <m:sub>
                        <m:r>
                          <a:rPr lang="en-US" altLang="zh-CN" sz="2200" b="1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  <m:t>𝒋</m:t>
                        </m:r>
                      </m:sub>
                    </m:sSub>
                  </m:oMath>
                </a14:m>
                <a:endParaRPr lang="en-US" altLang="zh-CN" sz="2200" b="1" i="1" baseline="-25000" dirty="0">
                  <a:solidFill>
                    <a:srgbClr val="0000FF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738323" name="Text 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2582" y="5265955"/>
                <a:ext cx="9067800" cy="1617559"/>
              </a:xfrm>
              <a:prstGeom prst="rect">
                <a:avLst/>
              </a:prstGeom>
              <a:blipFill rotWithShape="1">
                <a:blip r:embed="rId2"/>
                <a:stretch>
                  <a:fillRect t="-33" b="-1563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035" name="Text Box 5"/>
          <p:cNvSpPr txBox="1">
            <a:spLocks noChangeArrowheads="1"/>
          </p:cNvSpPr>
          <p:nvPr/>
        </p:nvSpPr>
        <p:spPr bwMode="auto">
          <a:xfrm>
            <a:off x="2626360" y="102235"/>
            <a:ext cx="3891280" cy="645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3300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zh-CN" altLang="en-US" sz="3600" b="1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优化子结构的分析</a:t>
            </a:r>
            <a:endParaRPr kumimoji="0" lang="zh-CN" altLang="en-US" sz="4400" b="1" dirty="0">
              <a:solidFill>
                <a:srgbClr val="558ED5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grpSp>
        <p:nvGrpSpPr>
          <p:cNvPr id="2" name="Group 17"/>
          <p:cNvGrpSpPr/>
          <p:nvPr/>
        </p:nvGrpSpPr>
        <p:grpSpPr bwMode="auto">
          <a:xfrm>
            <a:off x="2518728" y="3109595"/>
            <a:ext cx="4289425" cy="2520951"/>
            <a:chOff x="1743" y="1480"/>
            <a:chExt cx="3039" cy="1588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" name="Oval 5"/>
                <p:cNvSpPr>
                  <a:spLocks noChangeArrowheads="1"/>
                </p:cNvSpPr>
                <p:nvPr/>
              </p:nvSpPr>
              <p:spPr bwMode="auto">
                <a:xfrm>
                  <a:off x="2922" y="1480"/>
                  <a:ext cx="363" cy="363"/>
                </a:xfrm>
                <a:prstGeom prst="ellipse">
                  <a:avLst/>
                </a:prstGeom>
                <a:solidFill>
                  <a:schemeClr val="accent1"/>
                </a:solidFill>
                <a:ln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b="1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charset="0"/>
                              </a:rPr>
                              <m:t>𝒌</m:t>
                            </m:r>
                          </m:e>
                          <m:sub>
                            <m:r>
                              <a:rPr lang="en-US" altLang="zh-CN" sz="2400" b="1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charset="0"/>
                              </a:rPr>
                              <m:t>𝒓</m:t>
                            </m:r>
                          </m:sub>
                        </m:sSub>
                      </m:oMath>
                    </m:oMathPara>
                  </a14:m>
                  <a:endParaRPr lang="en-US" altLang="zh-CN" sz="2400" b="1" i="1" baseline="-25000" dirty="0">
                    <a:solidFill>
                      <a:schemeClr val="bg1"/>
                    </a:solidFill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endParaRPr>
                </a:p>
              </p:txBody>
            </p:sp>
          </mc:Choice>
          <mc:Fallback>
            <p:sp>
              <p:nvSpPr>
                <p:cNvPr id="3" name="Oval 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922" y="1480"/>
                  <a:ext cx="363" cy="363"/>
                </a:xfrm>
                <a:prstGeom prst="ellipse">
                  <a:avLst/>
                </a:prstGeom>
                <a:blipFill rotWithShape="1">
                  <a:blip r:embed="rId3"/>
                </a:blipFill>
                <a:ln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" name="Text Box 6"/>
                <p:cNvSpPr txBox="1">
                  <a:spLocks noChangeArrowheads="1"/>
                </p:cNvSpPr>
                <p:nvPr/>
              </p:nvSpPr>
              <p:spPr bwMode="auto">
                <a:xfrm>
                  <a:off x="1848" y="2593"/>
                  <a:ext cx="1327" cy="47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38100">
                      <a:solidFill>
                        <a:schemeClr val="tx1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200" b="1" i="1" dirty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charset="0"/>
                              </a:rPr>
                            </m:ctrlPr>
                          </m:sSubPr>
                          <m:e>
                            <m:r>
                              <a:rPr lang="en-US" altLang="zh-CN" sz="2200" b="1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charset="0"/>
                              </a:rPr>
                              <m:t>𝒌</m:t>
                            </m:r>
                          </m:e>
                          <m:sub>
                            <m:r>
                              <a:rPr lang="en-US" altLang="zh-CN" sz="2200" b="1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charset="0"/>
                              </a:rPr>
                              <m:t>𝒊</m:t>
                            </m:r>
                          </m:sub>
                        </m:sSub>
                        <m:r>
                          <a:rPr lang="en-US" altLang="zh-CN" sz="2200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  <m:t>,</m:t>
                        </m:r>
                        <m:r>
                          <a:rPr lang="en-US" altLang="zh-CN" sz="2400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charset="0"/>
                          </a:rPr>
                          <m:t>⋯</m:t>
                        </m:r>
                        <m:r>
                          <a:rPr lang="en-US" altLang="zh-CN" sz="2200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200" b="1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charset="0"/>
                              </a:rPr>
                            </m:ctrlPr>
                          </m:sSubPr>
                          <m:e>
                            <m:r>
                              <a:rPr lang="en-US" altLang="zh-CN" sz="2200" b="1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charset="0"/>
                              </a:rPr>
                              <m:t>𝒌</m:t>
                            </m:r>
                          </m:e>
                          <m:sub>
                            <m:r>
                              <a:rPr lang="en-US" altLang="zh-CN" sz="2200" b="1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charset="0"/>
                              </a:rPr>
                              <m:t>𝒓</m:t>
                            </m:r>
                            <m:r>
                              <a:rPr lang="en-US" altLang="zh-CN" sz="2200" b="1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charset="0"/>
                              </a:rPr>
                              <m:t>−</m:t>
                            </m:r>
                            <m:r>
                              <a:rPr lang="en-US" altLang="zh-CN" sz="2200" b="1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US" altLang="zh-CN" sz="2200" b="1" i="1" baseline="-25000" dirty="0"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endParaRPr>
                </a:p>
                <a:p>
                  <a:pPr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200" b="1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charset="0"/>
                              </a:rPr>
                            </m:ctrlPr>
                          </m:sSubPr>
                          <m:e>
                            <m:r>
                              <a:rPr lang="en-US" altLang="zh-CN" sz="2200" b="1" i="1" dirty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en-US" altLang="zh-CN" sz="2200" b="1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charset="0"/>
                              </a:rPr>
                              <m:t>𝒊</m:t>
                            </m:r>
                            <m:r>
                              <a:rPr lang="en-US" altLang="zh-CN" sz="2200" b="1" i="1" dirty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charset="0"/>
                              </a:rPr>
                              <m:t>−</m:t>
                            </m:r>
                            <m:r>
                              <a:rPr lang="en-US" altLang="zh-CN" sz="2200" b="1" i="1" dirty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altLang="zh-CN" sz="2200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  <m:t>,</m:t>
                        </m:r>
                        <m:r>
                          <a:rPr lang="en-US" altLang="zh-CN" sz="2400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charset="0"/>
                          </a:rPr>
                          <m:t>⋯</m:t>
                        </m:r>
                        <m:r>
                          <a:rPr lang="en-US" altLang="zh-CN" sz="2200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200" b="1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charset="0"/>
                              </a:rPr>
                            </m:ctrlPr>
                          </m:sSubPr>
                          <m:e>
                            <m:r>
                              <a:rPr lang="en-US" altLang="zh-CN" sz="2200" b="1" i="1" dirty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en-US" altLang="zh-CN" sz="2200" b="1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charset="0"/>
                              </a:rPr>
                              <m:t>𝒓</m:t>
                            </m:r>
                            <m:r>
                              <a:rPr lang="en-US" altLang="zh-CN" sz="2200" b="1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charset="0"/>
                              </a:rPr>
                              <m:t>−</m:t>
                            </m:r>
                            <m:r>
                              <a:rPr lang="en-US" altLang="zh-CN" sz="2200" b="1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US" altLang="zh-CN" sz="2200" b="1" i="1" baseline="-25000" dirty="0"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endParaRPr>
                </a:p>
              </p:txBody>
            </p:sp>
          </mc:Choice>
          <mc:Fallback>
            <p:sp>
              <p:nvSpPr>
                <p:cNvPr id="4" name="Text Box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848" y="2593"/>
                  <a:ext cx="1327" cy="475"/>
                </a:xfrm>
                <a:prstGeom prst="rect">
                  <a:avLst/>
                </a:prstGeom>
                <a:blipFill rotWithShape="1">
                  <a:blip r:embed="rId4"/>
                </a:blip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38100">
                      <a:solidFill>
                        <a:schemeClr val="tx1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" name="Text Box 7"/>
                <p:cNvSpPr txBox="1">
                  <a:spLocks noChangeArrowheads="1"/>
                </p:cNvSpPr>
                <p:nvPr/>
              </p:nvSpPr>
              <p:spPr bwMode="auto">
                <a:xfrm>
                  <a:off x="3547" y="2563"/>
                  <a:ext cx="1025" cy="48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8100">
                      <a:solidFill>
                        <a:schemeClr val="tx1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b="1" i="1" dirty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charset="0"/>
                              </a:rPr>
                              <m:t>𝒌</m:t>
                            </m:r>
                          </m:e>
                          <m:sub>
                            <m:r>
                              <a:rPr lang="en-US" altLang="zh-CN" sz="2000" b="1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charset="0"/>
                              </a:rPr>
                              <m:t>𝒓</m:t>
                            </m:r>
                            <m:r>
                              <a:rPr lang="en-US" altLang="zh-CN" sz="2000" b="1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charset="0"/>
                              </a:rPr>
                              <m:t>+</m:t>
                            </m:r>
                            <m:r>
                              <a:rPr lang="en-US" altLang="zh-CN" sz="2000" b="1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altLang="zh-CN" sz="2000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  <m:t>,</m:t>
                        </m:r>
                        <m:r>
                          <a:rPr lang="en-US" altLang="zh-CN" sz="2000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charset="0"/>
                          </a:rPr>
                          <m:t>⋯</m:t>
                        </m:r>
                        <m:r>
                          <a:rPr lang="en-US" altLang="zh-CN" sz="2000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000" b="1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charset="0"/>
                              </a:rPr>
                              <m:t>𝒌</m:t>
                            </m:r>
                          </m:e>
                          <m:sub>
                            <m:r>
                              <a:rPr lang="en-US" altLang="zh-CN" sz="2000" b="1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charset="0"/>
                              </a:rPr>
                              <m:t>𝒋</m:t>
                            </m:r>
                          </m:sub>
                        </m:sSub>
                      </m:oMath>
                    </m:oMathPara>
                  </a14:m>
                  <a:endParaRPr lang="en-US" altLang="zh-CN" sz="2000" b="1" i="1" baseline="-25000" dirty="0"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endParaRPr>
                </a:p>
                <a:p>
                  <a:pPr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b="1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 dirty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en-US" altLang="zh-CN" sz="2000" b="1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charset="0"/>
                              </a:rPr>
                              <m:t>𝒓</m:t>
                            </m:r>
                          </m:sub>
                        </m:sSub>
                        <m:r>
                          <a:rPr lang="en-US" altLang="zh-CN" sz="2000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  <m:t>,</m:t>
                        </m:r>
                        <m:r>
                          <a:rPr lang="en-US" altLang="zh-CN" sz="2000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charset="0"/>
                          </a:rPr>
                          <m:t>⋯</m:t>
                        </m:r>
                        <m:r>
                          <a:rPr lang="en-US" altLang="zh-CN" sz="2000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000" b="1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 dirty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en-US" altLang="zh-CN" sz="2000" b="1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charset="0"/>
                              </a:rPr>
                              <m:t>𝒋</m:t>
                            </m:r>
                          </m:sub>
                        </m:sSub>
                      </m:oMath>
                    </m:oMathPara>
                  </a14:m>
                  <a:endParaRPr lang="en-US" altLang="zh-CN" sz="2000" b="1" i="1" baseline="-25000" dirty="0"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endParaRPr>
                </a:p>
              </p:txBody>
            </p:sp>
          </mc:Choice>
          <mc:Fallback>
            <p:sp>
              <p:nvSpPr>
                <p:cNvPr id="5" name="Text Box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547" y="2563"/>
                  <a:ext cx="1025" cy="483"/>
                </a:xfrm>
                <a:prstGeom prst="rect">
                  <a:avLst/>
                </a:prstGeom>
                <a:blipFill rotWithShape="1">
                  <a:blip r:embed="rId5"/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8100">
                      <a:solidFill>
                        <a:schemeClr val="tx1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Line 8"/>
            <p:cNvSpPr>
              <a:spLocks noChangeShapeType="1"/>
            </p:cNvSpPr>
            <p:nvPr/>
          </p:nvSpPr>
          <p:spPr bwMode="auto">
            <a:xfrm flipH="1">
              <a:off x="1743" y="1797"/>
              <a:ext cx="1225" cy="907"/>
            </a:xfrm>
            <a:prstGeom prst="line">
              <a:avLst/>
            </a:prstGeom>
            <a:noFill/>
            <a:ln w="381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  <p:sp>
          <p:nvSpPr>
            <p:cNvPr id="7" name="Line 9"/>
            <p:cNvSpPr>
              <a:spLocks noChangeShapeType="1"/>
            </p:cNvSpPr>
            <p:nvPr/>
          </p:nvSpPr>
          <p:spPr bwMode="auto">
            <a:xfrm>
              <a:off x="2968" y="1797"/>
              <a:ext cx="45" cy="907"/>
            </a:xfrm>
            <a:prstGeom prst="line">
              <a:avLst/>
            </a:prstGeom>
            <a:noFill/>
            <a:ln w="381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  <p:sp>
          <p:nvSpPr>
            <p:cNvPr id="8" name="Line 10"/>
            <p:cNvSpPr>
              <a:spLocks noChangeShapeType="1"/>
            </p:cNvSpPr>
            <p:nvPr/>
          </p:nvSpPr>
          <p:spPr bwMode="auto">
            <a:xfrm flipH="1">
              <a:off x="2877" y="2704"/>
              <a:ext cx="136" cy="0"/>
            </a:xfrm>
            <a:prstGeom prst="line">
              <a:avLst/>
            </a:prstGeom>
            <a:noFill/>
            <a:ln w="381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  <p:sp>
          <p:nvSpPr>
            <p:cNvPr id="9" name="Line 11"/>
            <p:cNvSpPr>
              <a:spLocks noChangeShapeType="1"/>
            </p:cNvSpPr>
            <p:nvPr/>
          </p:nvSpPr>
          <p:spPr bwMode="auto">
            <a:xfrm>
              <a:off x="1743" y="2704"/>
              <a:ext cx="182" cy="0"/>
            </a:xfrm>
            <a:prstGeom prst="line">
              <a:avLst/>
            </a:prstGeom>
            <a:noFill/>
            <a:ln w="381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  <p:sp>
          <p:nvSpPr>
            <p:cNvPr id="10" name="Line 12"/>
            <p:cNvSpPr>
              <a:spLocks noChangeShapeType="1"/>
            </p:cNvSpPr>
            <p:nvPr/>
          </p:nvSpPr>
          <p:spPr bwMode="auto">
            <a:xfrm>
              <a:off x="3240" y="1797"/>
              <a:ext cx="181" cy="862"/>
            </a:xfrm>
            <a:prstGeom prst="line">
              <a:avLst/>
            </a:prstGeom>
            <a:noFill/>
            <a:ln w="381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  <p:sp>
          <p:nvSpPr>
            <p:cNvPr id="11" name="Line 14"/>
            <p:cNvSpPr>
              <a:spLocks noChangeShapeType="1"/>
            </p:cNvSpPr>
            <p:nvPr/>
          </p:nvSpPr>
          <p:spPr bwMode="auto">
            <a:xfrm>
              <a:off x="3421" y="2659"/>
              <a:ext cx="137" cy="0"/>
            </a:xfrm>
            <a:prstGeom prst="line">
              <a:avLst/>
            </a:prstGeom>
            <a:noFill/>
            <a:ln w="381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  <p:sp>
          <p:nvSpPr>
            <p:cNvPr id="12" name="Line 15"/>
            <p:cNvSpPr>
              <a:spLocks noChangeShapeType="1"/>
            </p:cNvSpPr>
            <p:nvPr/>
          </p:nvSpPr>
          <p:spPr bwMode="auto">
            <a:xfrm>
              <a:off x="3240" y="1797"/>
              <a:ext cx="1542" cy="862"/>
            </a:xfrm>
            <a:prstGeom prst="line">
              <a:avLst/>
            </a:prstGeom>
            <a:noFill/>
            <a:ln w="381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  <p:sp>
          <p:nvSpPr>
            <p:cNvPr id="13" name="Line 16"/>
            <p:cNvSpPr>
              <a:spLocks noChangeShapeType="1"/>
            </p:cNvSpPr>
            <p:nvPr/>
          </p:nvSpPr>
          <p:spPr bwMode="auto">
            <a:xfrm flipH="1">
              <a:off x="4555" y="2659"/>
              <a:ext cx="227" cy="0"/>
            </a:xfrm>
            <a:prstGeom prst="line">
              <a:avLst/>
            </a:prstGeom>
            <a:noFill/>
            <a:ln w="381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3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30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8323" grpId="0" animBg="1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4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1383030"/>
            <a:ext cx="8328660" cy="3569970"/>
          </a:xfrm>
          <a:solidFill>
            <a:srgbClr val="FFFFFF"/>
          </a:solidFill>
          <a:ln w="25400">
            <a:solidFill>
              <a:schemeClr val="tx2">
                <a:lumMod val="60000"/>
                <a:lumOff val="40000"/>
              </a:schemeClr>
            </a:solidFill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lvl="1" algn="just">
              <a:lnSpc>
                <a:spcPct val="150000"/>
              </a:lnSpc>
              <a:buChar char="•"/>
              <a:defRPr/>
            </a:pP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分析优化解的结构</a:t>
            </a:r>
            <a:endParaRPr lang="zh-CN" altLang="en-US"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lvl="1" algn="just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递归地定义最优值的代价</a:t>
            </a:r>
            <a:endParaRPr lang="zh-CN" altLang="en-US"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lvl="1" algn="just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自底向上地计算优化解的代价保存之，并获取构造最优值的信息</a:t>
            </a:r>
            <a:endParaRPr lang="zh-CN" altLang="en-US"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lvl="1" algn="just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根据构造最优值的信息构造优化解</a:t>
            </a:r>
            <a:r>
              <a:rPr lang="zh-CN" altLang="en-US" sz="3200" b="1" dirty="0"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endParaRPr lang="zh-CN" altLang="en-US" sz="32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983388" y="262695"/>
            <a:ext cx="3177223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3600" b="1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使用动态规划</a:t>
            </a:r>
            <a:endParaRPr kumimoji="1" lang="zh-CN" altLang="en-US" sz="4000" b="1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  <a:sym typeface="+mn-ea"/>
            </a:endParaRPr>
          </a:p>
        </p:txBody>
      </p:sp>
      <p:sp>
        <p:nvSpPr>
          <p:cNvPr id="4" name="Left Arrow 3"/>
          <p:cNvSpPr/>
          <p:nvPr/>
        </p:nvSpPr>
        <p:spPr>
          <a:xfrm>
            <a:off x="5211543" y="2353629"/>
            <a:ext cx="902677" cy="454634"/>
          </a:xfrm>
          <a:prstGeom prst="leftArrow">
            <a:avLst/>
          </a:pr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4" grpId="1" animBg="1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739332" name="Rectangle 4"/>
              <p:cNvSpPr>
                <a:spLocks noChangeArrowheads="1"/>
              </p:cNvSpPr>
              <p:nvPr/>
            </p:nvSpPr>
            <p:spPr bwMode="auto">
              <a:xfrm>
                <a:off x="192405" y="990600"/>
                <a:ext cx="8859520" cy="2020264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2">
                    <a:lumMod val="60000"/>
                    <a:lumOff val="40000"/>
                  </a:schemeClr>
                </a:solidFill>
                <a:miter lim="800000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 marL="342900" indent="-342900"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just">
                  <a:spcBef>
                    <a:spcPts val="0"/>
                  </a:spcBef>
                  <a:defRPr/>
                </a:pPr>
                <a:r>
                  <a:rPr lang="zh-CN" altLang="en-US" sz="2400" b="1" dirty="0"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rPr>
                  <a:t>令</a:t>
                </a:r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𝑬</m:t>
                    </m:r>
                    <m:r>
                      <a:rPr lang="en-US" altLang="zh-CN" sz="2400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(</m:t>
                    </m:r>
                    <m:r>
                      <a:rPr lang="en-US" altLang="zh-CN" sz="2400" b="1" i="1" dirty="0" err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𝒊</m:t>
                    </m:r>
                    <m:r>
                      <a:rPr lang="en-US" altLang="zh-CN" sz="2400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, </m:t>
                    </m:r>
                    <m:r>
                      <a:rPr lang="en-US" altLang="zh-CN" sz="2400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𝒋</m:t>
                    </m:r>
                    <m:r>
                      <a:rPr lang="en-US" altLang="zh-CN" sz="2400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)</m:t>
                    </m:r>
                  </m:oMath>
                </a14:m>
                <a:r>
                  <a:rPr lang="zh-CN" altLang="en-US" sz="2400" b="1" dirty="0"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rPr>
                  <a:t>为</a:t>
                </a:r>
                <a14:m>
                  <m:oMath xmlns:m="http://schemas.openxmlformats.org/officeDocument/2006/math">
                    <m:r>
                      <a:rPr lang="en-US" altLang="zh-CN" sz="2400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{</m:t>
                    </m:r>
                    <m:sSub>
                      <m:sSubPr>
                        <m:ctrlPr>
                          <a:rPr lang="en-US" altLang="zh-CN" sz="2400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</m:ctrlPr>
                      </m:sSubPr>
                      <m:e>
                        <m:r>
                          <a:rPr lang="en-US" altLang="zh-CN" sz="2400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  <m:t>𝒌</m:t>
                        </m:r>
                      </m:e>
                      <m:sub>
                        <m:r>
                          <a:rPr lang="en-US" altLang="zh-CN" sz="2400" b="1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  <m:t>𝒊</m:t>
                        </m:r>
                      </m:sub>
                    </m:sSub>
                    <m:r>
                      <a:rPr lang="en-US" altLang="zh-CN" sz="2400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,</m:t>
                    </m:r>
                    <m:r>
                      <a:rPr lang="en-US" altLang="zh-CN" sz="2400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charset="0"/>
                      </a:rPr>
                      <m:t>⋯</m:t>
                    </m:r>
                    <m:r>
                      <a:rPr lang="en-US" altLang="zh-CN" sz="2400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,</m:t>
                    </m:r>
                    <m:sSub>
                      <m:sSubPr>
                        <m:ctrlPr>
                          <a:rPr lang="en-US" altLang="zh-CN" sz="2400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</m:ctrlPr>
                      </m:sSubPr>
                      <m:e>
                        <m:r>
                          <a:rPr lang="en-US" altLang="zh-CN" sz="2400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  <m:t>𝒌</m:t>
                        </m:r>
                      </m:e>
                      <m:sub>
                        <m:r>
                          <a:rPr lang="en-US" altLang="zh-CN" sz="2400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  <m:t>𝒋</m:t>
                        </m:r>
                      </m:sub>
                    </m:sSub>
                    <m:r>
                      <a:rPr lang="en-US" altLang="zh-CN" sz="2400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}</m:t>
                    </m:r>
                  </m:oMath>
                </a14:m>
                <a:r>
                  <a:rPr lang="zh-CN" altLang="en-US" sz="2400" b="1" dirty="0"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sz="2400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{</m:t>
                    </m:r>
                    <m:sSub>
                      <m:sSubPr>
                        <m:ctrlPr>
                          <a:rPr lang="en-US" altLang="zh-CN" sz="2400" b="1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</m:ctrlPr>
                      </m:sSubPr>
                      <m:e>
                        <m:r>
                          <a:rPr lang="en-US" altLang="zh-CN" sz="2400" b="1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  <m:t>𝒅</m:t>
                        </m:r>
                      </m:e>
                      <m:sub>
                        <m:r>
                          <a:rPr lang="en-US" altLang="zh-CN" sz="2400" b="1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  <m:t>𝒊</m:t>
                        </m:r>
                        <m:r>
                          <a:rPr lang="en-US" altLang="zh-CN" sz="2400" b="1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  <m:t>−</m:t>
                        </m:r>
                        <m:r>
                          <a:rPr lang="en-US" altLang="zh-CN" sz="2400" b="1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  <m:t>𝟏</m:t>
                        </m:r>
                      </m:sub>
                    </m:sSub>
                    <m:r>
                      <a:rPr lang="en-US" altLang="zh-CN" sz="2400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,</m:t>
                    </m:r>
                    <m:sSub>
                      <m:sSubPr>
                        <m:ctrlPr>
                          <a:rPr lang="en-US" altLang="zh-CN" sz="2400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</m:ctrlPr>
                      </m:sSubPr>
                      <m:e>
                        <m:r>
                          <a:rPr lang="en-US" altLang="zh-CN" sz="2400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  <m:t>𝒅</m:t>
                        </m:r>
                      </m:e>
                      <m:sub>
                        <m:r>
                          <a:rPr lang="en-US" altLang="zh-CN" sz="2400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  <m:t>𝒊</m:t>
                        </m:r>
                      </m:sub>
                    </m:sSub>
                    <m:r>
                      <a:rPr lang="en-US" altLang="zh-CN" sz="2400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,</m:t>
                    </m:r>
                    <m:r>
                      <a:rPr lang="en-US" altLang="zh-CN" sz="2400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charset="0"/>
                      </a:rPr>
                      <m:t>⋯</m:t>
                    </m:r>
                    <m:r>
                      <a:rPr lang="en-US" altLang="zh-CN" sz="2400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, </m:t>
                    </m:r>
                    <m:r>
                      <a:rPr lang="en-US" altLang="zh-CN" sz="2400" b="1" i="1" dirty="0" err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𝒅</m:t>
                    </m:r>
                    <m:r>
                      <a:rPr lang="en-US" altLang="zh-CN" sz="2400" b="1" i="1" baseline="-25000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𝒋</m:t>
                    </m:r>
                    <m:r>
                      <a:rPr lang="en-US" altLang="zh-CN" sz="2400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}</m:t>
                    </m:r>
                  </m:oMath>
                </a14:m>
                <a:r>
                  <a:rPr lang="zh-CN" altLang="en-US" sz="2400" b="1" dirty="0"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rPr>
                  <a:t>的优化解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</m:ctrlPr>
                      </m:sSubPr>
                      <m:e>
                        <m:r>
                          <a:rPr lang="en-US" altLang="zh-CN" sz="2400" b="1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  <m:t>𝑻</m:t>
                        </m:r>
                      </m:e>
                      <m:sub>
                        <m:r>
                          <a:rPr lang="en-US" altLang="zh-CN" sz="2400" b="1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  <m:t>𝒊𝒋</m:t>
                        </m:r>
                      </m:sub>
                    </m:sSub>
                  </m:oMath>
                </a14:m>
                <a:r>
                  <a:rPr lang="zh-CN" altLang="en-US" sz="2400" b="1" dirty="0"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rPr>
                  <a:t>的期望搜索代价，</a:t>
                </a:r>
                <a:r>
                  <a:rPr lang="en-US" altLang="zh-CN" sz="2400" b="1" dirty="0">
                    <a:solidFill>
                      <a:srgbClr val="0000FF"/>
                    </a:solidFill>
                    <a:ea typeface="楷体" panose="02010609060101010101" pitchFamily="49" charset="-122"/>
                    <a:cs typeface="Times New Roman" panose="0202060305040502030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𝑾</m:t>
                    </m:r>
                    <m:r>
                      <a:rPr lang="en-US" altLang="zh-CN" sz="2400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(</m:t>
                    </m:r>
                    <m:r>
                      <a:rPr lang="en-US" altLang="zh-CN" sz="2400" b="1" i="1" dirty="0" err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𝒊</m:t>
                    </m:r>
                    <m:r>
                      <a:rPr lang="en-US" altLang="zh-CN" sz="2400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, </m:t>
                    </m:r>
                    <m:r>
                      <a:rPr lang="en-US" altLang="zh-CN" sz="2400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𝒋</m:t>
                    </m:r>
                    <m:r>
                      <a:rPr lang="en-US" altLang="zh-CN" sz="2400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)</m:t>
                    </m:r>
                  </m:oMath>
                </a14:m>
                <a:r>
                  <a:rPr lang="zh-CN" altLang="en-US" sz="2400" b="1" dirty="0"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rPr>
                  <a:t>为</a:t>
                </a:r>
                <a14:m>
                  <m:oMath xmlns:m="http://schemas.openxmlformats.org/officeDocument/2006/math">
                    <m:r>
                      <a:rPr lang="en-US" altLang="zh-CN" sz="2400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{</m:t>
                    </m:r>
                    <m:sSub>
                      <m:sSubPr>
                        <m:ctrlPr>
                          <a:rPr lang="en-US" altLang="zh-CN" sz="2400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</m:ctrlPr>
                      </m:sSubPr>
                      <m:e>
                        <m:r>
                          <a:rPr lang="en-US" altLang="zh-CN" sz="2400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  <m:t>𝒌</m:t>
                        </m:r>
                      </m:e>
                      <m:sub>
                        <m:r>
                          <a:rPr lang="en-US" altLang="zh-CN" sz="2400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  <m:t>𝒊</m:t>
                        </m:r>
                      </m:sub>
                    </m:sSub>
                    <m:r>
                      <a:rPr lang="en-US" altLang="zh-CN" sz="2400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,</m:t>
                    </m:r>
                    <m:r>
                      <a:rPr lang="en-US" altLang="zh-CN" sz="2400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charset="0"/>
                      </a:rPr>
                      <m:t>⋯</m:t>
                    </m:r>
                    <m:r>
                      <a:rPr lang="en-US" altLang="zh-CN" sz="2400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,</m:t>
                    </m:r>
                    <m:sSub>
                      <m:sSubPr>
                        <m:ctrlPr>
                          <a:rPr lang="en-US" altLang="zh-CN" sz="2400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</m:ctrlPr>
                      </m:sSubPr>
                      <m:e>
                        <m:r>
                          <a:rPr lang="en-US" altLang="zh-CN" sz="2400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  <m:t>𝒌</m:t>
                        </m:r>
                      </m:e>
                      <m:sub>
                        <m:r>
                          <a:rPr lang="en-US" altLang="zh-CN" sz="2400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  <m:t>𝒋</m:t>
                        </m:r>
                      </m:sub>
                    </m:sSub>
                    <m:r>
                      <a:rPr lang="en-US" altLang="zh-CN" sz="2400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}</m:t>
                    </m:r>
                  </m:oMath>
                </a14:m>
                <a:r>
                  <a:rPr lang="zh-CN" altLang="en-US" sz="2400" b="1" dirty="0"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sz="2400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{</m:t>
                    </m:r>
                    <m:sSub>
                      <m:sSubPr>
                        <m:ctrlPr>
                          <a:rPr lang="en-US" altLang="zh-CN" sz="2400" b="1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</m:ctrlPr>
                      </m:sSubPr>
                      <m:e>
                        <m:r>
                          <a:rPr lang="en-US" altLang="zh-CN" sz="2400" b="1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  <m:t>𝒅</m:t>
                        </m:r>
                      </m:e>
                      <m:sub>
                        <m:r>
                          <a:rPr lang="en-US" altLang="zh-CN" sz="2400" b="1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  <m:t>𝒊</m:t>
                        </m:r>
                        <m:r>
                          <a:rPr lang="en-US" altLang="zh-CN" sz="2400" b="1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  <m:t>−</m:t>
                        </m:r>
                        <m:r>
                          <a:rPr lang="en-US" altLang="zh-CN" sz="2400" b="1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  <m:t>𝟏</m:t>
                        </m:r>
                      </m:sub>
                    </m:sSub>
                    <m:r>
                      <a:rPr lang="en-US" altLang="zh-CN" sz="2400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,</m:t>
                    </m:r>
                    <m:r>
                      <a:rPr lang="en-US" altLang="zh-CN" sz="2400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charset="0"/>
                      </a:rPr>
                      <m:t>⋯</m:t>
                    </m:r>
                    <m:r>
                      <a:rPr lang="en-US" altLang="zh-CN" sz="2400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, </m:t>
                    </m:r>
                    <m:r>
                      <a:rPr lang="en-US" altLang="zh-CN" sz="2400" b="1" i="1" dirty="0" err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𝒅</m:t>
                    </m:r>
                    <m:r>
                      <a:rPr lang="en-US" altLang="zh-CN" sz="2400" b="1" i="1" baseline="-25000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𝒋</m:t>
                    </m:r>
                    <m:r>
                      <a:rPr lang="en-US" altLang="zh-CN" sz="2400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}</m:t>
                    </m:r>
                  </m:oMath>
                </a14:m>
                <a:r>
                  <a:rPr lang="zh-CN" altLang="en-US" sz="2400" b="1" dirty="0"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rPr>
                  <a:t>的概率之和</a:t>
                </a:r>
                <a:endParaRPr lang="zh-CN" altLang="en-US" sz="2400" b="1" dirty="0"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endParaRPr>
              </a:p>
              <a:p>
                <a:pPr lvl="1" algn="just">
                  <a:lnSpc>
                    <a:spcPct val="15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  <a:defRPr/>
                </a:pPr>
                <a:r>
                  <a:rPr lang="zh-CN" altLang="en-US" sz="2400" b="1" dirty="0">
                    <a:solidFill>
                      <a:srgbClr val="FF0000"/>
                    </a:solidFill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rPr>
                  <a:t>当</a:t>
                </a:r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𝒋</m:t>
                    </m:r>
                    <m:r>
                      <a:rPr lang="en-US" altLang="zh-CN" sz="2400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=</m:t>
                    </m:r>
                    <m:r>
                      <a:rPr lang="en-US" altLang="zh-CN" sz="2400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𝒊</m:t>
                    </m:r>
                    <m:r>
                      <a:rPr lang="en-US" altLang="zh-CN" sz="2400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−</m:t>
                    </m:r>
                    <m:r>
                      <a:rPr lang="en-US" altLang="zh-CN" sz="2400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𝟏</m:t>
                    </m:r>
                  </m:oMath>
                </a14:m>
                <a:r>
                  <a:rPr lang="zh-CN" altLang="en-US" sz="2400" b="1" dirty="0">
                    <a:solidFill>
                      <a:srgbClr val="FF0000"/>
                    </a:solidFill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rPr>
                  <a:t>时，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  <m:t>𝑻</m:t>
                        </m:r>
                      </m:e>
                      <m:sub>
                        <m:r>
                          <a:rPr lang="en-US" altLang="zh-CN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  <m:t>𝒊𝒋</m:t>
                        </m:r>
                      </m:sub>
                    </m:sSub>
                  </m:oMath>
                </a14:m>
                <a:r>
                  <a:rPr lang="zh-CN" altLang="en-US" sz="2400" b="1" dirty="0">
                    <a:solidFill>
                      <a:srgbClr val="FF0000"/>
                    </a:solidFill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rPr>
                  <a:t>中只有叶结点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  <m:t>𝒅</m:t>
                        </m:r>
                      </m:e>
                      <m:sub>
                        <m:r>
                          <a:rPr lang="en-US" altLang="zh-CN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  <m:t>𝒊</m:t>
                        </m:r>
                        <m:r>
                          <a:rPr lang="en-US" altLang="zh-CN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  <m:t>−</m:t>
                        </m:r>
                        <m:r>
                          <a:rPr lang="en-US" altLang="zh-CN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zh-CN" altLang="en-US" sz="2400" b="1" dirty="0">
                    <a:solidFill>
                      <a:srgbClr val="FF0000"/>
                    </a:solidFill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𝑬</m:t>
                    </m:r>
                    <m:d>
                      <m:dPr>
                        <m:ctrlPr>
                          <a:rPr lang="en-US" altLang="zh-CN" sz="24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</m:ctrlPr>
                      </m:dPr>
                      <m:e>
                        <m:r>
                          <a:rPr lang="en-US" altLang="zh-CN" sz="24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  <m:t>𝒊</m:t>
                        </m:r>
                        <m:r>
                          <a:rPr lang="en-US" altLang="zh-CN" sz="24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  <m:t>,</m:t>
                        </m:r>
                        <m:r>
                          <a:rPr lang="en-US" altLang="zh-CN" sz="24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  <m:t>𝒊</m:t>
                        </m:r>
                        <m:r>
                          <a:rPr lang="en-US" altLang="zh-CN" sz="24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  <m:t>−</m:t>
                        </m:r>
                        <m:r>
                          <a:rPr lang="en-US" altLang="zh-CN" sz="24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  <m:t>𝟏</m:t>
                        </m:r>
                      </m:e>
                    </m:d>
                    <m:r>
                      <a:rPr lang="en-US" altLang="zh-CN" sz="2400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=</m:t>
                    </m:r>
                    <m:sSub>
                      <m:sSubPr>
                        <m:ctrlPr>
                          <a:rPr lang="en-US" altLang="zh-CN" sz="24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  <m:t>𝒒</m:t>
                        </m:r>
                      </m:e>
                      <m:sub>
                        <m:r>
                          <a:rPr lang="en-US" altLang="zh-CN" sz="24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  <m:t>𝒊</m:t>
                        </m:r>
                        <m:r>
                          <a:rPr lang="en-US" altLang="zh-CN" sz="24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  <m:t>−</m:t>
                        </m:r>
                        <m:r>
                          <a:rPr lang="en-US" altLang="zh-CN" sz="24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  <m:t>𝟏</m:t>
                        </m:r>
                      </m:sub>
                    </m:sSub>
                  </m:oMath>
                </a14:m>
                <a:endParaRPr lang="en-US" altLang="zh-CN" sz="2400" b="1" dirty="0">
                  <a:solidFill>
                    <a:srgbClr val="FF0000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endParaRPr>
              </a:p>
              <a:p>
                <a:pPr lvl="1" algn="just">
                  <a:lnSpc>
                    <a:spcPct val="15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  <a:defRPr/>
                </a:pPr>
                <a:r>
                  <a:rPr lang="zh-CN" altLang="en-US" sz="2400" b="1" dirty="0">
                    <a:solidFill>
                      <a:srgbClr val="FF0000"/>
                    </a:solidFill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rPr>
                  <a:t>当</a:t>
                </a:r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𝒋</m:t>
                    </m:r>
                    <m:r>
                      <a:rPr lang="en-US" altLang="zh-CN" sz="2400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charset="0"/>
                        <a:sym typeface="Symbol" panose="05050102010706020507" pitchFamily="18" charset="2"/>
                      </a:rPr>
                      <m:t>≥</m:t>
                    </m:r>
                    <m:r>
                      <a:rPr lang="en-US" altLang="zh-CN" sz="2400" b="1" i="1" dirty="0" err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𝒊</m:t>
                    </m:r>
                  </m:oMath>
                </a14:m>
                <a:r>
                  <a:rPr lang="zh-CN" altLang="en-US" sz="2400" b="1" dirty="0">
                    <a:solidFill>
                      <a:srgbClr val="FF0000"/>
                    </a:solidFill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rPr>
                  <a:t>时，选择一个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charset="0"/>
                          </a:rPr>
                        </m:ctrlPr>
                      </m:sSubPr>
                      <m:e>
                        <m:r>
                          <a:rPr lang="en-US" altLang="zh-CN" b="1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charset="0"/>
                          </a:rPr>
                          <m:t>𝑲</m:t>
                        </m:r>
                      </m:e>
                      <m:sub>
                        <m:r>
                          <a:rPr lang="en-US" altLang="zh-CN" b="1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charset="0"/>
                          </a:rPr>
                          <m:t>𝒓</m:t>
                        </m:r>
                      </m:sub>
                    </m:sSub>
                    <m:r>
                      <a:rPr lang="en-US" altLang="zh-CN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charset="0"/>
                      </a:rPr>
                      <m:t>∈</m:t>
                    </m:r>
                    <m:r>
                      <a:rPr lang="en-US" altLang="zh-CN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{</m:t>
                    </m:r>
                    <m:sSub>
                      <m:sSubPr>
                        <m:ctrlPr>
                          <a:rPr lang="en-US" altLang="zh-CN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  <m:t>𝒌</m:t>
                        </m:r>
                      </m:e>
                      <m:sub>
                        <m:r>
                          <a:rPr lang="en-US" altLang="zh-CN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  <m:t>𝒊</m:t>
                        </m:r>
                      </m:sub>
                    </m:sSub>
                    <m:r>
                      <a:rPr lang="en-US" altLang="zh-CN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,</m:t>
                    </m:r>
                    <m:r>
                      <a:rPr lang="en-US" altLang="zh-CN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charset="0"/>
                      </a:rPr>
                      <m:t>⋯</m:t>
                    </m:r>
                    <m:r>
                      <a:rPr lang="en-US" altLang="zh-CN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,</m:t>
                    </m:r>
                    <m:sSub>
                      <m:sSubPr>
                        <m:ctrlPr>
                          <a:rPr lang="en-US" altLang="zh-CN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  <m:t>𝒌</m:t>
                        </m:r>
                      </m:e>
                      <m:sub>
                        <m:r>
                          <a:rPr lang="en-US" altLang="zh-CN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  <m:t>𝒋</m:t>
                        </m:r>
                      </m:sub>
                    </m:sSub>
                    <m:r>
                      <a:rPr lang="en-US" altLang="zh-CN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}</m:t>
                    </m:r>
                  </m:oMath>
                </a14:m>
                <a:r>
                  <a:rPr lang="en-US" altLang="zh-CN" sz="2400" b="1" dirty="0">
                    <a:solidFill>
                      <a:srgbClr val="FF0000"/>
                    </a:solidFill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  <a:sym typeface="Symbol" panose="05050102010706020507" pitchFamily="18" charset="2"/>
                  </a:rPr>
                  <a:t>:</a:t>
                </a:r>
                <a:endParaRPr lang="en-US" altLang="zh-CN" sz="2400" b="1" dirty="0">
                  <a:solidFill>
                    <a:srgbClr val="FF0000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  <a:sym typeface="Symbol" panose="05050102010706020507" pitchFamily="18" charset="2"/>
                </a:endParaRPr>
              </a:p>
            </p:txBody>
          </p:sp>
        </mc:Choice>
        <mc:Fallback>
          <p:sp>
            <p:nvSpPr>
              <p:cNvPr id="739332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92405" y="990600"/>
                <a:ext cx="8859520" cy="2020264"/>
              </a:xfrm>
              <a:prstGeom prst="rect">
                <a:avLst/>
              </a:prstGeom>
              <a:blipFill rotWithShape="1">
                <a:blip r:embed="rId1"/>
                <a:stretch>
                  <a:fillRect l="-143" t="-629" r="-143" b="-612"/>
                </a:stretch>
              </a:blipFill>
              <a:ln w="25400">
                <a:solidFill>
                  <a:schemeClr val="tx2">
                    <a:lumMod val="60000"/>
                    <a:lumOff val="40000"/>
                  </a:schemeClr>
                </a:solidFill>
                <a:miter lim="800000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 Box 22"/>
              <p:cNvSpPr txBox="1">
                <a:spLocks noChangeArrowheads="1"/>
              </p:cNvSpPr>
              <p:nvPr/>
            </p:nvSpPr>
            <p:spPr bwMode="auto">
              <a:xfrm>
                <a:off x="-2716" y="5654665"/>
                <a:ext cx="9116663" cy="44627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30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zh-CN" sz="23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3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3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3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altLang="zh-CN" sz="23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CN" sz="2300" b="1" dirty="0">
                    <a:solidFill>
                      <a:srgbClr val="0000FF"/>
                    </a:solidFill>
                    <a:ea typeface="Cambria Math" panose="02040503050406030204" pitchFamily="18" charset="0"/>
                    <a:cs typeface="Times New Roman" panose="0202060305040502030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300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charset="0"/>
                          </a:rPr>
                        </m:ctrlPr>
                      </m:sSubPr>
                      <m:e>
                        <m:r>
                          <a:rPr lang="en-US" altLang="zh-CN" sz="2300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charset="0"/>
                          </a:rPr>
                          <m:t>𝑷</m:t>
                        </m:r>
                      </m:e>
                      <m:sub>
                        <m:r>
                          <a:rPr lang="en-US" altLang="zh-CN" sz="2300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charset="0"/>
                          </a:rPr>
                          <m:t>𝒓</m:t>
                        </m:r>
                      </m:sub>
                    </m:sSub>
                    <m:r>
                      <a:rPr lang="en-US" altLang="zh-CN" sz="2300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charset="0"/>
                      </a:rPr>
                      <m:t>+</m:t>
                    </m:r>
                    <m:r>
                      <a:rPr lang="en-US" altLang="zh-CN" sz="23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charset="0"/>
                      </a:rPr>
                      <m:t>(</m:t>
                    </m:r>
                    <m:r>
                      <a:rPr lang="en-US" altLang="zh-CN" sz="23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charset="0"/>
                      </a:rPr>
                      <m:t>𝑬</m:t>
                    </m:r>
                    <m:d>
                      <m:dPr>
                        <m:ctrlPr>
                          <a:rPr lang="en-US" altLang="zh-CN" sz="23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charset="0"/>
                          </a:rPr>
                        </m:ctrlPr>
                      </m:dPr>
                      <m:e>
                        <m:r>
                          <a:rPr lang="en-US" altLang="zh-CN" sz="23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charset="0"/>
                          </a:rPr>
                          <m:t>𝒊</m:t>
                        </m:r>
                        <m:r>
                          <a:rPr lang="en-US" altLang="zh-CN" sz="23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charset="0"/>
                          </a:rPr>
                          <m:t>,</m:t>
                        </m:r>
                        <m:r>
                          <a:rPr lang="en-US" altLang="zh-CN" sz="23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charset="0"/>
                          </a:rPr>
                          <m:t>𝒓</m:t>
                        </m:r>
                        <m:r>
                          <a:rPr lang="en-US" altLang="zh-CN" sz="23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charset="0"/>
                          </a:rPr>
                          <m:t>−</m:t>
                        </m:r>
                        <m:r>
                          <a:rPr lang="en-US" altLang="zh-CN" sz="23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charset="0"/>
                          </a:rPr>
                          <m:t>𝟏</m:t>
                        </m:r>
                      </m:e>
                    </m:d>
                    <m:r>
                      <a:rPr lang="en-US" altLang="zh-CN" sz="23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charset="0"/>
                      </a:rPr>
                      <m:t>+</m:t>
                    </m:r>
                    <m:r>
                      <a:rPr lang="en-US" altLang="zh-CN" sz="23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charset="0"/>
                      </a:rPr>
                      <m:t>𝑾</m:t>
                    </m:r>
                    <m:d>
                      <m:dPr>
                        <m:ctrlPr>
                          <a:rPr lang="en-US" altLang="zh-CN" sz="23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charset="0"/>
                          </a:rPr>
                        </m:ctrlPr>
                      </m:dPr>
                      <m:e>
                        <m:r>
                          <a:rPr lang="en-US" altLang="zh-CN" sz="23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charset="0"/>
                          </a:rPr>
                          <m:t>𝒊</m:t>
                        </m:r>
                        <m:r>
                          <a:rPr lang="en-US" altLang="zh-CN" sz="23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charset="0"/>
                          </a:rPr>
                          <m:t>,</m:t>
                        </m:r>
                        <m:r>
                          <a:rPr lang="en-US" altLang="zh-CN" sz="23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charset="0"/>
                          </a:rPr>
                          <m:t>𝒓</m:t>
                        </m:r>
                        <m:r>
                          <a:rPr lang="en-US" altLang="zh-CN" sz="23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charset="0"/>
                          </a:rPr>
                          <m:t>−</m:t>
                        </m:r>
                        <m:r>
                          <a:rPr lang="en-US" altLang="zh-CN" sz="23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charset="0"/>
                          </a:rPr>
                          <m:t>𝟏</m:t>
                        </m:r>
                      </m:e>
                    </m:d>
                    <m:r>
                      <a:rPr lang="en-US" altLang="zh-CN" sz="23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charset="0"/>
                      </a:rPr>
                      <m:t>)</m:t>
                    </m:r>
                    <m:r>
                      <a:rPr lang="en-US" altLang="zh-CN" sz="2300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charset="0"/>
                      </a:rPr>
                      <m:t>+</m:t>
                    </m:r>
                    <m:r>
                      <a:rPr lang="en-US" altLang="zh-CN" sz="2300" b="1" i="1" dirty="0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charset="0"/>
                      </a:rPr>
                      <m:t>(</m:t>
                    </m:r>
                    <m:r>
                      <a:rPr lang="en-US" altLang="zh-CN" sz="2300" b="1" i="1" dirty="0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charset="0"/>
                      </a:rPr>
                      <m:t>𝑬</m:t>
                    </m:r>
                    <m:d>
                      <m:dPr>
                        <m:ctrlPr>
                          <a:rPr lang="en-US" altLang="zh-CN" sz="2300" b="1" i="1" dirty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charset="0"/>
                          </a:rPr>
                        </m:ctrlPr>
                      </m:dPr>
                      <m:e>
                        <m:r>
                          <a:rPr lang="en-US" altLang="zh-CN" sz="2300" b="1" i="1" dirty="0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charset="0"/>
                          </a:rPr>
                          <m:t>𝒓</m:t>
                        </m:r>
                        <m:r>
                          <a:rPr lang="en-US" altLang="zh-CN" sz="2300" b="1" i="1" dirty="0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charset="0"/>
                          </a:rPr>
                          <m:t>+</m:t>
                        </m:r>
                        <m:r>
                          <a:rPr lang="en-US" altLang="zh-CN" sz="2300" b="1" i="1" dirty="0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charset="0"/>
                          </a:rPr>
                          <m:t>𝟏</m:t>
                        </m:r>
                        <m:r>
                          <a:rPr lang="en-US" altLang="zh-CN" sz="2300" b="1" i="1" dirty="0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charset="0"/>
                          </a:rPr>
                          <m:t>,</m:t>
                        </m:r>
                        <m:r>
                          <a:rPr lang="en-US" altLang="zh-CN" sz="2300" b="1" i="1" dirty="0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charset="0"/>
                          </a:rPr>
                          <m:t>𝒋</m:t>
                        </m:r>
                      </m:e>
                    </m:d>
                    <m:r>
                      <a:rPr lang="en-US" altLang="zh-CN" sz="2300" b="1" i="1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charset="0"/>
                      </a:rPr>
                      <m:t>+</m:t>
                    </m:r>
                    <m:r>
                      <a:rPr lang="en-US" altLang="zh-CN" sz="2300" b="1" i="1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charset="0"/>
                      </a:rPr>
                      <m:t>𝑾</m:t>
                    </m:r>
                    <m:d>
                      <m:dPr>
                        <m:ctrlPr>
                          <a:rPr lang="en-US" altLang="zh-CN" sz="2300" b="1" i="1" dirty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charset="0"/>
                          </a:rPr>
                        </m:ctrlPr>
                      </m:dPr>
                      <m:e>
                        <m:r>
                          <a:rPr lang="en-US" altLang="zh-CN" sz="2300" b="1" i="1" dirty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charset="0"/>
                          </a:rPr>
                          <m:t>𝒓</m:t>
                        </m:r>
                        <m:r>
                          <a:rPr lang="en-US" altLang="zh-CN" sz="2300" b="1" i="1" dirty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charset="0"/>
                          </a:rPr>
                          <m:t>+</m:t>
                        </m:r>
                        <m:r>
                          <a:rPr lang="en-US" altLang="zh-CN" sz="2300" b="1" i="1" dirty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charset="0"/>
                          </a:rPr>
                          <m:t>𝟏</m:t>
                        </m:r>
                        <m:r>
                          <a:rPr lang="en-US" altLang="zh-CN" sz="2300" b="1" i="1" dirty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charset="0"/>
                          </a:rPr>
                          <m:t>,</m:t>
                        </m:r>
                        <m:r>
                          <a:rPr lang="en-US" altLang="zh-CN" sz="2300" b="1" i="1" dirty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charset="0"/>
                          </a:rPr>
                          <m:t>𝒋</m:t>
                        </m:r>
                      </m:e>
                    </m:d>
                    <m:r>
                      <a:rPr lang="en-US" altLang="zh-CN" sz="2300" b="1" i="1" dirty="0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charset="0"/>
                      </a:rPr>
                      <m:t>)</m:t>
                    </m:r>
                  </m:oMath>
                </a14:m>
                <a:endParaRPr lang="zh-CN" altLang="en-US" sz="2300" dirty="0">
                  <a:solidFill>
                    <a:srgbClr val="0000FF"/>
                  </a:solidFill>
                </a:endParaRPr>
              </a:p>
            </p:txBody>
          </p:sp>
        </mc:Choice>
        <mc:Fallback>
          <p:sp>
            <p:nvSpPr>
              <p:cNvPr id="2" name="Text 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-2716" y="5654665"/>
                <a:ext cx="9116663" cy="446276"/>
              </a:xfrm>
              <a:prstGeom prst="rect">
                <a:avLst/>
              </a:prstGeom>
              <a:blipFill rotWithShape="1">
                <a:blip r:embed="rId2"/>
                <a:stretch>
                  <a:fillRect l="2" t="-140" r="5" b="111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 Box 5"/>
          <p:cNvSpPr txBox="1">
            <a:spLocks noChangeArrowheads="1"/>
          </p:cNvSpPr>
          <p:nvPr/>
        </p:nvSpPr>
        <p:spPr bwMode="auto">
          <a:xfrm>
            <a:off x="0" y="291465"/>
            <a:ext cx="9144000" cy="645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3300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zh-CN" altLang="en-US" sz="3600" b="1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建立优化解的搜索代价递归方程</a:t>
            </a:r>
            <a:endParaRPr kumimoji="0" lang="en-US" altLang="zh-CN" sz="4400" b="1" dirty="0">
              <a:solidFill>
                <a:srgbClr val="558ED5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grpSp>
        <p:nvGrpSpPr>
          <p:cNvPr id="19" name="Group 17"/>
          <p:cNvGrpSpPr/>
          <p:nvPr/>
        </p:nvGrpSpPr>
        <p:grpSpPr bwMode="auto">
          <a:xfrm>
            <a:off x="2518728" y="3109595"/>
            <a:ext cx="4289425" cy="2520951"/>
            <a:chOff x="1743" y="1480"/>
            <a:chExt cx="3039" cy="1588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0" name="Oval 5"/>
                <p:cNvSpPr>
                  <a:spLocks noChangeArrowheads="1"/>
                </p:cNvSpPr>
                <p:nvPr/>
              </p:nvSpPr>
              <p:spPr bwMode="auto">
                <a:xfrm>
                  <a:off x="2922" y="1480"/>
                  <a:ext cx="363" cy="363"/>
                </a:xfrm>
                <a:prstGeom prst="ellipse">
                  <a:avLst/>
                </a:prstGeom>
                <a:solidFill>
                  <a:schemeClr val="accent1"/>
                </a:solidFill>
                <a:ln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b="1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charset="0"/>
                              </a:rPr>
                              <m:t>𝒌</m:t>
                            </m:r>
                          </m:e>
                          <m:sub>
                            <m:r>
                              <a:rPr lang="en-US" altLang="zh-CN" sz="2400" b="1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charset="0"/>
                              </a:rPr>
                              <m:t>𝒓</m:t>
                            </m:r>
                          </m:sub>
                        </m:sSub>
                      </m:oMath>
                    </m:oMathPara>
                  </a14:m>
                  <a:endParaRPr lang="en-US" altLang="zh-CN" sz="2400" b="1" i="1" baseline="-25000" dirty="0">
                    <a:solidFill>
                      <a:schemeClr val="bg1"/>
                    </a:solidFill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endParaRPr>
                </a:p>
              </p:txBody>
            </p:sp>
          </mc:Choice>
          <mc:Fallback>
            <p:sp>
              <p:nvSpPr>
                <p:cNvPr id="20" name="Oval 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922" y="1480"/>
                  <a:ext cx="363" cy="363"/>
                </a:xfrm>
                <a:prstGeom prst="ellipse">
                  <a:avLst/>
                </a:prstGeom>
                <a:blipFill rotWithShape="1">
                  <a:blip r:embed="rId3"/>
                </a:blipFill>
                <a:ln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1" name="Text Box 6"/>
                <p:cNvSpPr txBox="1">
                  <a:spLocks noChangeArrowheads="1"/>
                </p:cNvSpPr>
                <p:nvPr/>
              </p:nvSpPr>
              <p:spPr bwMode="auto">
                <a:xfrm>
                  <a:off x="1848" y="2593"/>
                  <a:ext cx="1327" cy="47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38100">
                      <a:solidFill>
                        <a:schemeClr val="tx1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200" b="1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charset="0"/>
                              </a:rPr>
                            </m:ctrlPr>
                          </m:sSubPr>
                          <m:e>
                            <m:r>
                              <a:rPr lang="en-US" altLang="zh-CN" sz="2200" b="1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charset="0"/>
                              </a:rPr>
                              <m:t>𝒌</m:t>
                            </m:r>
                          </m:e>
                          <m:sub>
                            <m:r>
                              <a:rPr lang="en-US" altLang="zh-CN" sz="2200" b="1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charset="0"/>
                              </a:rPr>
                              <m:t>𝒊</m:t>
                            </m:r>
                          </m:sub>
                        </m:sSub>
                        <m:r>
                          <a:rPr lang="en-US" altLang="zh-CN" sz="2200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  <m:t>,</m:t>
                        </m:r>
                        <m:r>
                          <a:rPr lang="en-US" altLang="zh-CN" sz="2400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charset="0"/>
                          </a:rPr>
                          <m:t>⋯</m:t>
                        </m:r>
                        <m:r>
                          <a:rPr lang="en-US" altLang="zh-CN" sz="2200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200" b="1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charset="0"/>
                              </a:rPr>
                            </m:ctrlPr>
                          </m:sSubPr>
                          <m:e>
                            <m:r>
                              <a:rPr lang="en-US" altLang="zh-CN" sz="2200" b="1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charset="0"/>
                              </a:rPr>
                              <m:t>𝒌</m:t>
                            </m:r>
                          </m:e>
                          <m:sub>
                            <m:r>
                              <a:rPr lang="en-US" altLang="zh-CN" sz="2200" b="1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charset="0"/>
                              </a:rPr>
                              <m:t>𝒓</m:t>
                            </m:r>
                            <m:r>
                              <a:rPr lang="en-US" altLang="zh-CN" sz="2200" b="1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charset="0"/>
                              </a:rPr>
                              <m:t>−</m:t>
                            </m:r>
                            <m:r>
                              <a:rPr lang="en-US" altLang="zh-CN" sz="2200" b="1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US" altLang="zh-CN" sz="2200" b="1" i="1" baseline="-25000" dirty="0"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endParaRPr>
                </a:p>
                <a:p>
                  <a:pPr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200" b="1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charset="0"/>
                              </a:rPr>
                            </m:ctrlPr>
                          </m:sSubPr>
                          <m:e>
                            <m:r>
                              <a:rPr lang="en-US" altLang="zh-CN" sz="2200" b="1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en-US" altLang="zh-CN" sz="2200" b="1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charset="0"/>
                              </a:rPr>
                              <m:t>𝒊</m:t>
                            </m:r>
                            <m:r>
                              <a:rPr lang="en-US" altLang="zh-CN" sz="2200" b="1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charset="0"/>
                              </a:rPr>
                              <m:t>−</m:t>
                            </m:r>
                            <m:r>
                              <a:rPr lang="en-US" altLang="zh-CN" sz="2200" b="1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altLang="zh-CN" sz="2200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  <m:t>,</m:t>
                        </m:r>
                        <m:r>
                          <a:rPr lang="en-US" altLang="zh-CN" sz="2400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charset="0"/>
                          </a:rPr>
                          <m:t>⋯</m:t>
                        </m:r>
                        <m:r>
                          <a:rPr lang="en-US" altLang="zh-CN" sz="2200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200" b="1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charset="0"/>
                              </a:rPr>
                            </m:ctrlPr>
                          </m:sSubPr>
                          <m:e>
                            <m:r>
                              <a:rPr lang="en-US" altLang="zh-CN" sz="2200" b="1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en-US" altLang="zh-CN" sz="2200" b="1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charset="0"/>
                              </a:rPr>
                              <m:t>𝒓</m:t>
                            </m:r>
                            <m:r>
                              <a:rPr lang="en-US" altLang="zh-CN" sz="2200" b="1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charset="0"/>
                              </a:rPr>
                              <m:t>−</m:t>
                            </m:r>
                            <m:r>
                              <a:rPr lang="en-US" altLang="zh-CN" sz="2200" b="1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US" altLang="zh-CN" sz="2200" b="1" i="1" baseline="-25000" dirty="0"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endParaRPr>
                </a:p>
              </p:txBody>
            </p:sp>
          </mc:Choice>
          <mc:Fallback>
            <p:sp>
              <p:nvSpPr>
                <p:cNvPr id="21" name="Text Box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848" y="2593"/>
                  <a:ext cx="1327" cy="475"/>
                </a:xfrm>
                <a:prstGeom prst="rect">
                  <a:avLst/>
                </a:prstGeom>
                <a:blipFill rotWithShape="1">
                  <a:blip r:embed="rId4"/>
                </a:blip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38100">
                      <a:solidFill>
                        <a:schemeClr val="tx1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2" name="Text Box 7"/>
                <p:cNvSpPr txBox="1">
                  <a:spLocks noChangeArrowheads="1"/>
                </p:cNvSpPr>
                <p:nvPr/>
              </p:nvSpPr>
              <p:spPr bwMode="auto">
                <a:xfrm>
                  <a:off x="3547" y="2563"/>
                  <a:ext cx="1019" cy="48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8100">
                      <a:solidFill>
                        <a:schemeClr val="tx1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b="1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charset="0"/>
                              </a:rPr>
                              <m:t>𝒌</m:t>
                            </m:r>
                          </m:e>
                          <m:sub>
                            <m:r>
                              <a:rPr lang="en-US" altLang="zh-CN" sz="2000" b="1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charset="0"/>
                              </a:rPr>
                              <m:t>𝒓</m:t>
                            </m:r>
                            <m:r>
                              <a:rPr lang="en-US" altLang="zh-CN" sz="2000" b="1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charset="0"/>
                              </a:rPr>
                              <m:t>+</m:t>
                            </m:r>
                            <m:r>
                              <a:rPr lang="en-US" altLang="zh-CN" sz="2000" b="1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altLang="zh-CN" sz="2000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  <m:t>,</m:t>
                        </m:r>
                        <m:r>
                          <a:rPr lang="en-US" altLang="zh-CN" sz="2000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charset="0"/>
                          </a:rPr>
                          <m:t>⋯</m:t>
                        </m:r>
                        <m:r>
                          <a:rPr lang="en-US" altLang="zh-CN" sz="2000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000" b="1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charset="0"/>
                              </a:rPr>
                              <m:t>𝒌</m:t>
                            </m:r>
                          </m:e>
                          <m:sub>
                            <m:r>
                              <a:rPr lang="en-US" altLang="zh-CN" sz="2000" b="1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charset="0"/>
                              </a:rPr>
                              <m:t>𝒋</m:t>
                            </m:r>
                          </m:sub>
                        </m:sSub>
                      </m:oMath>
                    </m:oMathPara>
                  </a14:m>
                  <a:endParaRPr lang="en-US" altLang="zh-CN" sz="2000" b="1" i="1" baseline="-25000" dirty="0"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endParaRPr>
                </a:p>
                <a:p>
                  <a:pPr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b="1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en-US" altLang="zh-CN" sz="2000" b="1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charset="0"/>
                              </a:rPr>
                              <m:t>𝒓</m:t>
                            </m:r>
                          </m:sub>
                        </m:sSub>
                        <m:r>
                          <a:rPr lang="en-US" altLang="zh-CN" sz="2000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  <m:t>,</m:t>
                        </m:r>
                        <m:r>
                          <a:rPr lang="en-US" altLang="zh-CN" sz="2000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charset="0"/>
                          </a:rPr>
                          <m:t>⋯</m:t>
                        </m:r>
                        <m:r>
                          <a:rPr lang="en-US" altLang="zh-CN" sz="2000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000" b="1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en-US" altLang="zh-CN" sz="2000" b="1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charset="0"/>
                              </a:rPr>
                              <m:t>𝒋</m:t>
                            </m:r>
                          </m:sub>
                        </m:sSub>
                      </m:oMath>
                    </m:oMathPara>
                  </a14:m>
                  <a:endParaRPr lang="en-US" altLang="zh-CN" sz="2000" b="1" i="1" baseline="-25000" dirty="0"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endParaRPr>
                </a:p>
              </p:txBody>
            </p:sp>
          </mc:Choice>
          <mc:Fallback>
            <p:sp>
              <p:nvSpPr>
                <p:cNvPr id="22" name="Text Box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547" y="2563"/>
                  <a:ext cx="1019" cy="483"/>
                </a:xfrm>
                <a:prstGeom prst="rect">
                  <a:avLst/>
                </a:prstGeom>
                <a:blipFill rotWithShape="1">
                  <a:blip r:embed="rId5"/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8100">
                      <a:solidFill>
                        <a:schemeClr val="tx1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" name="Line 8"/>
            <p:cNvSpPr>
              <a:spLocks noChangeShapeType="1"/>
            </p:cNvSpPr>
            <p:nvPr/>
          </p:nvSpPr>
          <p:spPr bwMode="auto">
            <a:xfrm flipH="1">
              <a:off x="1743" y="1797"/>
              <a:ext cx="1225" cy="907"/>
            </a:xfrm>
            <a:prstGeom prst="line">
              <a:avLst/>
            </a:prstGeom>
            <a:noFill/>
            <a:ln w="381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  <p:sp>
          <p:nvSpPr>
            <p:cNvPr id="24" name="Line 9"/>
            <p:cNvSpPr>
              <a:spLocks noChangeShapeType="1"/>
            </p:cNvSpPr>
            <p:nvPr/>
          </p:nvSpPr>
          <p:spPr bwMode="auto">
            <a:xfrm>
              <a:off x="2968" y="1797"/>
              <a:ext cx="45" cy="907"/>
            </a:xfrm>
            <a:prstGeom prst="line">
              <a:avLst/>
            </a:prstGeom>
            <a:noFill/>
            <a:ln w="381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  <p:sp>
          <p:nvSpPr>
            <p:cNvPr id="25" name="Line 10"/>
            <p:cNvSpPr>
              <a:spLocks noChangeShapeType="1"/>
            </p:cNvSpPr>
            <p:nvPr/>
          </p:nvSpPr>
          <p:spPr bwMode="auto">
            <a:xfrm flipH="1">
              <a:off x="2877" y="2704"/>
              <a:ext cx="136" cy="0"/>
            </a:xfrm>
            <a:prstGeom prst="line">
              <a:avLst/>
            </a:prstGeom>
            <a:noFill/>
            <a:ln w="381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  <p:sp>
          <p:nvSpPr>
            <p:cNvPr id="26" name="Line 11"/>
            <p:cNvSpPr>
              <a:spLocks noChangeShapeType="1"/>
            </p:cNvSpPr>
            <p:nvPr/>
          </p:nvSpPr>
          <p:spPr bwMode="auto">
            <a:xfrm>
              <a:off x="1743" y="2704"/>
              <a:ext cx="182" cy="0"/>
            </a:xfrm>
            <a:prstGeom prst="line">
              <a:avLst/>
            </a:prstGeom>
            <a:noFill/>
            <a:ln w="381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  <p:sp>
          <p:nvSpPr>
            <p:cNvPr id="27" name="Line 12"/>
            <p:cNvSpPr>
              <a:spLocks noChangeShapeType="1"/>
            </p:cNvSpPr>
            <p:nvPr/>
          </p:nvSpPr>
          <p:spPr bwMode="auto">
            <a:xfrm>
              <a:off x="3240" y="1797"/>
              <a:ext cx="181" cy="862"/>
            </a:xfrm>
            <a:prstGeom prst="line">
              <a:avLst/>
            </a:prstGeom>
            <a:noFill/>
            <a:ln w="381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  <p:sp>
          <p:nvSpPr>
            <p:cNvPr id="28" name="Line 14"/>
            <p:cNvSpPr>
              <a:spLocks noChangeShapeType="1"/>
            </p:cNvSpPr>
            <p:nvPr/>
          </p:nvSpPr>
          <p:spPr bwMode="auto">
            <a:xfrm>
              <a:off x="3421" y="2659"/>
              <a:ext cx="137" cy="0"/>
            </a:xfrm>
            <a:prstGeom prst="line">
              <a:avLst/>
            </a:prstGeom>
            <a:noFill/>
            <a:ln w="381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  <p:sp>
          <p:nvSpPr>
            <p:cNvPr id="29" name="Line 15"/>
            <p:cNvSpPr>
              <a:spLocks noChangeShapeType="1"/>
            </p:cNvSpPr>
            <p:nvPr/>
          </p:nvSpPr>
          <p:spPr bwMode="auto">
            <a:xfrm>
              <a:off x="3240" y="1797"/>
              <a:ext cx="1542" cy="862"/>
            </a:xfrm>
            <a:prstGeom prst="line">
              <a:avLst/>
            </a:prstGeom>
            <a:noFill/>
            <a:ln w="381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  <p:sp>
          <p:nvSpPr>
            <p:cNvPr id="30" name="Line 16"/>
            <p:cNvSpPr>
              <a:spLocks noChangeShapeType="1"/>
            </p:cNvSpPr>
            <p:nvPr/>
          </p:nvSpPr>
          <p:spPr bwMode="auto">
            <a:xfrm flipH="1">
              <a:off x="4555" y="2659"/>
              <a:ext cx="227" cy="0"/>
            </a:xfrm>
            <a:prstGeom prst="line">
              <a:avLst/>
            </a:prstGeom>
            <a:noFill/>
            <a:ln w="381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1961371" y="6116330"/>
            <a:ext cx="137160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左子树</a:t>
            </a:r>
            <a:endParaRPr lang="zh-CN" altLang="en-US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5562600" y="6104870"/>
            <a:ext cx="137160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右子树</a:t>
            </a:r>
            <a:endParaRPr lang="zh-CN" altLang="en-US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矩形 4"/>
              <p:cNvSpPr/>
              <p:nvPr/>
            </p:nvSpPr>
            <p:spPr>
              <a:xfrm>
                <a:off x="7543800" y="2438400"/>
                <a:ext cx="855171" cy="49667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charset="0"/>
                            </a:rPr>
                          </m:ctrlPr>
                        </m:sSubPr>
                        <m:e>
                          <m:r>
                            <a:rPr lang="en-US" altLang="zh-CN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charset="0"/>
                            </a:rPr>
                            <m:t>𝒒</m:t>
                          </m:r>
                        </m:e>
                        <m:sub>
                          <m:r>
                            <a:rPr lang="en-US" altLang="zh-CN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charset="0"/>
                            </a:rPr>
                            <m:t>𝒋</m:t>
                          </m:r>
                        </m:sub>
                      </m:sSub>
                    </m:oMath>
                  </m:oMathPara>
                </a14:m>
                <a:endParaRPr lang="zh-CN" alt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3800" y="2438400"/>
                <a:ext cx="855171" cy="496674"/>
              </a:xfrm>
              <a:prstGeom prst="rect">
                <a:avLst/>
              </a:prstGeom>
              <a:blipFill rotWithShape="1">
                <a:blip r:embed="rId6"/>
                <a:stretch>
                  <a:fillRect r="54" b="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直接箭头连接符 6"/>
          <p:cNvCxnSpPr/>
          <p:nvPr/>
        </p:nvCxnSpPr>
        <p:spPr>
          <a:xfrm flipH="1" flipV="1">
            <a:off x="914400" y="4876483"/>
            <a:ext cx="457200" cy="8385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228600" y="4495800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根结点的搜索代价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31" grpId="0" animBg="1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12" name="Rectangle 15"/>
          <p:cNvSpPr>
            <a:spLocks noChangeArrowheads="1"/>
          </p:cNvSpPr>
          <p:nvPr/>
        </p:nvSpPr>
        <p:spPr bwMode="auto">
          <a:xfrm>
            <a:off x="65088" y="73025"/>
            <a:ext cx="1755775" cy="9080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 sz="2400">
              <a:latin typeface="Arial" panose="020B0604020202020204" pitchFamily="34" charset="0"/>
              <a:ea typeface="华文行楷" panose="02010800040101010101" pitchFamily="2" charset="-122"/>
            </a:endParaRPr>
          </a:p>
        </p:txBody>
      </p:sp>
      <p:sp>
        <p:nvSpPr>
          <p:cNvPr id="740368" name="Rectangle 16"/>
          <p:cNvSpPr>
            <a:spLocks noChangeArrowheads="1"/>
          </p:cNvSpPr>
          <p:nvPr/>
        </p:nvSpPr>
        <p:spPr bwMode="auto">
          <a:xfrm>
            <a:off x="3867150" y="6092825"/>
            <a:ext cx="1600200" cy="4318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 sz="2400">
              <a:latin typeface="Arial" panose="020B0604020202020204" pitchFamily="34" charset="0"/>
              <a:ea typeface="华文行楷" panose="02010800040101010101" pitchFamily="2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40370" name="Text Box 18"/>
              <p:cNvSpPr txBox="1">
                <a:spLocks noChangeArrowheads="1"/>
              </p:cNvSpPr>
              <p:nvPr/>
            </p:nvSpPr>
            <p:spPr bwMode="auto">
              <a:xfrm>
                <a:off x="1206692" y="6122200"/>
                <a:ext cx="7340215" cy="5232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none">
                <a:spAutoFit/>
              </a:bodyPr>
              <a:lstStyle/>
              <a:p>
                <a:pPr lvl="0" algn="l">
                  <a:buClrTx/>
                  <a:buSzTx/>
                  <a:buFontTx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1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  <a:sym typeface="+mn-ea"/>
                        </a:rPr>
                        <m:t>𝑬</m:t>
                      </m:r>
                      <m:r>
                        <a:rPr lang="en-US" altLang="zh-CN" sz="2800" b="1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  <a:sym typeface="+mn-ea"/>
                        </a:rPr>
                        <m:t>(</m:t>
                      </m:r>
                      <m:r>
                        <a:rPr lang="en-US" altLang="zh-CN" sz="2800" b="1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  <a:sym typeface="+mn-ea"/>
                        </a:rPr>
                        <m:t>𝒊</m:t>
                      </m:r>
                      <m:r>
                        <a:rPr lang="en-US" altLang="zh-CN" sz="2800" b="1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  <a:sym typeface="+mn-ea"/>
                        </a:rPr>
                        <m:t>, </m:t>
                      </m:r>
                      <m:r>
                        <a:rPr lang="en-US" altLang="zh-CN" sz="2800" b="1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  <a:sym typeface="+mn-ea"/>
                        </a:rPr>
                        <m:t>𝒋</m:t>
                      </m:r>
                      <m:r>
                        <a:rPr lang="en-US" altLang="zh-CN" sz="2800" b="1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  <a:sym typeface="+mn-ea"/>
                        </a:rPr>
                        <m:t>) = </m:t>
                      </m:r>
                      <m:r>
                        <a:rPr lang="en-US" altLang="zh-CN" sz="2800" b="1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  <a:sym typeface="+mn-ea"/>
                        </a:rPr>
                        <m:t>𝑬</m:t>
                      </m:r>
                      <m:r>
                        <a:rPr lang="en-US" altLang="zh-CN" sz="2800" b="1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  <a:sym typeface="+mn-ea"/>
                        </a:rPr>
                        <m:t>(</m:t>
                      </m:r>
                      <m:r>
                        <a:rPr lang="en-US" altLang="zh-CN" sz="2800" b="1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  <a:sym typeface="+mn-ea"/>
                        </a:rPr>
                        <m:t>𝒊</m:t>
                      </m:r>
                      <m:r>
                        <a:rPr lang="en-US" altLang="zh-CN" sz="2800" b="1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  <a:sym typeface="+mn-ea"/>
                        </a:rPr>
                        <m:t>, </m:t>
                      </m:r>
                      <m:r>
                        <a:rPr lang="en-US" altLang="zh-CN" sz="2800" b="1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  <a:sym typeface="+mn-ea"/>
                        </a:rPr>
                        <m:t>𝒓</m:t>
                      </m:r>
                      <m:r>
                        <a:rPr lang="en-US" altLang="zh-CN" sz="2800" b="1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  <a:sym typeface="+mn-ea"/>
                        </a:rPr>
                        <m:t>−</m:t>
                      </m:r>
                      <m:r>
                        <a:rPr lang="en-US" altLang="zh-CN" sz="2800" b="1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  <a:sym typeface="+mn-ea"/>
                        </a:rPr>
                        <m:t>𝟏</m:t>
                      </m:r>
                      <m:r>
                        <a:rPr lang="en-US" altLang="zh-CN" sz="2800" b="1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  <a:sym typeface="+mn-ea"/>
                        </a:rPr>
                        <m:t>) + </m:t>
                      </m:r>
                      <m:r>
                        <a:rPr lang="en-US" altLang="zh-CN" sz="2800" b="1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  <a:sym typeface="+mn-ea"/>
                        </a:rPr>
                        <m:t>𝑬</m:t>
                      </m:r>
                      <m:r>
                        <a:rPr lang="en-US" altLang="zh-CN" sz="2800" b="1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  <a:sym typeface="+mn-ea"/>
                        </a:rPr>
                        <m:t>(</m:t>
                      </m:r>
                      <m:r>
                        <a:rPr lang="en-US" altLang="zh-CN" sz="2800" b="1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  <a:sym typeface="+mn-ea"/>
                        </a:rPr>
                        <m:t>𝒓</m:t>
                      </m:r>
                      <m:r>
                        <a:rPr lang="en-US" altLang="zh-CN" sz="2800" b="1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  <a:sym typeface="+mn-ea"/>
                        </a:rPr>
                        <m:t>+</m:t>
                      </m:r>
                      <m:r>
                        <a:rPr lang="en-US" altLang="zh-CN" sz="2800" b="1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  <a:sym typeface="+mn-ea"/>
                        </a:rPr>
                        <m:t>𝟏</m:t>
                      </m:r>
                      <m:r>
                        <a:rPr lang="en-US" altLang="zh-CN" sz="2800" b="1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  <a:sym typeface="+mn-ea"/>
                        </a:rPr>
                        <m:t>, </m:t>
                      </m:r>
                      <m:r>
                        <a:rPr lang="en-US" altLang="zh-CN" sz="2800" b="1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  <a:sym typeface="+mn-ea"/>
                        </a:rPr>
                        <m:t>𝒋</m:t>
                      </m:r>
                      <m:r>
                        <a:rPr lang="en-US" altLang="zh-CN" sz="2800" b="1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  <a:sym typeface="+mn-ea"/>
                        </a:rPr>
                        <m:t>) + </m:t>
                      </m:r>
                      <m:r>
                        <a:rPr lang="en-US" altLang="zh-CN" sz="2800" b="1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  <a:sym typeface="+mn-ea"/>
                        </a:rPr>
                        <m:t>𝑾</m:t>
                      </m:r>
                      <m:r>
                        <a:rPr lang="en-US" altLang="zh-CN" sz="2800" b="1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  <a:sym typeface="+mn-ea"/>
                        </a:rPr>
                        <m:t>(</m:t>
                      </m:r>
                      <m:r>
                        <a:rPr lang="en-US" altLang="zh-CN" sz="2800" b="1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  <a:sym typeface="+mn-ea"/>
                        </a:rPr>
                        <m:t>𝒊</m:t>
                      </m:r>
                      <m:r>
                        <a:rPr lang="en-US" altLang="zh-CN" sz="2800" b="1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  <a:sym typeface="+mn-ea"/>
                        </a:rPr>
                        <m:t>, </m:t>
                      </m:r>
                      <m:r>
                        <a:rPr lang="en-US" altLang="zh-CN" sz="2800" b="1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  <a:sym typeface="+mn-ea"/>
                        </a:rPr>
                        <m:t>𝒋</m:t>
                      </m:r>
                      <m:r>
                        <a:rPr lang="en-US" altLang="zh-CN" sz="2800" b="1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  <a:sym typeface="+mn-ea"/>
                        </a:rPr>
                        <m:t>)</m:t>
                      </m:r>
                    </m:oMath>
                  </m:oMathPara>
                </a14:m>
                <a:endParaRPr lang="en-US" altLang="zh-CN" sz="2800" b="1" dirty="0">
                  <a:solidFill>
                    <a:srgbClr val="0000FF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  <a:sym typeface="+mn-ea"/>
                </a:endParaRPr>
              </a:p>
            </p:txBody>
          </p:sp>
        </mc:Choice>
        <mc:Fallback>
          <p:sp>
            <p:nvSpPr>
              <p:cNvPr id="740370" name="Text 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206692" y="6122200"/>
                <a:ext cx="7340215" cy="523220"/>
              </a:xfrm>
              <a:prstGeom prst="rect">
                <a:avLst/>
              </a:prstGeom>
              <a:blipFill rotWithShape="1">
                <a:blip r:embed="rId1"/>
                <a:stretch>
                  <a:fillRect l="-3" t="-32" r="-2442" b="28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39347" name="Text Box 19"/>
              <p:cNvSpPr txBox="1">
                <a:spLocks noChangeArrowheads="1"/>
              </p:cNvSpPr>
              <p:nvPr/>
            </p:nvSpPr>
            <p:spPr bwMode="auto">
              <a:xfrm>
                <a:off x="258445" y="993775"/>
                <a:ext cx="7790180" cy="46037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l"/>
                  <a:defRPr/>
                </a:pPr>
                <a:r>
                  <a:rPr lang="en-US" altLang="zh-CN" sz="1400" dirty="0">
                    <a:solidFill>
                      <a:schemeClr val="tx1"/>
                    </a:solidFill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rPr>
                  <a:t> </a:t>
                </a:r>
                <a:r>
                  <a:rPr lang="zh-CN" altLang="en-US" sz="2400" b="1" dirty="0">
                    <a:solidFill>
                      <a:schemeClr val="tx1"/>
                    </a:solidFill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rPr>
                  <a:t>当把左右优化子树放进</a:t>
                </a:r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𝑻</m:t>
                    </m:r>
                    <m:r>
                      <a:rPr lang="en-US" altLang="zh-CN" sz="2400" b="1" i="1" baseline="-25000" dirty="0" err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𝒊𝒋</m:t>
                    </m:r>
                  </m:oMath>
                </a14:m>
                <a:r>
                  <a:rPr lang="zh-CN" altLang="en-US" sz="2400" b="1" dirty="0">
                    <a:solidFill>
                      <a:schemeClr val="tx1"/>
                    </a:solidFill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rPr>
                  <a:t>时</a:t>
                </a:r>
                <a:r>
                  <a:rPr lang="zh-CN" altLang="en-US" sz="2400" b="1" dirty="0"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rPr>
                  <a:t>，</a:t>
                </a:r>
                <a:r>
                  <a:rPr lang="zh-CN" altLang="en-US" sz="2400" b="1" dirty="0">
                    <a:solidFill>
                      <a:schemeClr val="tx1"/>
                    </a:solidFill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rPr>
                  <a:t>每个结点的深度增加</a:t>
                </a:r>
                <a:r>
                  <a:rPr lang="en-US" altLang="zh-CN" sz="2400" b="1" dirty="0">
                    <a:solidFill>
                      <a:schemeClr val="tx1"/>
                    </a:solidFill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rPr>
                  <a:t>1</a:t>
                </a:r>
                <a:endParaRPr lang="en-US" altLang="zh-CN" sz="2400" b="1" dirty="0">
                  <a:solidFill>
                    <a:schemeClr val="tx1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739347" name="Text 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8445" y="993775"/>
                <a:ext cx="7790180" cy="460375"/>
              </a:xfrm>
              <a:prstGeom prst="rect">
                <a:avLst/>
              </a:prstGeom>
              <a:blipFill rotWithShape="1">
                <a:blip r:embed="rId2"/>
                <a:stretch>
                  <a:fillRect b="-2621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本框 6"/>
              <p:cNvSpPr txBox="1"/>
              <p:nvPr/>
            </p:nvSpPr>
            <p:spPr>
              <a:xfrm>
                <a:off x="5334000" y="3925758"/>
                <a:ext cx="3429000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zh-CN" altLang="en-US" sz="2400" b="1" dirty="0">
                    <a:solidFill>
                      <a:srgbClr val="FF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  <a:cs typeface="华文细黑" panose="02010600040101010101" charset="-122"/>
                  </a:rPr>
                  <a:t>因此，</a:t>
                </a:r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华文细黑" panose="02010600040101010101" charset="-122"/>
                      </a:rPr>
                      <m:t>𝑾</m:t>
                    </m:r>
                    <m:r>
                      <a:rPr lang="en-US" altLang="zh-CN" sz="2400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华文细黑" panose="02010600040101010101" charset="-122"/>
                      </a:rPr>
                      <m:t>(</m:t>
                    </m:r>
                    <m:r>
                      <a:rPr lang="en-US" altLang="zh-CN" sz="2400" b="1" i="1" dirty="0" err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华文细黑" panose="02010600040101010101" charset="-122"/>
                      </a:rPr>
                      <m:t>𝒊</m:t>
                    </m:r>
                    <m:r>
                      <a:rPr lang="en-US" altLang="zh-CN" sz="2400" b="1" i="1" dirty="0" err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华文细黑" panose="02010600040101010101" charset="-122"/>
                      </a:rPr>
                      <m:t>,</m:t>
                    </m:r>
                    <m:r>
                      <a:rPr lang="en-US" altLang="zh-CN" sz="2400" b="1" i="1" dirty="0" err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华文细黑" panose="02010600040101010101" charset="-122"/>
                      </a:rPr>
                      <m:t>𝒋</m:t>
                    </m:r>
                    <m:r>
                      <a:rPr lang="en-US" altLang="zh-CN" sz="2400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华文细黑" panose="02010600040101010101" charset="-122"/>
                      </a:rPr>
                      <m:t>)</m:t>
                    </m:r>
                  </m:oMath>
                </a14:m>
                <a:r>
                  <a:rPr lang="zh-CN" altLang="en-US" sz="2400" b="1" dirty="0">
                    <a:solidFill>
                      <a:srgbClr val="FF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  <a:cs typeface="华文细黑" panose="02010600040101010101" charset="-122"/>
                  </a:rPr>
                  <a:t>与</a:t>
                </a:r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华文细黑" panose="02010600040101010101" charset="-122"/>
                      </a:rPr>
                      <m:t>𝒓</m:t>
                    </m:r>
                  </m:oMath>
                </a14:m>
                <a:r>
                  <a:rPr lang="zh-CN" altLang="en-US" sz="2400" b="1" dirty="0">
                    <a:solidFill>
                      <a:srgbClr val="FF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  <a:cs typeface="华文细黑" panose="02010600040101010101" charset="-122"/>
                  </a:rPr>
                  <a:t>没有关系，无论在哪里分，</a:t>
                </a:r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华文细黑" panose="02010600040101010101" charset="-122"/>
                      </a:rPr>
                      <m:t>𝑾</m:t>
                    </m:r>
                    <m:r>
                      <a:rPr lang="en-US" altLang="zh-CN" sz="2400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华文细黑" panose="02010600040101010101" charset="-122"/>
                      </a:rPr>
                      <m:t>(</m:t>
                    </m:r>
                    <m:r>
                      <a:rPr lang="en-US" altLang="zh-CN" sz="2400" b="1" i="1" dirty="0" err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华文细黑" panose="02010600040101010101" charset="-122"/>
                      </a:rPr>
                      <m:t>𝒊</m:t>
                    </m:r>
                    <m:r>
                      <a:rPr lang="en-US" altLang="zh-CN" sz="2400" b="1" i="1" dirty="0" err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华文细黑" panose="02010600040101010101" charset="-122"/>
                      </a:rPr>
                      <m:t>,</m:t>
                    </m:r>
                    <m:r>
                      <a:rPr lang="en-US" altLang="zh-CN" sz="2400" b="1" i="1" dirty="0" err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华文细黑" panose="02010600040101010101" charset="-122"/>
                      </a:rPr>
                      <m:t>𝒋</m:t>
                    </m:r>
                    <m:r>
                      <a:rPr lang="en-US" altLang="zh-CN" sz="2400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华文细黑" panose="02010600040101010101" charset="-122"/>
                      </a:rPr>
                      <m:t>)</m:t>
                    </m:r>
                  </m:oMath>
                </a14:m>
                <a:r>
                  <a:rPr lang="zh-CN" altLang="en-US" sz="2400" b="1" dirty="0">
                    <a:solidFill>
                      <a:srgbClr val="FF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  <a:cs typeface="华文细黑" panose="02010600040101010101" charset="-122"/>
                  </a:rPr>
                  <a:t>都是相同的</a:t>
                </a:r>
                <a:r>
                  <a:rPr lang="zh-CN" altLang="en-US" sz="2400" dirty="0">
                    <a:solidFill>
                      <a:srgbClr val="FF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  <a:cs typeface="华文细黑" panose="02010600040101010101" charset="-122"/>
                  </a:rPr>
                  <a:t>！</a:t>
                </a:r>
                <a:endParaRPr lang="zh-CN" altLang="en-US" sz="2400" dirty="0">
                  <a:solidFill>
                    <a:srgbClr val="FF0000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华文细黑" panose="02010600040101010101" charset="-122"/>
                </a:endParaRPr>
              </a:p>
            </p:txBody>
          </p:sp>
        </mc:Choice>
        <mc:Fallback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0" y="3925758"/>
                <a:ext cx="3429000" cy="1200329"/>
              </a:xfrm>
              <a:prstGeom prst="rect">
                <a:avLst/>
              </a:prstGeom>
              <a:blipFill rotWithShape="1">
                <a:blip r:embed="rId3"/>
                <a:stretch>
                  <a:fillRect t="-16" b="3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 Box 5"/>
          <p:cNvSpPr txBox="1">
            <a:spLocks noChangeArrowheads="1"/>
          </p:cNvSpPr>
          <p:nvPr/>
        </p:nvSpPr>
        <p:spPr bwMode="auto">
          <a:xfrm>
            <a:off x="0" y="291465"/>
            <a:ext cx="9144000" cy="645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3300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zh-CN" altLang="en-US" sz="3600" b="1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建立优化解的搜索代价递归方程</a:t>
            </a:r>
            <a:endParaRPr kumimoji="0" lang="en-US" altLang="zh-CN" sz="4400" b="1" dirty="0">
              <a:solidFill>
                <a:srgbClr val="558ED5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框 2"/>
              <p:cNvSpPr txBox="1"/>
              <p:nvPr/>
            </p:nvSpPr>
            <p:spPr>
              <a:xfrm>
                <a:off x="389944" y="1690197"/>
                <a:ext cx="3436903" cy="7782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zh-CN" altLang="en-US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、</m:t>
                      </m:r>
                      <m:r>
                        <a:rPr lang="en-US" altLang="zh-CN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d>
                        <m:dPr>
                          <m:ctrlP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altLang="zh-CN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</m:e>
                      </m:nary>
                      <m:r>
                        <a:rPr lang="en-US" altLang="zh-CN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CN" altLang="en-US" dirty="0">
                  <a:solidFill>
                    <a:srgbClr val="0000FF"/>
                  </a:solidFill>
                </a:endParaRPr>
              </a:p>
            </p:txBody>
          </p:sp>
        </mc:Choice>
        <mc:Fallback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944" y="1690197"/>
                <a:ext cx="3436903" cy="778226"/>
              </a:xfrm>
              <a:prstGeom prst="rect">
                <a:avLst/>
              </a:prstGeom>
              <a:blipFill rotWithShape="1">
                <a:blip r:embed="rId4"/>
                <a:stretch>
                  <a:fillRect l="-2" t="-59" r="10" b="-3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文本框 24"/>
              <p:cNvSpPr txBox="1"/>
              <p:nvPr/>
            </p:nvSpPr>
            <p:spPr>
              <a:xfrm>
                <a:off x="-332078" y="2435516"/>
                <a:ext cx="4885243" cy="8808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zh-CN" altLang="en-US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、</m:t>
                      </m:r>
                      <m:r>
                        <a:rPr lang="en-US" altLang="zh-CN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d>
                        <m:dPr>
                          <m:ctrlP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altLang="zh-CN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</m:e>
                      </m:nary>
                      <m:r>
                        <a:rPr lang="en-US" altLang="zh-CN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  <m:sup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CN" altLang="en-US" dirty="0">
                  <a:solidFill>
                    <a:srgbClr val="0000FF"/>
                  </a:solidFill>
                </a:endParaRPr>
              </a:p>
            </p:txBody>
          </p:sp>
        </mc:Choice>
        <mc:Fallback>
          <p:sp>
            <p:nvSpPr>
              <p:cNvPr id="25" name="文本框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32078" y="2435516"/>
                <a:ext cx="4885243" cy="880882"/>
              </a:xfrm>
              <a:prstGeom prst="rect">
                <a:avLst/>
              </a:prstGeom>
              <a:blipFill rotWithShape="1">
                <a:blip r:embed="rId5"/>
                <a:stretch>
                  <a:fillRect l="12" t="-33" r="4" b="4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文本框 25"/>
              <p:cNvSpPr txBox="1"/>
              <p:nvPr/>
            </p:nvSpPr>
            <p:spPr>
              <a:xfrm>
                <a:off x="175188" y="3406104"/>
                <a:ext cx="4885243" cy="249433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zh-CN" altLang="en-US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、</m:t>
                      </m:r>
                      <m:r>
                        <a:rPr lang="en-US" altLang="zh-CN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d>
                        <m:dPr>
                          <m:ctrlP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altLang="zh-CN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d>
                        <m:dPr>
                          <m:ctrlP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altLang="zh-CN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d>
                        <m:dPr>
                          <m:ctrlP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altLang="zh-CN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altLang="zh-CN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</m:e>
                      </m:nary>
                      <m:r>
                        <a:rPr lang="en-US" altLang="zh-CN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</m:e>
                      </m:nary>
                      <m:r>
                        <a:rPr lang="en-US" altLang="zh-CN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</m:e>
                      </m:nary>
                      <m:r>
                        <a:rPr lang="en-US" altLang="zh-CN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  <m:sup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</m:e>
                      </m:nary>
                      <m:r>
                        <a:rPr lang="en-US" altLang="zh-CN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altLang="zh-CN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</m:e>
                      </m:nary>
                      <m:r>
                        <a:rPr lang="en-US" altLang="zh-CN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CN" altLang="en-US" dirty="0">
                  <a:solidFill>
                    <a:srgbClr val="0000FF"/>
                  </a:solidFill>
                </a:endParaRPr>
              </a:p>
            </p:txBody>
          </p:sp>
        </mc:Choice>
        <mc:Fallback>
          <p:sp>
            <p:nvSpPr>
              <p:cNvPr id="26" name="文本框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188" y="3406104"/>
                <a:ext cx="4885243" cy="2494337"/>
              </a:xfrm>
              <a:prstGeom prst="rect">
                <a:avLst/>
              </a:prstGeom>
              <a:blipFill rotWithShape="1">
                <a:blip r:embed="rId6"/>
                <a:stretch>
                  <a:fillRect l="-12" t="-24" r="2" b="-11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" name="Group 17"/>
          <p:cNvGrpSpPr/>
          <p:nvPr/>
        </p:nvGrpSpPr>
        <p:grpSpPr bwMode="auto">
          <a:xfrm>
            <a:off x="4876800" y="1454151"/>
            <a:ext cx="4019961" cy="2471251"/>
            <a:chOff x="1743" y="1480"/>
            <a:chExt cx="3039" cy="1602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7" name="Oval 5"/>
                <p:cNvSpPr>
                  <a:spLocks noChangeArrowheads="1"/>
                </p:cNvSpPr>
                <p:nvPr/>
              </p:nvSpPr>
              <p:spPr bwMode="auto">
                <a:xfrm>
                  <a:off x="2922" y="1480"/>
                  <a:ext cx="363" cy="363"/>
                </a:xfrm>
                <a:prstGeom prst="ellipse">
                  <a:avLst/>
                </a:prstGeom>
                <a:solidFill>
                  <a:schemeClr val="accent1"/>
                </a:solidFill>
                <a:ln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b="1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charset="0"/>
                              </a:rPr>
                              <m:t>𝒌</m:t>
                            </m:r>
                          </m:e>
                          <m:sub>
                            <m:r>
                              <a:rPr lang="en-US" altLang="zh-CN" sz="2400" b="1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charset="0"/>
                              </a:rPr>
                              <m:t>𝒓</m:t>
                            </m:r>
                          </m:sub>
                        </m:sSub>
                      </m:oMath>
                    </m:oMathPara>
                  </a14:m>
                  <a:endParaRPr lang="en-US" altLang="zh-CN" sz="2400" b="1" i="1" baseline="-25000" dirty="0">
                    <a:solidFill>
                      <a:schemeClr val="bg1"/>
                    </a:solidFill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endParaRPr>
                </a:p>
              </p:txBody>
            </p:sp>
          </mc:Choice>
          <mc:Fallback>
            <p:sp>
              <p:nvSpPr>
                <p:cNvPr id="27" name="Oval 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922" y="1480"/>
                  <a:ext cx="363" cy="363"/>
                </a:xfrm>
                <a:prstGeom prst="ellipse">
                  <a:avLst/>
                </a:prstGeom>
                <a:blipFill rotWithShape="1">
                  <a:blip r:embed="rId7"/>
                </a:blipFill>
                <a:ln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8" name="Text Box 6"/>
                <p:cNvSpPr txBox="1">
                  <a:spLocks noChangeArrowheads="1"/>
                </p:cNvSpPr>
                <p:nvPr/>
              </p:nvSpPr>
              <p:spPr bwMode="auto">
                <a:xfrm>
                  <a:off x="1848" y="2593"/>
                  <a:ext cx="1416" cy="48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38100">
                      <a:solidFill>
                        <a:schemeClr val="tx1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200" b="1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charset="0"/>
                              </a:rPr>
                            </m:ctrlPr>
                          </m:sSubPr>
                          <m:e>
                            <m:r>
                              <a:rPr lang="en-US" altLang="zh-CN" sz="2200" b="1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charset="0"/>
                              </a:rPr>
                              <m:t>𝒌</m:t>
                            </m:r>
                          </m:e>
                          <m:sub>
                            <m:r>
                              <a:rPr lang="en-US" altLang="zh-CN" sz="2200" b="1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charset="0"/>
                              </a:rPr>
                              <m:t>𝒊</m:t>
                            </m:r>
                          </m:sub>
                        </m:sSub>
                        <m:r>
                          <a:rPr lang="en-US" altLang="zh-CN" sz="2200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  <m:t>,</m:t>
                        </m:r>
                        <m:r>
                          <a:rPr lang="en-US" altLang="zh-CN" sz="2400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charset="0"/>
                          </a:rPr>
                          <m:t>⋯</m:t>
                        </m:r>
                        <m:r>
                          <a:rPr lang="en-US" altLang="zh-CN" sz="2200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200" b="1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charset="0"/>
                              </a:rPr>
                            </m:ctrlPr>
                          </m:sSubPr>
                          <m:e>
                            <m:r>
                              <a:rPr lang="en-US" altLang="zh-CN" sz="2200" b="1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charset="0"/>
                              </a:rPr>
                              <m:t>𝒌</m:t>
                            </m:r>
                          </m:e>
                          <m:sub>
                            <m:r>
                              <a:rPr lang="en-US" altLang="zh-CN" sz="2200" b="1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charset="0"/>
                              </a:rPr>
                              <m:t>𝒓</m:t>
                            </m:r>
                            <m:r>
                              <a:rPr lang="en-US" altLang="zh-CN" sz="2200" b="1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charset="0"/>
                              </a:rPr>
                              <m:t>−</m:t>
                            </m:r>
                            <m:r>
                              <a:rPr lang="en-US" altLang="zh-CN" sz="2200" b="1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US" altLang="zh-CN" sz="2200" b="1" i="1" baseline="-25000" dirty="0"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endParaRPr>
                </a:p>
                <a:p>
                  <a:pPr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200" b="1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charset="0"/>
                              </a:rPr>
                            </m:ctrlPr>
                          </m:sSubPr>
                          <m:e>
                            <m:r>
                              <a:rPr lang="en-US" altLang="zh-CN" sz="2200" b="1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en-US" altLang="zh-CN" sz="2200" b="1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charset="0"/>
                              </a:rPr>
                              <m:t>𝒊</m:t>
                            </m:r>
                            <m:r>
                              <a:rPr lang="en-US" altLang="zh-CN" sz="2200" b="1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charset="0"/>
                              </a:rPr>
                              <m:t>−</m:t>
                            </m:r>
                            <m:r>
                              <a:rPr lang="en-US" altLang="zh-CN" sz="2200" b="1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altLang="zh-CN" sz="2200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  <m:t>,</m:t>
                        </m:r>
                        <m:r>
                          <a:rPr lang="en-US" altLang="zh-CN" sz="2400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charset="0"/>
                          </a:rPr>
                          <m:t>⋯</m:t>
                        </m:r>
                        <m:r>
                          <a:rPr lang="en-US" altLang="zh-CN" sz="2200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200" b="1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charset="0"/>
                              </a:rPr>
                            </m:ctrlPr>
                          </m:sSubPr>
                          <m:e>
                            <m:r>
                              <a:rPr lang="en-US" altLang="zh-CN" sz="2200" b="1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en-US" altLang="zh-CN" sz="2200" b="1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charset="0"/>
                              </a:rPr>
                              <m:t>𝒓</m:t>
                            </m:r>
                            <m:r>
                              <a:rPr lang="en-US" altLang="zh-CN" sz="2200" b="1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charset="0"/>
                              </a:rPr>
                              <m:t>−</m:t>
                            </m:r>
                            <m:r>
                              <a:rPr lang="en-US" altLang="zh-CN" sz="2200" b="1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US" altLang="zh-CN" sz="2200" b="1" i="1" baseline="-25000" dirty="0"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endParaRPr>
                </a:p>
              </p:txBody>
            </p:sp>
          </mc:Choice>
          <mc:Fallback>
            <p:sp>
              <p:nvSpPr>
                <p:cNvPr id="28" name="Text Box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848" y="2593"/>
                  <a:ext cx="1416" cy="489"/>
                </a:xfrm>
                <a:prstGeom prst="rect">
                  <a:avLst/>
                </a:prstGeom>
                <a:blipFill rotWithShape="1">
                  <a:blip r:embed="rId8"/>
                </a:blip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38100">
                      <a:solidFill>
                        <a:schemeClr val="tx1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9" name="Text Box 7"/>
                <p:cNvSpPr txBox="1">
                  <a:spLocks noChangeArrowheads="1"/>
                </p:cNvSpPr>
                <p:nvPr/>
              </p:nvSpPr>
              <p:spPr bwMode="auto">
                <a:xfrm>
                  <a:off x="3547" y="2563"/>
                  <a:ext cx="1088" cy="49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8100">
                      <a:solidFill>
                        <a:schemeClr val="tx1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b="1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charset="0"/>
                              </a:rPr>
                              <m:t>𝒌</m:t>
                            </m:r>
                          </m:e>
                          <m:sub>
                            <m:r>
                              <a:rPr lang="en-US" altLang="zh-CN" sz="2000" b="1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charset="0"/>
                              </a:rPr>
                              <m:t>𝒓</m:t>
                            </m:r>
                            <m:r>
                              <a:rPr lang="en-US" altLang="zh-CN" sz="2000" b="1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charset="0"/>
                              </a:rPr>
                              <m:t>+</m:t>
                            </m:r>
                            <m:r>
                              <a:rPr lang="en-US" altLang="zh-CN" sz="2000" b="1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altLang="zh-CN" sz="2000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  <m:t>,</m:t>
                        </m:r>
                        <m:r>
                          <a:rPr lang="en-US" altLang="zh-CN" sz="2000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charset="0"/>
                          </a:rPr>
                          <m:t>⋯</m:t>
                        </m:r>
                        <m:r>
                          <a:rPr lang="en-US" altLang="zh-CN" sz="2000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000" b="1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charset="0"/>
                              </a:rPr>
                              <m:t>𝒌</m:t>
                            </m:r>
                          </m:e>
                          <m:sub>
                            <m:r>
                              <a:rPr lang="en-US" altLang="zh-CN" sz="2000" b="1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charset="0"/>
                              </a:rPr>
                              <m:t>𝒋</m:t>
                            </m:r>
                          </m:sub>
                        </m:sSub>
                      </m:oMath>
                    </m:oMathPara>
                  </a14:m>
                  <a:endParaRPr lang="en-US" altLang="zh-CN" sz="2000" b="1" i="1" baseline="-25000" dirty="0"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endParaRPr>
                </a:p>
                <a:p>
                  <a:pPr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b="1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en-US" altLang="zh-CN" sz="2000" b="1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charset="0"/>
                              </a:rPr>
                              <m:t>𝒓</m:t>
                            </m:r>
                          </m:sub>
                        </m:sSub>
                        <m:r>
                          <a:rPr lang="en-US" altLang="zh-CN" sz="2000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  <m:t>,</m:t>
                        </m:r>
                        <m:r>
                          <a:rPr lang="en-US" altLang="zh-CN" sz="2000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charset="0"/>
                          </a:rPr>
                          <m:t>⋯</m:t>
                        </m:r>
                        <m:r>
                          <a:rPr lang="en-US" altLang="zh-CN" sz="2000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000" b="1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en-US" altLang="zh-CN" sz="2000" b="1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charset="0"/>
                              </a:rPr>
                              <m:t>𝒋</m:t>
                            </m:r>
                          </m:sub>
                        </m:sSub>
                      </m:oMath>
                    </m:oMathPara>
                  </a14:m>
                  <a:endParaRPr lang="en-US" altLang="zh-CN" sz="2000" b="1" i="1" baseline="-25000" dirty="0"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endParaRPr>
                </a:p>
              </p:txBody>
            </p:sp>
          </mc:Choice>
          <mc:Fallback>
            <p:sp>
              <p:nvSpPr>
                <p:cNvPr id="29" name="Text Box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547" y="2563"/>
                  <a:ext cx="1088" cy="497"/>
                </a:xfrm>
                <a:prstGeom prst="rect">
                  <a:avLst/>
                </a:prstGeom>
                <a:blipFill rotWithShape="1">
                  <a:blip r:embed="rId9"/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8100">
                      <a:solidFill>
                        <a:schemeClr val="tx1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0" name="Line 8"/>
            <p:cNvSpPr>
              <a:spLocks noChangeShapeType="1"/>
            </p:cNvSpPr>
            <p:nvPr/>
          </p:nvSpPr>
          <p:spPr bwMode="auto">
            <a:xfrm flipH="1">
              <a:off x="1743" y="1797"/>
              <a:ext cx="1225" cy="907"/>
            </a:xfrm>
            <a:prstGeom prst="line">
              <a:avLst/>
            </a:prstGeom>
            <a:noFill/>
            <a:ln w="381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  <p:sp>
          <p:nvSpPr>
            <p:cNvPr id="31" name="Line 9"/>
            <p:cNvSpPr>
              <a:spLocks noChangeShapeType="1"/>
            </p:cNvSpPr>
            <p:nvPr/>
          </p:nvSpPr>
          <p:spPr bwMode="auto">
            <a:xfrm>
              <a:off x="2968" y="1797"/>
              <a:ext cx="45" cy="907"/>
            </a:xfrm>
            <a:prstGeom prst="line">
              <a:avLst/>
            </a:prstGeom>
            <a:noFill/>
            <a:ln w="381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  <p:sp>
          <p:nvSpPr>
            <p:cNvPr id="32" name="Line 10"/>
            <p:cNvSpPr>
              <a:spLocks noChangeShapeType="1"/>
            </p:cNvSpPr>
            <p:nvPr/>
          </p:nvSpPr>
          <p:spPr bwMode="auto">
            <a:xfrm flipH="1">
              <a:off x="2877" y="2704"/>
              <a:ext cx="136" cy="0"/>
            </a:xfrm>
            <a:prstGeom prst="line">
              <a:avLst/>
            </a:prstGeom>
            <a:noFill/>
            <a:ln w="381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  <p:sp>
          <p:nvSpPr>
            <p:cNvPr id="33" name="Line 11"/>
            <p:cNvSpPr>
              <a:spLocks noChangeShapeType="1"/>
            </p:cNvSpPr>
            <p:nvPr/>
          </p:nvSpPr>
          <p:spPr bwMode="auto">
            <a:xfrm>
              <a:off x="1743" y="2704"/>
              <a:ext cx="182" cy="0"/>
            </a:xfrm>
            <a:prstGeom prst="line">
              <a:avLst/>
            </a:prstGeom>
            <a:noFill/>
            <a:ln w="381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  <p:sp>
          <p:nvSpPr>
            <p:cNvPr id="34" name="Line 12"/>
            <p:cNvSpPr>
              <a:spLocks noChangeShapeType="1"/>
            </p:cNvSpPr>
            <p:nvPr/>
          </p:nvSpPr>
          <p:spPr bwMode="auto">
            <a:xfrm>
              <a:off x="3240" y="1797"/>
              <a:ext cx="181" cy="862"/>
            </a:xfrm>
            <a:prstGeom prst="line">
              <a:avLst/>
            </a:prstGeom>
            <a:noFill/>
            <a:ln w="381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  <p:sp>
          <p:nvSpPr>
            <p:cNvPr id="35" name="Line 14"/>
            <p:cNvSpPr>
              <a:spLocks noChangeShapeType="1"/>
            </p:cNvSpPr>
            <p:nvPr/>
          </p:nvSpPr>
          <p:spPr bwMode="auto">
            <a:xfrm>
              <a:off x="3421" y="2659"/>
              <a:ext cx="137" cy="0"/>
            </a:xfrm>
            <a:prstGeom prst="line">
              <a:avLst/>
            </a:prstGeom>
            <a:noFill/>
            <a:ln w="381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  <p:sp>
          <p:nvSpPr>
            <p:cNvPr id="36" name="Line 15"/>
            <p:cNvSpPr>
              <a:spLocks noChangeShapeType="1"/>
            </p:cNvSpPr>
            <p:nvPr/>
          </p:nvSpPr>
          <p:spPr bwMode="auto">
            <a:xfrm>
              <a:off x="3240" y="1797"/>
              <a:ext cx="1542" cy="862"/>
            </a:xfrm>
            <a:prstGeom prst="line">
              <a:avLst/>
            </a:prstGeom>
            <a:noFill/>
            <a:ln w="381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  <p:sp>
          <p:nvSpPr>
            <p:cNvPr id="37" name="Line 16"/>
            <p:cNvSpPr>
              <a:spLocks noChangeShapeType="1"/>
            </p:cNvSpPr>
            <p:nvPr/>
          </p:nvSpPr>
          <p:spPr bwMode="auto">
            <a:xfrm flipH="1">
              <a:off x="4555" y="2659"/>
              <a:ext cx="227" cy="0"/>
            </a:xfrm>
            <a:prstGeom prst="line">
              <a:avLst/>
            </a:prstGeom>
            <a:noFill/>
            <a:ln w="381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741380" name="Text Box 4"/>
              <p:cNvSpPr txBox="1">
                <a:spLocks noChangeArrowheads="1"/>
              </p:cNvSpPr>
              <p:nvPr/>
            </p:nvSpPr>
            <p:spPr bwMode="auto">
              <a:xfrm>
                <a:off x="198904" y="1447800"/>
                <a:ext cx="8746191" cy="25112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2">
                    <a:lumMod val="60000"/>
                    <a:lumOff val="40000"/>
                  </a:schemeClr>
                </a:solidFill>
              </a:ln>
              <a:effectLst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sz="2400" b="1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  <a:sym typeface="+mn-ea"/>
                        </a:rPr>
                        <m:t>𝑬</m:t>
                      </m:r>
                      <m:d>
                        <m:dPr>
                          <m:ctrlPr>
                            <a:rPr lang="en-US" altLang="zh-CN" sz="2400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charset="0"/>
                              <a:sym typeface="+mn-ea"/>
                            </a:rPr>
                          </m:ctrlPr>
                        </m:dPr>
                        <m:e>
                          <m:r>
                            <a:rPr lang="zh-CN" altLang="en-US" sz="2400" b="1" i="1" dirty="0" err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charset="0"/>
                              <a:sym typeface="+mn-ea"/>
                            </a:rPr>
                            <m:t>𝒊</m:t>
                          </m:r>
                          <m:r>
                            <a:rPr lang="en-US" altLang="zh-CN" sz="2400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charset="0"/>
                              <a:sym typeface="+mn-ea"/>
                            </a:rPr>
                            <m:t>, </m:t>
                          </m:r>
                          <m:r>
                            <a:rPr lang="zh-CN" altLang="en-US" sz="2400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charset="0"/>
                              <a:sym typeface="+mn-ea"/>
                            </a:rPr>
                            <m:t>𝒋</m:t>
                          </m:r>
                        </m:e>
                      </m:d>
                      <m:r>
                        <a:rPr lang="en-US" altLang="zh-CN" sz="2400" b="1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  <a:sym typeface="+mn-ea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sz="2400" b="1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华文细黑" panose="02010600040101010101" charset="-122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b="1" i="1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华文细黑" panose="02010600040101010101" charset="-122"/>
                                </a:rPr>
                              </m:ctrlPr>
                            </m:mPr>
                            <m:mr>
                              <m:e>
                                <m:eqArr>
                                  <m:eqArrPr>
                                    <m:ctrlPr>
                                      <a:rPr lang="en-US" altLang="zh-CN" sz="2400" b="1" i="1" dirty="0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华文细黑" panose="02010600040101010101" charset="-122"/>
                                      </a:rPr>
                                    </m:ctrlPr>
                                  </m:eqArrPr>
                                  <m:e>
                                    <m:sSub>
                                      <m:sSubPr>
                                        <m:ctrlPr>
                                          <a:rPr lang="en-US" altLang="zh-CN" sz="2400" b="1" i="1" dirty="0" smtClean="0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ea typeface="华文细黑" panose="02010600040101010101" charset="-12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400" b="1" i="1" dirty="0" smtClean="0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ea typeface="华文细黑" panose="02010600040101010101" charset="-122"/>
                                          </a:rPr>
                                          <m:t>𝒒</m:t>
                                        </m:r>
                                      </m:e>
                                      <m:sub>
                                        <m:r>
                                          <a:rPr lang="en-US" altLang="zh-CN" sz="2400" b="1" i="1" dirty="0" smtClean="0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ea typeface="华文细黑" panose="02010600040101010101" charset="-122"/>
                                          </a:rPr>
                                          <m:t>𝒊</m:t>
                                        </m:r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2400" b="1" i="1" dirty="0" smtClean="0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ea typeface="华文细黑" panose="02010600040101010101" charset="-122"/>
                                          </a:rPr>
                                          <m:t>−</m:t>
                                        </m:r>
                                        <m:r>
                                          <a:rPr lang="en-US" altLang="zh-CN" sz="2400" b="1" i="1" dirty="0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ea typeface="华文细黑" panose="02010600040101010101" charset="-122"/>
                                          </a:rPr>
                                          <m:t>𝟏</m:t>
                                        </m:r>
                                      </m:sub>
                                    </m:sSub>
                                    <m:r>
                                      <a:rPr lang="en-US" altLang="zh-CN" sz="2400" b="1" i="1" dirty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华文细黑" panose="02010600040101010101" charset="-122"/>
                                      </a:rPr>
                                      <m:t>=</m:t>
                                    </m:r>
                                    <m:sSub>
                                      <m:sSubPr>
                                        <m:ctrlPr>
                                          <a:rPr lang="en-US" altLang="zh-CN" sz="2400" b="1" i="1" dirty="0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ea typeface="华文细黑" panose="02010600040101010101" charset="-12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400" b="1" i="1" dirty="0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ea typeface="华文细黑" panose="02010600040101010101" charset="-122"/>
                                          </a:rPr>
                                          <m:t>𝒒</m:t>
                                        </m:r>
                                      </m:e>
                                      <m:sub>
                                        <m:r>
                                          <a:rPr lang="en-US" altLang="zh-CN" sz="2400" b="1" i="1" dirty="0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ea typeface="华文细黑" panose="02010600040101010101" charset="-122"/>
                                          </a:rPr>
                                          <m:t>𝒋</m:t>
                                        </m:r>
                                      </m:sub>
                                    </m:sSub>
                                  </m:e>
                                  <m:e/>
                                </m:eqArr>
                              </m:e>
                            </m:mr>
                            <m:mr>
                              <m:e>
                                <m:func>
                                  <m:funcPr>
                                    <m:ctrlPr>
                                      <a:rPr lang="en-US" altLang="zh-CN" sz="2400" b="1" i="1" dirty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华文细黑" panose="02010600040101010101" charset="-122"/>
                                      </a:rPr>
                                    </m:ctrlPr>
                                  </m:funcPr>
                                  <m:fName>
                                    <m:limLow>
                                      <m:limLowPr>
                                        <m:ctrlPr>
                                          <a:rPr lang="en-US" altLang="zh-CN" sz="2400" b="1" i="1" dirty="0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ea typeface="华文细黑" panose="02010600040101010101" charset="-122"/>
                                          </a:rPr>
                                        </m:ctrlPr>
                                      </m:limLowPr>
                                      <m:e>
                                        <m:r>
                                          <a:rPr lang="en-US" altLang="zh-CN" sz="2400" b="1" i="1" dirty="0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ea typeface="华文细黑" panose="02010600040101010101" charset="-122"/>
                                          </a:rPr>
                                          <m:t>𝒎𝒊𝒏</m:t>
                                        </m:r>
                                      </m:e>
                                      <m:lim>
                                        <m:r>
                                          <a:rPr lang="en-US" altLang="zh-CN" sz="2400" b="1" i="1" dirty="0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ea typeface="华文细黑" panose="02010600040101010101" charset="-122"/>
                                          </a:rPr>
                                          <m:t>𝒊</m:t>
                                        </m:r>
                                        <m:r>
                                          <a:rPr lang="en-US" altLang="zh-CN" sz="2400" b="1" i="1" dirty="0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≤</m:t>
                                        </m:r>
                                        <m:r>
                                          <a:rPr lang="en-US" altLang="zh-CN" sz="2400" b="1" i="1" dirty="0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𝒓</m:t>
                                        </m:r>
                                        <m:r>
                                          <a:rPr lang="en-US" altLang="zh-CN" sz="2400" b="1" i="1" dirty="0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≤</m:t>
                                        </m:r>
                                        <m:r>
                                          <a:rPr lang="en-US" altLang="zh-CN" sz="2400" b="1" i="1" dirty="0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𝒋</m:t>
                                        </m:r>
                                      </m:lim>
                                    </m:limLow>
                                  </m:fName>
                                  <m:e>
                                    <m:r>
                                      <a:rPr lang="en-US" altLang="zh-CN" sz="2400" b="1" i="1" dirty="0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 </m:t>
                                    </m:r>
                                    <m:d>
                                      <m:dPr>
                                        <m:begChr m:val="{"/>
                                        <m:endChr m:val="}"/>
                                        <m:ctrlPr>
                                          <a:rPr lang="en-US" altLang="zh-CN" sz="2400" b="1" i="1" dirty="0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ea typeface="华文细黑" panose="02010600040101010101" charset="-122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zh-CN" altLang="en-US" sz="2400" b="1" i="1" dirty="0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ea typeface="楷体" panose="02010609060101010101" pitchFamily="49" charset="-122"/>
                                            <a:cs typeface="Times New Roman" panose="02020603050405020304" charset="0"/>
                                            <a:sym typeface="+mn-ea"/>
                                          </a:rPr>
                                          <m:t>𝑬</m:t>
                                        </m:r>
                                        <m:d>
                                          <m:dPr>
                                            <m:ctrlPr>
                                              <a:rPr lang="en-US" altLang="zh-CN" sz="2400" b="1" i="1" dirty="0">
                                                <a:solidFill>
                                                  <a:srgbClr val="0000FF"/>
                                                </a:solidFill>
                                                <a:latin typeface="Cambria Math" panose="02040503050406030204" pitchFamily="18" charset="0"/>
                                                <a:ea typeface="楷体" panose="02010609060101010101" pitchFamily="49" charset="-122"/>
                                                <a:cs typeface="Times New Roman" panose="02020603050405020304" charset="0"/>
                                                <a:sym typeface="+mn-ea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zh-CN" altLang="en-US" sz="2400" b="1" i="1" dirty="0">
                                                <a:solidFill>
                                                  <a:srgbClr val="0000FF"/>
                                                </a:solidFill>
                                                <a:latin typeface="Cambria Math" panose="02040503050406030204" pitchFamily="18" charset="0"/>
                                                <a:ea typeface="楷体" panose="02010609060101010101" pitchFamily="49" charset="-122"/>
                                                <a:cs typeface="Times New Roman" panose="02020603050405020304" charset="0"/>
                                                <a:sym typeface="+mn-ea"/>
                                              </a:rPr>
                                              <m:t>𝒊</m:t>
                                            </m:r>
                                            <m:r>
                                              <a:rPr lang="en-US" altLang="zh-CN" sz="2400" b="1" i="1" dirty="0">
                                                <a:solidFill>
                                                  <a:srgbClr val="0000FF"/>
                                                </a:solidFill>
                                                <a:latin typeface="Cambria Math" panose="02040503050406030204" pitchFamily="18" charset="0"/>
                                                <a:ea typeface="楷体" panose="02010609060101010101" pitchFamily="49" charset="-122"/>
                                                <a:cs typeface="Times New Roman" panose="02020603050405020304" charset="0"/>
                                                <a:sym typeface="+mn-ea"/>
                                              </a:rPr>
                                              <m:t>,</m:t>
                                            </m:r>
                                            <m:r>
                                              <a:rPr lang="zh-CN" altLang="en-US" sz="2400" b="1" i="1" dirty="0">
                                                <a:solidFill>
                                                  <a:srgbClr val="0000FF"/>
                                                </a:solidFill>
                                                <a:latin typeface="Cambria Math" panose="02040503050406030204" pitchFamily="18" charset="0"/>
                                                <a:ea typeface="楷体" panose="02010609060101010101" pitchFamily="49" charset="-122"/>
                                                <a:cs typeface="Times New Roman" panose="02020603050405020304" charset="0"/>
                                                <a:sym typeface="+mn-ea"/>
                                              </a:rPr>
                                              <m:t>𝒓</m:t>
                                            </m:r>
                                            <m:r>
                                              <a:rPr lang="zh-CN" altLang="en-US" sz="2400" b="1" i="1" dirty="0">
                                                <a:solidFill>
                                                  <a:srgbClr val="0000FF"/>
                                                </a:solidFill>
                                                <a:latin typeface="Cambria Math" panose="02040503050406030204" pitchFamily="18" charset="0"/>
                                                <a:ea typeface="楷体" panose="02010609060101010101" pitchFamily="49" charset="-122"/>
                                                <a:cs typeface="Times New Roman" panose="02020603050405020304" charset="0"/>
                                                <a:sym typeface="+mn-ea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zh-CN" altLang="en-US" sz="2400" b="1" i="1" dirty="0">
                                                <a:solidFill>
                                                  <a:srgbClr val="0000FF"/>
                                                </a:solidFill>
                                                <a:latin typeface="Cambria Math" panose="02040503050406030204" pitchFamily="18" charset="0"/>
                                                <a:ea typeface="楷体" panose="02010609060101010101" pitchFamily="49" charset="-122"/>
                                                <a:cs typeface="Times New Roman" panose="02020603050405020304" charset="0"/>
                                                <a:sym typeface="+mn-ea"/>
                                              </a:rPr>
                                              <m:t>𝟏</m:t>
                                            </m:r>
                                          </m:e>
                                        </m:d>
                                        <m:r>
                                          <a:rPr lang="en-US" altLang="zh-CN" sz="2400" b="1" i="1" dirty="0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ea typeface="楷体" panose="02010609060101010101" pitchFamily="49" charset="-122"/>
                                            <a:cs typeface="Times New Roman" panose="02020603050405020304" charset="0"/>
                                            <a:sym typeface="+mn-ea"/>
                                          </a:rPr>
                                          <m:t>+</m:t>
                                        </m:r>
                                        <m:r>
                                          <a:rPr lang="zh-CN" altLang="en-US" sz="2400" b="1" i="1" dirty="0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ea typeface="楷体" panose="02010609060101010101" pitchFamily="49" charset="-122"/>
                                            <a:cs typeface="Times New Roman" panose="02020603050405020304" charset="0"/>
                                            <a:sym typeface="+mn-ea"/>
                                          </a:rPr>
                                          <m:t>𝑬</m:t>
                                        </m:r>
                                        <m:d>
                                          <m:dPr>
                                            <m:ctrlPr>
                                              <a:rPr lang="en-US" altLang="zh-CN" sz="2400" b="1" i="1" dirty="0">
                                                <a:solidFill>
                                                  <a:srgbClr val="0000FF"/>
                                                </a:solidFill>
                                                <a:latin typeface="Cambria Math" panose="02040503050406030204" pitchFamily="18" charset="0"/>
                                                <a:ea typeface="楷体" panose="02010609060101010101" pitchFamily="49" charset="-122"/>
                                                <a:cs typeface="Times New Roman" panose="02020603050405020304" charset="0"/>
                                                <a:sym typeface="+mn-ea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zh-CN" altLang="en-US" sz="2400" b="1" i="1" dirty="0">
                                                <a:solidFill>
                                                  <a:srgbClr val="0000FF"/>
                                                </a:solidFill>
                                                <a:latin typeface="Cambria Math" panose="02040503050406030204" pitchFamily="18" charset="0"/>
                                                <a:ea typeface="楷体" panose="02010609060101010101" pitchFamily="49" charset="-122"/>
                                                <a:cs typeface="Times New Roman" panose="02020603050405020304" charset="0"/>
                                                <a:sym typeface="+mn-ea"/>
                                              </a:rPr>
                                              <m:t>𝒓</m:t>
                                            </m:r>
                                            <m:r>
                                              <a:rPr lang="en-US" altLang="zh-CN" sz="2400" b="1" i="1" dirty="0">
                                                <a:solidFill>
                                                  <a:srgbClr val="0000FF"/>
                                                </a:solidFill>
                                                <a:latin typeface="Cambria Math" panose="02040503050406030204" pitchFamily="18" charset="0"/>
                                                <a:ea typeface="楷体" panose="02010609060101010101" pitchFamily="49" charset="-122"/>
                                                <a:cs typeface="Times New Roman" panose="02020603050405020304" charset="0"/>
                                                <a:sym typeface="+mn-ea"/>
                                              </a:rPr>
                                              <m:t>+</m:t>
                                            </m:r>
                                            <m:r>
                                              <a:rPr lang="zh-CN" altLang="en-US" sz="2400" b="1" i="1" dirty="0">
                                                <a:solidFill>
                                                  <a:srgbClr val="0000FF"/>
                                                </a:solidFill>
                                                <a:latin typeface="Cambria Math" panose="02040503050406030204" pitchFamily="18" charset="0"/>
                                                <a:ea typeface="楷体" panose="02010609060101010101" pitchFamily="49" charset="-122"/>
                                                <a:cs typeface="Times New Roman" panose="02020603050405020304" charset="0"/>
                                                <a:sym typeface="+mn-ea"/>
                                              </a:rPr>
                                              <m:t>𝟏</m:t>
                                            </m:r>
                                            <m:r>
                                              <a:rPr lang="en-US" altLang="zh-CN" sz="2400" b="1" i="1" dirty="0">
                                                <a:solidFill>
                                                  <a:srgbClr val="0000FF"/>
                                                </a:solidFill>
                                                <a:latin typeface="Cambria Math" panose="02040503050406030204" pitchFamily="18" charset="0"/>
                                                <a:ea typeface="楷体" panose="02010609060101010101" pitchFamily="49" charset="-122"/>
                                                <a:cs typeface="Times New Roman" panose="02020603050405020304" charset="0"/>
                                                <a:sym typeface="+mn-ea"/>
                                              </a:rPr>
                                              <m:t>,</m:t>
                                            </m:r>
                                            <m:r>
                                              <a:rPr lang="zh-CN" altLang="en-US" sz="2400" b="1" i="1" dirty="0">
                                                <a:solidFill>
                                                  <a:srgbClr val="0000FF"/>
                                                </a:solidFill>
                                                <a:latin typeface="Cambria Math" panose="02040503050406030204" pitchFamily="18" charset="0"/>
                                                <a:ea typeface="楷体" panose="02010609060101010101" pitchFamily="49" charset="-122"/>
                                                <a:cs typeface="Times New Roman" panose="02020603050405020304" charset="0"/>
                                                <a:sym typeface="+mn-ea"/>
                                              </a:rPr>
                                              <m:t>𝒋</m:t>
                                            </m:r>
                                          </m:e>
                                        </m:d>
                                        <m:r>
                                          <a:rPr lang="en-US" altLang="zh-CN" sz="2400" b="1" i="1" dirty="0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ea typeface="楷体" panose="02010609060101010101" pitchFamily="49" charset="-122"/>
                                            <a:cs typeface="Times New Roman" panose="02020603050405020304" charset="0"/>
                                            <a:sym typeface="+mn-ea"/>
                                          </a:rPr>
                                          <m:t>+</m:t>
                                        </m:r>
                                        <m:r>
                                          <a:rPr lang="zh-CN" altLang="en-US" sz="2400" b="1" i="1" dirty="0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ea typeface="楷体" panose="02010609060101010101" pitchFamily="49" charset="-122"/>
                                            <a:cs typeface="Times New Roman" panose="02020603050405020304" charset="0"/>
                                            <a:sym typeface="+mn-ea"/>
                                          </a:rPr>
                                          <m:t>𝑾</m:t>
                                        </m:r>
                                        <m:d>
                                          <m:dPr>
                                            <m:ctrlPr>
                                              <a:rPr lang="en-US" altLang="zh-CN" sz="2400" b="1" i="1" dirty="0">
                                                <a:solidFill>
                                                  <a:srgbClr val="0000FF"/>
                                                </a:solidFill>
                                                <a:latin typeface="Cambria Math" panose="02040503050406030204" pitchFamily="18" charset="0"/>
                                                <a:ea typeface="楷体" panose="02010609060101010101" pitchFamily="49" charset="-122"/>
                                                <a:cs typeface="Times New Roman" panose="02020603050405020304" charset="0"/>
                                                <a:sym typeface="+mn-ea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zh-CN" altLang="en-US" sz="2400" b="1" i="1" dirty="0" err="1">
                                                <a:solidFill>
                                                  <a:srgbClr val="0000FF"/>
                                                </a:solidFill>
                                                <a:latin typeface="Cambria Math" panose="02040503050406030204" pitchFamily="18" charset="0"/>
                                                <a:ea typeface="楷体" panose="02010609060101010101" pitchFamily="49" charset="-122"/>
                                                <a:cs typeface="Times New Roman" panose="02020603050405020304" charset="0"/>
                                                <a:sym typeface="+mn-ea"/>
                                              </a:rPr>
                                              <m:t>𝒊</m:t>
                                            </m:r>
                                            <m:r>
                                              <a:rPr lang="en-US" altLang="zh-CN" sz="2400" b="1" i="1" dirty="0">
                                                <a:solidFill>
                                                  <a:srgbClr val="0000FF"/>
                                                </a:solidFill>
                                                <a:latin typeface="Cambria Math" panose="02040503050406030204" pitchFamily="18" charset="0"/>
                                                <a:ea typeface="楷体" panose="02010609060101010101" pitchFamily="49" charset="-122"/>
                                                <a:cs typeface="Times New Roman" panose="02020603050405020304" charset="0"/>
                                                <a:sym typeface="+mn-ea"/>
                                              </a:rPr>
                                              <m:t>, </m:t>
                                            </m:r>
                                            <m:r>
                                              <a:rPr lang="zh-CN" altLang="en-US" sz="2400" b="1" i="1" dirty="0">
                                                <a:solidFill>
                                                  <a:srgbClr val="0000FF"/>
                                                </a:solidFill>
                                                <a:latin typeface="Cambria Math" panose="02040503050406030204" pitchFamily="18" charset="0"/>
                                                <a:ea typeface="楷体" panose="02010609060101010101" pitchFamily="49" charset="-122"/>
                                                <a:cs typeface="Times New Roman" panose="02020603050405020304" charset="0"/>
                                                <a:sym typeface="+mn-ea"/>
                                              </a:rPr>
                                              <m:t>𝒋</m:t>
                                            </m:r>
                                          </m:e>
                                        </m:d>
                                      </m:e>
                                    </m:d>
                                  </m:e>
                                </m:func>
                              </m:e>
                            </m:mr>
                          </m:m>
                        </m:e>
                      </m:d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altLang="zh-CN" sz="2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华文细黑" panose="02010600040101010101" charset="-122"/>
                            </a:rPr>
                          </m:ctrlPr>
                        </m:mPr>
                        <m:mr>
                          <m:e>
                            <m:eqArr>
                              <m:eqArrPr>
                                <m:ctrlPr>
                                  <a:rPr lang="zh-CN" altLang="en-US" sz="2400" b="1" i="1" dirty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楷体" panose="02010609060101010101" pitchFamily="49" charset="-122"/>
                                    <a:cs typeface="Times New Roman" panose="02020603050405020304" charset="0"/>
                                    <a:sym typeface="+mn-ea"/>
                                  </a:rPr>
                                </m:ctrlPr>
                              </m:eqArrPr>
                              <m:e>
                                <m:r>
                                  <a:rPr lang="zh-CN" altLang="en-US" sz="2400" b="1" i="1" dirty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楷体" panose="02010609060101010101" pitchFamily="49" charset="-122"/>
                                    <a:cs typeface="Times New Roman" panose="02020603050405020304" charset="0"/>
                                    <a:sym typeface="+mn-ea"/>
                                  </a:rPr>
                                  <m:t>𝒊𝒇</m:t>
                                </m:r>
                                <m:r>
                                  <a:rPr lang="zh-CN" altLang="en-US" sz="2400" b="1" i="1" dirty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楷体" panose="02010609060101010101" pitchFamily="49" charset="-122"/>
                                    <a:cs typeface="Times New Roman" panose="02020603050405020304" charset="0"/>
                                    <a:sym typeface="+mn-ea"/>
                                  </a:rPr>
                                  <m:t>  </m:t>
                                </m:r>
                                <m:r>
                                  <a:rPr lang="zh-CN" altLang="en-US" sz="2400" b="1" i="1" dirty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楷体" panose="02010609060101010101" pitchFamily="49" charset="-122"/>
                                    <a:cs typeface="Times New Roman" panose="02020603050405020304" charset="0"/>
                                    <a:sym typeface="+mn-ea"/>
                                  </a:rPr>
                                  <m:t>𝒋</m:t>
                                </m:r>
                                <m:r>
                                  <a:rPr lang="en-US" altLang="zh-CN" sz="2400" b="1" i="1" dirty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楷体" panose="02010609060101010101" pitchFamily="49" charset="-122"/>
                                    <a:cs typeface="Times New Roman" panose="02020603050405020304" charset="0"/>
                                    <a:sym typeface="+mn-ea"/>
                                  </a:rPr>
                                  <m:t>=</m:t>
                                </m:r>
                                <m:r>
                                  <a:rPr lang="zh-CN" altLang="en-US" sz="2400" b="1" i="1" dirty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楷体" panose="02010609060101010101" pitchFamily="49" charset="-122"/>
                                    <a:cs typeface="Times New Roman" panose="02020603050405020304" charset="0"/>
                                    <a:sym typeface="+mn-ea"/>
                                  </a:rPr>
                                  <m:t>𝒊</m:t>
                                </m:r>
                                <m:r>
                                  <a:rPr lang="zh-CN" altLang="en-US" sz="2400" b="1" i="1" dirty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楷体" panose="02010609060101010101" pitchFamily="49" charset="-122"/>
                                    <a:cs typeface="Times New Roman" panose="02020603050405020304" charset="0"/>
                                    <a:sym typeface="+mn-ea"/>
                                  </a:rPr>
                                  <m:t>−</m:t>
                                </m:r>
                                <m:r>
                                  <a:rPr lang="en-US" altLang="zh-CN" sz="2400" b="1" i="1" dirty="0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楷体" panose="02010609060101010101" pitchFamily="49" charset="-122"/>
                                    <a:cs typeface="Times New Roman" panose="02020603050405020304" charset="0"/>
                                    <a:sym typeface="+mn-ea"/>
                                  </a:rPr>
                                  <m:t>𝟏</m:t>
                                </m:r>
                              </m:e>
                              <m:e/>
                            </m:eqArr>
                          </m:e>
                        </m:mr>
                        <m:mr>
                          <m:e>
                            <m:r>
                              <a:rPr lang="en-US" altLang="zh-CN" sz="2400" b="1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charset="0"/>
                                <a:sym typeface="+mn-ea"/>
                              </a:rPr>
                              <m:t>𝒊𝒇</m:t>
                            </m:r>
                            <m:r>
                              <a:rPr lang="zh-CN" altLang="en-US" sz="2400" b="1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charset="0"/>
                                <a:sym typeface="+mn-ea"/>
                              </a:rPr>
                              <m:t> </m:t>
                            </m:r>
                            <m:r>
                              <a:rPr lang="zh-CN" altLang="en-US" sz="2400" b="1" i="1" dirty="0" err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charset="0"/>
                                <a:sym typeface="+mn-ea"/>
                              </a:rPr>
                              <m:t>𝒋</m:t>
                            </m:r>
                            <m:r>
                              <a:rPr lang="en-US" altLang="zh-CN" sz="2400" b="1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charset="0"/>
                                <a:sym typeface="+mn-ea"/>
                              </a:rPr>
                              <m:t>≥</m:t>
                            </m:r>
                            <m:r>
                              <a:rPr lang="zh-CN" altLang="en-US" sz="2400" b="1" i="1" dirty="0" err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charset="0"/>
                                <a:sym typeface="+mn-ea"/>
                              </a:rPr>
                              <m:t>𝒊</m:t>
                            </m:r>
                            <m:r>
                              <m:rPr>
                                <m:nor/>
                              </m:rPr>
                              <a:rPr lang="en-US" altLang="zh-CN" sz="2400" b="1" dirty="0">
                                <a:solidFill>
                                  <a:srgbClr val="0000FF"/>
                                </a:solidFill>
                                <a:latin typeface="Times New Roman" panose="02020603050405020304" charset="0"/>
                                <a:ea typeface="楷体" panose="02010609060101010101" pitchFamily="49" charset="-122"/>
                                <a:cs typeface="Times New Roman" panose="02020603050405020304" charset="0"/>
                                <a:sym typeface="+mn-ea"/>
                              </a:rPr>
                              <m:t> </m:t>
                            </m:r>
                          </m:e>
                        </m:mr>
                      </m:m>
                    </m:oMath>
                  </m:oMathPara>
                </a14:m>
                <a:endParaRPr lang="en-US" altLang="zh-CN" sz="2400" b="1" dirty="0">
                  <a:solidFill>
                    <a:srgbClr val="0000FF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  <a:sym typeface="+mn-ea"/>
                </a:endParaRPr>
              </a:p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zh-CN" altLang="en-US" sz="2400" b="1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  <a:sym typeface="+mn-ea"/>
                        </a:rPr>
                        <m:t>𝑾</m:t>
                      </m:r>
                      <m:d>
                        <m:dPr>
                          <m:ctrlPr>
                            <a:rPr lang="en-US" altLang="zh-CN" sz="2400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charset="0"/>
                              <a:sym typeface="+mn-ea"/>
                            </a:rPr>
                          </m:ctrlPr>
                        </m:dPr>
                        <m:e>
                          <m:r>
                            <a:rPr lang="zh-CN" altLang="en-US" sz="2400" b="1" i="1" dirty="0" err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charset="0"/>
                              <a:sym typeface="+mn-ea"/>
                            </a:rPr>
                            <m:t>𝒊</m:t>
                          </m:r>
                          <m:r>
                            <a:rPr lang="en-US" altLang="zh-CN" sz="2400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charset="0"/>
                              <a:sym typeface="+mn-ea"/>
                            </a:rPr>
                            <m:t>, </m:t>
                          </m:r>
                          <m:r>
                            <a:rPr lang="zh-CN" altLang="en-US" sz="2400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charset="0"/>
                              <a:sym typeface="+mn-ea"/>
                            </a:rPr>
                            <m:t>𝒋</m:t>
                          </m:r>
                        </m:e>
                      </m:d>
                      <m:r>
                        <a:rPr lang="en-US" altLang="zh-CN" sz="2400" b="1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  <a:sym typeface="+mn-ea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</m:e>
                      </m:nary>
                      <m:r>
                        <a:rPr lang="en-US" altLang="zh-CN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altLang="zh-CN" sz="2400" b="1" dirty="0">
                  <a:solidFill>
                    <a:srgbClr val="0000FF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  <a:sym typeface="+mn-ea"/>
                </a:endParaRPr>
              </a:p>
            </p:txBody>
          </p:sp>
        </mc:Choice>
        <mc:Fallback>
          <p:sp>
            <p:nvSpPr>
              <p:cNvPr id="741380" name="Text 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98904" y="1447800"/>
                <a:ext cx="8746191" cy="2511200"/>
              </a:xfrm>
              <a:prstGeom prst="rect">
                <a:avLst/>
              </a:prstGeom>
              <a:blipFill rotWithShape="1">
                <a:blip r:embed="rId1"/>
                <a:stretch>
                  <a:fillRect l="-147" t="-506" r="-140" b="-489"/>
                </a:stretch>
              </a:blipFill>
              <a:ln w="25400">
                <a:solidFill>
                  <a:schemeClr val="tx2">
                    <a:lumMod val="60000"/>
                    <a:lumOff val="40000"/>
                  </a:schemeClr>
                </a:solidFill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083" name="Text Box 5"/>
          <p:cNvSpPr txBox="1">
            <a:spLocks noChangeArrowheads="1"/>
          </p:cNvSpPr>
          <p:nvPr/>
        </p:nvSpPr>
        <p:spPr bwMode="auto">
          <a:xfrm>
            <a:off x="0" y="291465"/>
            <a:ext cx="9144000" cy="645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3300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zh-CN" altLang="en-US" sz="3600" b="1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建立优化解的搜索代价递归方程</a:t>
            </a:r>
            <a:endParaRPr kumimoji="0" lang="en-US" altLang="zh-CN" sz="4400" b="1" dirty="0">
              <a:solidFill>
                <a:srgbClr val="558ED5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4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10540" y="1078230"/>
            <a:ext cx="8328660" cy="3493770"/>
          </a:xfrm>
          <a:solidFill>
            <a:srgbClr val="FFFFFF"/>
          </a:solidFill>
          <a:ln w="25400">
            <a:solidFill>
              <a:schemeClr val="tx2">
                <a:lumMod val="60000"/>
                <a:lumOff val="40000"/>
              </a:schemeClr>
            </a:solidFill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lvl="1" algn="just">
              <a:lnSpc>
                <a:spcPct val="150000"/>
              </a:lnSpc>
              <a:buChar char="•"/>
              <a:defRPr/>
            </a:pP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分析优化解的结构</a:t>
            </a:r>
            <a:endParaRPr lang="zh-CN" altLang="en-US"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lvl="1" algn="just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递归地定义最优值的代价</a:t>
            </a:r>
            <a:endParaRPr lang="zh-CN" altLang="en-US"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lvl="1" algn="just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自底向上地计算优化解的代价保存之，并获取构造最优值的信息</a:t>
            </a:r>
            <a:endParaRPr lang="zh-CN" altLang="en-US"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lvl="1" algn="just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根据构造最优值的信息构造优化解</a:t>
            </a:r>
            <a:r>
              <a:rPr lang="zh-CN" altLang="en-US" sz="3200" b="1" dirty="0"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endParaRPr lang="zh-CN" altLang="en-US" sz="32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089863" y="152400"/>
            <a:ext cx="2964274" cy="646331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/>
            <a:r>
              <a:rPr lang="zh-CN" altLang="en-US" sz="3600" b="1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使用动态规划</a:t>
            </a:r>
            <a:endParaRPr kumimoji="1" lang="zh-CN" altLang="en-US" sz="4000" b="1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  <a:sym typeface="+mn-ea"/>
            </a:endParaRPr>
          </a:p>
        </p:txBody>
      </p:sp>
      <p:sp>
        <p:nvSpPr>
          <p:cNvPr id="4" name="Left Arrow 3"/>
          <p:cNvSpPr/>
          <p:nvPr/>
        </p:nvSpPr>
        <p:spPr>
          <a:xfrm>
            <a:off x="5012153" y="3318194"/>
            <a:ext cx="902677" cy="454634"/>
          </a:xfrm>
          <a:prstGeom prst="leftArrow">
            <a:avLst/>
          </a:pr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4" grpId="1" animBg="1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742429" name="Text Box 29"/>
              <p:cNvSpPr txBox="1">
                <a:spLocks noChangeArrowheads="1"/>
              </p:cNvSpPr>
              <p:nvPr/>
            </p:nvSpPr>
            <p:spPr bwMode="auto">
              <a:xfrm>
                <a:off x="5978622" y="973137"/>
                <a:ext cx="1371401" cy="523220"/>
              </a:xfrm>
              <a:prstGeom prst="rect">
                <a:avLst/>
              </a:prstGeom>
              <a:solidFill>
                <a:srgbClr val="FF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1" i="1" dirty="0" smtClean="0"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𝑬</m:t>
                      </m:r>
                      <m:r>
                        <a:rPr lang="en-US" altLang="zh-CN" sz="2800" b="1" i="1" dirty="0" smtClean="0"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(</m:t>
                      </m:r>
                      <m:r>
                        <a:rPr lang="en-US" altLang="zh-CN" sz="2800" b="1" i="1" dirty="0" smtClean="0"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𝟏</m:t>
                      </m:r>
                      <m:r>
                        <a:rPr lang="en-US" altLang="zh-CN" sz="2800" b="1" i="1" dirty="0" smtClean="0"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,</m:t>
                      </m:r>
                      <m:r>
                        <a:rPr lang="en-US" altLang="zh-CN" sz="2800" b="1" i="1" dirty="0" smtClean="0"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𝟑</m:t>
                      </m:r>
                      <m:r>
                        <a:rPr lang="en-US" altLang="zh-CN" sz="2800" b="1" i="1" dirty="0" smtClean="0"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)</m:t>
                      </m:r>
                    </m:oMath>
                  </m:oMathPara>
                </a14:m>
                <a:endParaRPr lang="en-US" altLang="zh-CN" sz="2800" b="1" i="1" dirty="0"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742429" name="Text 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978622" y="973137"/>
                <a:ext cx="1371401" cy="523220"/>
              </a:xfrm>
              <a:prstGeom prst="rect">
                <a:avLst/>
              </a:prstGeom>
              <a:blipFill rotWithShape="1">
                <a:blip r:embed="rId1"/>
                <a:stretch>
                  <a:fillRect l="-7" t="-61" r="39" b="57"/>
                </a:stretch>
              </a:blip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42422" name="Text Box 22"/>
              <p:cNvSpPr txBox="1">
                <a:spLocks noChangeArrowheads="1"/>
              </p:cNvSpPr>
              <p:nvPr/>
            </p:nvSpPr>
            <p:spPr bwMode="auto">
              <a:xfrm>
                <a:off x="7195441" y="973137"/>
                <a:ext cx="1371401" cy="52322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1" i="1" dirty="0" smtClean="0"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𝑬</m:t>
                      </m:r>
                      <m:r>
                        <a:rPr lang="en-US" altLang="zh-CN" sz="2800" b="1" i="1" dirty="0" smtClean="0"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(</m:t>
                      </m:r>
                      <m:r>
                        <a:rPr lang="en-US" altLang="zh-CN" sz="2800" b="1" i="1" dirty="0" smtClean="0"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𝟏</m:t>
                      </m:r>
                      <m:r>
                        <a:rPr lang="en-US" altLang="zh-CN" sz="2800" b="1" i="1" dirty="0" smtClean="0"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,</m:t>
                      </m:r>
                      <m:r>
                        <a:rPr lang="en-US" altLang="zh-CN" sz="2800" b="1" i="1" dirty="0" smtClean="0"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𝟒</m:t>
                      </m:r>
                      <m:r>
                        <a:rPr lang="en-US" altLang="zh-CN" sz="2800" b="1" i="1" dirty="0" smtClean="0"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)</m:t>
                      </m:r>
                    </m:oMath>
                  </m:oMathPara>
                </a14:m>
                <a:endParaRPr lang="en-US" altLang="zh-CN" sz="2800" b="1" i="1" dirty="0"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742422" name="Text 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195441" y="973137"/>
                <a:ext cx="1371401" cy="523220"/>
              </a:xfrm>
              <a:prstGeom prst="rect">
                <a:avLst/>
              </a:prstGeom>
              <a:blipFill rotWithShape="1">
                <a:blip r:embed="rId2"/>
                <a:stretch>
                  <a:fillRect l="-19" t="-61" r="4" b="57"/>
                </a:stretch>
              </a:blip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42423" name="Text Box 23"/>
              <p:cNvSpPr txBox="1">
                <a:spLocks noChangeArrowheads="1"/>
              </p:cNvSpPr>
              <p:nvPr/>
            </p:nvSpPr>
            <p:spPr bwMode="auto">
              <a:xfrm>
                <a:off x="2266255" y="969962"/>
                <a:ext cx="1263748" cy="523220"/>
              </a:xfrm>
              <a:prstGeom prst="rect">
                <a:avLst/>
              </a:prstGeom>
              <a:solidFill>
                <a:srgbClr val="FF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1" i="1" dirty="0" smtClean="0"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𝑬</m:t>
                      </m:r>
                      <m:r>
                        <a:rPr lang="en-US" altLang="zh-CN" sz="2800" b="1" i="1" dirty="0" smtClean="0"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(</m:t>
                      </m:r>
                      <m:r>
                        <a:rPr lang="en-US" altLang="zh-CN" sz="2800" b="1" i="1" dirty="0" smtClean="0"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𝟏</m:t>
                      </m:r>
                      <m:r>
                        <a:rPr lang="en-US" altLang="zh-CN" sz="2800" b="1" i="1" dirty="0" smtClean="0"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,</m:t>
                      </m:r>
                      <m:r>
                        <a:rPr lang="en-US" altLang="zh-CN" sz="2800" b="1" i="1" dirty="0" smtClean="0"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𝟎</m:t>
                      </m:r>
                      <m:r>
                        <a:rPr lang="en-US" altLang="zh-CN" sz="2800" b="1" i="1" dirty="0" smtClean="0"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)</m:t>
                      </m:r>
                    </m:oMath>
                  </m:oMathPara>
                </a14:m>
                <a:endParaRPr lang="en-US" altLang="zh-CN" sz="2800" b="1" i="1" dirty="0"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742423" name="Text 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266255" y="969962"/>
                <a:ext cx="1263748" cy="523220"/>
              </a:xfrm>
              <a:prstGeom prst="rect">
                <a:avLst/>
              </a:prstGeom>
              <a:blipFill rotWithShape="1">
                <a:blip r:embed="rId3"/>
                <a:stretch>
                  <a:fillRect l="-45" t="-61" r="3" b="57"/>
                </a:stretch>
              </a:blip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42425" name="Text Box 25"/>
              <p:cNvSpPr txBox="1">
                <a:spLocks noChangeArrowheads="1"/>
              </p:cNvSpPr>
              <p:nvPr/>
            </p:nvSpPr>
            <p:spPr bwMode="auto">
              <a:xfrm>
                <a:off x="3539429" y="973137"/>
                <a:ext cx="1371401" cy="523220"/>
              </a:xfrm>
              <a:prstGeom prst="rect">
                <a:avLst/>
              </a:prstGeom>
              <a:solidFill>
                <a:srgbClr val="FF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1" i="1" dirty="0" smtClean="0"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𝑬</m:t>
                      </m:r>
                      <m:r>
                        <a:rPr lang="en-US" altLang="zh-CN" sz="2800" b="1" i="1" dirty="0" smtClean="0"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(</m:t>
                      </m:r>
                      <m:r>
                        <a:rPr lang="en-US" altLang="zh-CN" sz="2800" b="1" i="1" dirty="0" smtClean="0"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𝟏</m:t>
                      </m:r>
                      <m:r>
                        <a:rPr lang="en-US" altLang="zh-CN" sz="2800" b="1" i="1" dirty="0" smtClean="0"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,</m:t>
                      </m:r>
                      <m:r>
                        <a:rPr lang="en-US" altLang="zh-CN" sz="2800" b="1" i="1" dirty="0" smtClean="0"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𝟏</m:t>
                      </m:r>
                      <m:r>
                        <a:rPr lang="en-US" altLang="zh-CN" sz="2800" b="1" i="1" dirty="0" smtClean="0"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)</m:t>
                      </m:r>
                    </m:oMath>
                  </m:oMathPara>
                </a14:m>
                <a:endParaRPr lang="en-US" altLang="zh-CN" sz="2800" b="1" i="1" dirty="0"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742425" name="Text 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539429" y="973137"/>
                <a:ext cx="1371401" cy="523220"/>
              </a:xfrm>
              <a:prstGeom prst="rect">
                <a:avLst/>
              </a:prstGeom>
              <a:blipFill rotWithShape="1">
                <a:blip r:embed="rId4"/>
                <a:stretch>
                  <a:fillRect l="-42" t="-61" r="27" b="57"/>
                </a:stretch>
              </a:blip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42427" name="Text Box 27"/>
              <p:cNvSpPr txBox="1">
                <a:spLocks noChangeArrowheads="1"/>
              </p:cNvSpPr>
              <p:nvPr/>
            </p:nvSpPr>
            <p:spPr bwMode="auto">
              <a:xfrm>
                <a:off x="4761805" y="973137"/>
                <a:ext cx="1308000" cy="523220"/>
              </a:xfrm>
              <a:prstGeom prst="rect">
                <a:avLst/>
              </a:prstGeom>
              <a:solidFill>
                <a:srgbClr val="FF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1" i="1" dirty="0" smtClean="0"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𝑬</m:t>
                      </m:r>
                      <m:r>
                        <a:rPr lang="en-US" altLang="zh-CN" sz="2800" b="1" i="1" dirty="0"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(</m:t>
                      </m:r>
                      <m:r>
                        <a:rPr lang="en-US" altLang="zh-CN" sz="2800" b="1" i="1" dirty="0"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𝟏</m:t>
                      </m:r>
                      <m:r>
                        <a:rPr lang="en-US" altLang="zh-CN" sz="2800" b="1" i="1" dirty="0"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,</m:t>
                      </m:r>
                      <m:r>
                        <a:rPr lang="en-US" altLang="zh-CN" sz="2800" b="1" i="1" dirty="0"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𝟐</m:t>
                      </m:r>
                      <m:r>
                        <a:rPr lang="en-US" altLang="zh-CN" sz="2800" b="1" i="1" dirty="0"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)</m:t>
                      </m:r>
                    </m:oMath>
                  </m:oMathPara>
                </a14:m>
                <a:endParaRPr lang="en-US" altLang="zh-CN" sz="2800" b="1" i="1" dirty="0"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742427" name="Text 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761805" y="973137"/>
                <a:ext cx="1308000" cy="523220"/>
              </a:xfrm>
              <a:prstGeom prst="rect">
                <a:avLst/>
              </a:prstGeom>
              <a:blipFill rotWithShape="1">
                <a:blip r:embed="rId5"/>
                <a:stretch>
                  <a:fillRect l="-44" t="-61" r="36" b="57"/>
                </a:stretch>
              </a:blip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42430" name="Text Box 30"/>
              <p:cNvSpPr txBox="1">
                <a:spLocks noChangeArrowheads="1"/>
              </p:cNvSpPr>
              <p:nvPr/>
            </p:nvSpPr>
            <p:spPr bwMode="auto">
              <a:xfrm>
                <a:off x="7195441" y="4138612"/>
                <a:ext cx="1371401" cy="523220"/>
              </a:xfrm>
              <a:prstGeom prst="rect">
                <a:avLst/>
              </a:prstGeom>
              <a:solidFill>
                <a:srgbClr val="FF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1" i="1" dirty="0" smtClean="0"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𝑬</m:t>
                      </m:r>
                      <m:r>
                        <a:rPr lang="en-US" altLang="zh-CN" sz="2800" b="1" i="1" dirty="0" smtClean="0"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(</m:t>
                      </m:r>
                      <m:r>
                        <a:rPr lang="en-US" altLang="zh-CN" sz="2800" b="1" i="1" dirty="0" smtClean="0"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𝟓</m:t>
                      </m:r>
                      <m:r>
                        <a:rPr lang="en-US" altLang="zh-CN" sz="2800" b="1" i="1" dirty="0" smtClean="0"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,</m:t>
                      </m:r>
                      <m:r>
                        <a:rPr lang="en-US" altLang="zh-CN" sz="2800" b="1" i="1" dirty="0" smtClean="0"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𝟒</m:t>
                      </m:r>
                      <m:r>
                        <a:rPr lang="en-US" altLang="zh-CN" sz="2800" b="1" i="1" dirty="0" smtClean="0"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)</m:t>
                      </m:r>
                    </m:oMath>
                  </m:oMathPara>
                </a14:m>
                <a:endParaRPr lang="en-US" altLang="zh-CN" sz="2800" b="1" i="1" dirty="0"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742430" name="Text 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195441" y="4138612"/>
                <a:ext cx="1371401" cy="523220"/>
              </a:xfrm>
              <a:prstGeom prst="rect">
                <a:avLst/>
              </a:prstGeom>
              <a:blipFill rotWithShape="1">
                <a:blip r:embed="rId6"/>
                <a:stretch>
                  <a:fillRect l="-19" t="-61" r="4" b="57"/>
                </a:stretch>
              </a:blip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42431" name="Text Box 31"/>
              <p:cNvSpPr txBox="1">
                <a:spLocks noChangeArrowheads="1"/>
              </p:cNvSpPr>
              <p:nvPr/>
            </p:nvSpPr>
            <p:spPr bwMode="auto">
              <a:xfrm>
                <a:off x="3547366" y="1765300"/>
                <a:ext cx="1371401" cy="523220"/>
              </a:xfrm>
              <a:prstGeom prst="rect">
                <a:avLst/>
              </a:prstGeom>
              <a:solidFill>
                <a:srgbClr val="FF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1" i="1" dirty="0" smtClean="0"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𝑬</m:t>
                      </m:r>
                      <m:r>
                        <a:rPr lang="en-US" altLang="zh-CN" sz="2800" b="1" i="1" dirty="0" smtClean="0"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(</m:t>
                      </m:r>
                      <m:r>
                        <a:rPr lang="en-US" altLang="zh-CN" sz="2800" b="1" i="1" dirty="0" smtClean="0"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𝟐</m:t>
                      </m:r>
                      <m:r>
                        <a:rPr lang="en-US" altLang="zh-CN" sz="2800" b="1" i="1" dirty="0" smtClean="0"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,</m:t>
                      </m:r>
                      <m:r>
                        <a:rPr lang="en-US" altLang="zh-CN" sz="2800" b="1" i="1" dirty="0" smtClean="0"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𝟏</m:t>
                      </m:r>
                      <m:r>
                        <a:rPr lang="en-US" altLang="zh-CN" sz="2800" b="1" i="1" dirty="0" smtClean="0"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)</m:t>
                      </m:r>
                    </m:oMath>
                  </m:oMathPara>
                </a14:m>
                <a:endParaRPr lang="en-US" altLang="zh-CN" sz="2800" b="1" i="1" dirty="0"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742431" name="Text 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547366" y="1765300"/>
                <a:ext cx="1371401" cy="523220"/>
              </a:xfrm>
              <a:prstGeom prst="rect">
                <a:avLst/>
              </a:prstGeom>
              <a:blipFill rotWithShape="1">
                <a:blip r:embed="rId7"/>
                <a:stretch>
                  <a:fillRect l="-19" r="4" b="118"/>
                </a:stretch>
              </a:blip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42432" name="Text Box 32"/>
              <p:cNvSpPr txBox="1">
                <a:spLocks noChangeArrowheads="1"/>
              </p:cNvSpPr>
              <p:nvPr/>
            </p:nvSpPr>
            <p:spPr bwMode="auto">
              <a:xfrm>
                <a:off x="4761804" y="1765300"/>
                <a:ext cx="1371401" cy="523220"/>
              </a:xfrm>
              <a:prstGeom prst="rect">
                <a:avLst/>
              </a:prstGeom>
              <a:solidFill>
                <a:srgbClr val="FF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1" i="1" dirty="0" smtClean="0"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𝑬</m:t>
                      </m:r>
                      <m:r>
                        <a:rPr lang="en-US" altLang="zh-CN" sz="2800" b="1" i="1" dirty="0" smtClean="0"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(</m:t>
                      </m:r>
                      <m:r>
                        <a:rPr lang="en-US" altLang="zh-CN" sz="2800" b="1" i="1" dirty="0" smtClean="0"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𝟐</m:t>
                      </m:r>
                      <m:r>
                        <a:rPr lang="en-US" altLang="zh-CN" sz="2800" b="1" i="1" dirty="0" smtClean="0"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,</m:t>
                      </m:r>
                      <m:r>
                        <a:rPr lang="en-US" altLang="zh-CN" sz="2800" b="1" i="1" dirty="0" smtClean="0"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𝟐</m:t>
                      </m:r>
                      <m:r>
                        <a:rPr lang="en-US" altLang="zh-CN" sz="2800" b="1" i="1" dirty="0" smtClean="0"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)</m:t>
                      </m:r>
                    </m:oMath>
                  </m:oMathPara>
                </a14:m>
                <a:endParaRPr lang="en-US" altLang="zh-CN" sz="2800" b="1" i="1" dirty="0"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742432" name="Text 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761804" y="1765300"/>
                <a:ext cx="1371401" cy="523220"/>
              </a:xfrm>
              <a:prstGeom prst="rect">
                <a:avLst/>
              </a:prstGeom>
              <a:blipFill rotWithShape="1">
                <a:blip r:embed="rId8"/>
                <a:stretch>
                  <a:fillRect l="-42" r="27" b="118"/>
                </a:stretch>
              </a:blip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42433" name="Text Box 33"/>
              <p:cNvSpPr txBox="1">
                <a:spLocks noChangeArrowheads="1"/>
              </p:cNvSpPr>
              <p:nvPr/>
            </p:nvSpPr>
            <p:spPr bwMode="auto">
              <a:xfrm>
                <a:off x="5978622" y="1765300"/>
                <a:ext cx="1371401" cy="523220"/>
              </a:xfrm>
              <a:prstGeom prst="rect">
                <a:avLst/>
              </a:prstGeom>
              <a:solidFill>
                <a:srgbClr val="FF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1" i="1" dirty="0" smtClean="0"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𝑬</m:t>
                      </m:r>
                      <m:r>
                        <a:rPr lang="en-US" altLang="zh-CN" sz="2800" b="1" i="1" dirty="0" smtClean="0"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(</m:t>
                      </m:r>
                      <m:r>
                        <a:rPr lang="en-US" altLang="zh-CN" sz="2800" b="1" i="1" dirty="0" smtClean="0"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𝟐</m:t>
                      </m:r>
                      <m:r>
                        <a:rPr lang="en-US" altLang="zh-CN" sz="2800" b="1" i="1" dirty="0" smtClean="0"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,</m:t>
                      </m:r>
                      <m:r>
                        <a:rPr lang="en-US" altLang="zh-CN" sz="2800" b="1" i="1" dirty="0" smtClean="0"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𝟑</m:t>
                      </m:r>
                      <m:r>
                        <a:rPr lang="en-US" altLang="zh-CN" sz="2800" b="1" i="1" dirty="0" smtClean="0"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)</m:t>
                      </m:r>
                    </m:oMath>
                  </m:oMathPara>
                </a14:m>
                <a:endParaRPr lang="en-US" altLang="zh-CN" sz="2800" b="1" i="1" dirty="0"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742433" name="Text 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978622" y="1765300"/>
                <a:ext cx="1371401" cy="523220"/>
              </a:xfrm>
              <a:prstGeom prst="rect">
                <a:avLst/>
              </a:prstGeom>
              <a:blipFill rotWithShape="1">
                <a:blip r:embed="rId9"/>
                <a:stretch>
                  <a:fillRect l="-7" r="39" b="118"/>
                </a:stretch>
              </a:blip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42436" name="Text Box 36"/>
              <p:cNvSpPr txBox="1">
                <a:spLocks noChangeArrowheads="1"/>
              </p:cNvSpPr>
              <p:nvPr/>
            </p:nvSpPr>
            <p:spPr bwMode="auto">
              <a:xfrm>
                <a:off x="4761804" y="2557462"/>
                <a:ext cx="1371401" cy="523220"/>
              </a:xfrm>
              <a:prstGeom prst="rect">
                <a:avLst/>
              </a:prstGeom>
              <a:solidFill>
                <a:srgbClr val="FF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1" i="1" dirty="0" smtClean="0"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𝑬</m:t>
                      </m:r>
                      <m:r>
                        <a:rPr lang="en-US" altLang="zh-CN" sz="2800" b="1" i="1" dirty="0" smtClean="0"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(</m:t>
                      </m:r>
                      <m:r>
                        <a:rPr lang="en-US" altLang="zh-CN" sz="2800" b="1" i="1" dirty="0" smtClean="0"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𝟑</m:t>
                      </m:r>
                      <m:r>
                        <a:rPr lang="en-US" altLang="zh-CN" sz="2800" b="1" i="1" dirty="0" smtClean="0"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,</m:t>
                      </m:r>
                      <m:r>
                        <a:rPr lang="en-US" altLang="zh-CN" sz="2800" b="1" i="1" dirty="0" smtClean="0"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𝟐</m:t>
                      </m:r>
                      <m:r>
                        <a:rPr lang="en-US" altLang="zh-CN" sz="2800" b="1" i="1" dirty="0" smtClean="0"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)</m:t>
                      </m:r>
                    </m:oMath>
                  </m:oMathPara>
                </a14:m>
                <a:endParaRPr lang="en-US" altLang="zh-CN" sz="2800" b="1" i="1" dirty="0"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742436" name="Text 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761804" y="2557462"/>
                <a:ext cx="1371401" cy="523220"/>
              </a:xfrm>
              <a:prstGeom prst="rect">
                <a:avLst/>
              </a:prstGeom>
              <a:blipFill rotWithShape="1">
                <a:blip r:embed="rId10"/>
                <a:stretch>
                  <a:fillRect l="-42" t="-61" r="27" b="57"/>
                </a:stretch>
              </a:blip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42437" name="Text Box 37"/>
              <p:cNvSpPr txBox="1">
                <a:spLocks noChangeArrowheads="1"/>
              </p:cNvSpPr>
              <p:nvPr/>
            </p:nvSpPr>
            <p:spPr bwMode="auto">
              <a:xfrm>
                <a:off x="5969891" y="3349625"/>
                <a:ext cx="1371401" cy="523220"/>
              </a:xfrm>
              <a:prstGeom prst="rect">
                <a:avLst/>
              </a:prstGeom>
              <a:solidFill>
                <a:srgbClr val="FF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1" i="1" dirty="0" smtClean="0"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𝑬</m:t>
                      </m:r>
                      <m:r>
                        <a:rPr lang="en-US" altLang="zh-CN" sz="2800" b="1" i="1" dirty="0" smtClean="0"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(</m:t>
                      </m:r>
                      <m:r>
                        <a:rPr lang="en-US" altLang="zh-CN" sz="2800" b="1" i="1" dirty="0" smtClean="0"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𝟒</m:t>
                      </m:r>
                      <m:r>
                        <a:rPr lang="en-US" altLang="zh-CN" sz="2800" b="1" i="1" dirty="0" smtClean="0"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,</m:t>
                      </m:r>
                      <m:r>
                        <a:rPr lang="en-US" altLang="zh-CN" sz="2800" b="1" i="1" dirty="0" smtClean="0"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𝟑</m:t>
                      </m:r>
                      <m:r>
                        <a:rPr lang="en-US" altLang="zh-CN" sz="2800" b="1" i="1" dirty="0" smtClean="0"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)</m:t>
                      </m:r>
                    </m:oMath>
                  </m:oMathPara>
                </a14:m>
                <a:endParaRPr lang="en-US" altLang="zh-CN" sz="2800" b="1" i="1" dirty="0"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742437" name="Text 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969891" y="3349625"/>
                <a:ext cx="1371401" cy="523220"/>
              </a:xfrm>
              <a:prstGeom prst="rect">
                <a:avLst/>
              </a:prstGeom>
              <a:blipFill rotWithShape="1">
                <a:blip r:embed="rId11"/>
                <a:stretch>
                  <a:fillRect l="-19" r="4" b="118"/>
                </a:stretch>
              </a:blip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42438" name="Text Box 38"/>
              <p:cNvSpPr txBox="1">
                <a:spLocks noChangeArrowheads="1"/>
              </p:cNvSpPr>
              <p:nvPr/>
            </p:nvSpPr>
            <p:spPr bwMode="auto">
              <a:xfrm>
                <a:off x="6133205" y="4074552"/>
                <a:ext cx="1102617" cy="52322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charset="0"/>
                            </a:rPr>
                          </m:ctrlPr>
                        </m:sSubPr>
                        <m:e>
                          <m:r>
                            <a:rPr lang="en-US" altLang="zh-CN" sz="2800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charset="0"/>
                            </a:rPr>
                            <m:t>𝒒</m:t>
                          </m:r>
                        </m:e>
                        <m:sub>
                          <m:r>
                            <a:rPr lang="en-US" altLang="zh-CN" sz="28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charset="0"/>
                            </a:rPr>
                            <m:t>𝟒</m:t>
                          </m:r>
                        </m:sub>
                      </m:sSub>
                      <m:r>
                        <a:rPr lang="en-US" altLang="zh-CN" sz="2800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=</m:t>
                      </m:r>
                    </m:oMath>
                  </m:oMathPara>
                </a14:m>
                <a:endParaRPr lang="en-US" altLang="zh-CN" sz="2800" b="1" i="1" dirty="0">
                  <a:solidFill>
                    <a:srgbClr val="FF0000"/>
                  </a:solidFill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742438" name="Text 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133205" y="4074552"/>
                <a:ext cx="1102617" cy="523220"/>
              </a:xfrm>
              <a:prstGeom prst="rect">
                <a:avLst/>
              </a:prstGeom>
              <a:blipFill rotWithShape="1">
                <a:blip r:embed="rId12"/>
                <a:stretch>
                  <a:fillRect l="-34" t="-75" r="57" b="71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42439" name="Text Box 39"/>
              <p:cNvSpPr txBox="1">
                <a:spLocks noChangeArrowheads="1"/>
              </p:cNvSpPr>
              <p:nvPr/>
            </p:nvSpPr>
            <p:spPr bwMode="auto">
              <a:xfrm>
                <a:off x="4836316" y="3315176"/>
                <a:ext cx="1020443" cy="52322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charset="0"/>
                            </a:rPr>
                          </m:ctrlPr>
                        </m:sSubPr>
                        <m:e>
                          <m:r>
                            <a:rPr lang="en-US" altLang="zh-CN" sz="2800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charset="0"/>
                            </a:rPr>
                            <m:t>𝒒</m:t>
                          </m:r>
                        </m:e>
                        <m:sub>
                          <m:r>
                            <a:rPr lang="en-US" altLang="zh-CN" sz="28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charset="0"/>
                            </a:rPr>
                            <m:t>𝟑</m:t>
                          </m:r>
                        </m:sub>
                      </m:sSub>
                      <m:r>
                        <a:rPr lang="en-US" altLang="zh-CN" sz="2800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=</m:t>
                      </m:r>
                    </m:oMath>
                  </m:oMathPara>
                </a14:m>
                <a:endParaRPr lang="en-US" altLang="zh-CN" sz="2800" b="1" i="1" dirty="0">
                  <a:solidFill>
                    <a:srgbClr val="FF0000"/>
                  </a:solidFill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742439" name="Text 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836316" y="3315176"/>
                <a:ext cx="1020443" cy="523220"/>
              </a:xfrm>
              <a:prstGeom prst="rect">
                <a:avLst/>
              </a:prstGeom>
              <a:blipFill rotWithShape="1">
                <a:blip r:embed="rId13"/>
                <a:stretch>
                  <a:fillRect l="-15" t="-91" r="15" b="87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42440" name="Text Box 40"/>
              <p:cNvSpPr txBox="1">
                <a:spLocks noChangeArrowheads="1"/>
              </p:cNvSpPr>
              <p:nvPr/>
            </p:nvSpPr>
            <p:spPr bwMode="auto">
              <a:xfrm>
                <a:off x="3751315" y="2493634"/>
                <a:ext cx="942314" cy="52322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charset="0"/>
                            </a:rPr>
                          </m:ctrlPr>
                        </m:sSubPr>
                        <m:e>
                          <m:r>
                            <a:rPr lang="en-US" altLang="zh-CN" sz="2800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charset="0"/>
                            </a:rPr>
                            <m:t>𝒒</m:t>
                          </m:r>
                        </m:e>
                        <m:sub>
                          <m:r>
                            <a:rPr lang="en-US" altLang="zh-CN" sz="28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charset="0"/>
                            </a:rPr>
                            <m:t>𝟐</m:t>
                          </m:r>
                        </m:sub>
                      </m:sSub>
                      <m:r>
                        <a:rPr lang="en-US" altLang="zh-CN" sz="2800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=</m:t>
                      </m:r>
                    </m:oMath>
                  </m:oMathPara>
                </a14:m>
                <a:endParaRPr lang="en-US" altLang="zh-CN" sz="2800" b="1" i="1" dirty="0">
                  <a:solidFill>
                    <a:srgbClr val="FF0000"/>
                  </a:solidFill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742440" name="Text Box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751315" y="2493634"/>
                <a:ext cx="942314" cy="523220"/>
              </a:xfrm>
              <a:prstGeom prst="rect">
                <a:avLst/>
              </a:prstGeom>
              <a:blipFill rotWithShape="1">
                <a:blip r:embed="rId14"/>
                <a:stretch>
                  <a:fillRect l="-39" t="-119" r="37" b="115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42441" name="Text Box 41"/>
              <p:cNvSpPr txBox="1">
                <a:spLocks noChangeArrowheads="1"/>
              </p:cNvSpPr>
              <p:nvPr/>
            </p:nvSpPr>
            <p:spPr bwMode="auto">
              <a:xfrm>
                <a:off x="2626516" y="1692515"/>
                <a:ext cx="1003404" cy="52322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charset="0"/>
                            </a:rPr>
                          </m:ctrlPr>
                        </m:sSubPr>
                        <m:e>
                          <m:r>
                            <a:rPr lang="en-US" altLang="zh-CN" sz="2800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charset="0"/>
                            </a:rPr>
                            <m:t>𝒒</m:t>
                          </m:r>
                        </m:e>
                        <m:sub>
                          <m:r>
                            <a:rPr lang="en-US" altLang="zh-CN" sz="28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charset="0"/>
                            </a:rPr>
                            <m:t>𝟏</m:t>
                          </m:r>
                        </m:sub>
                      </m:sSub>
                      <m:r>
                        <a:rPr lang="en-US" altLang="zh-CN" sz="2800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=</m:t>
                      </m:r>
                    </m:oMath>
                  </m:oMathPara>
                </a14:m>
                <a:endParaRPr lang="en-US" altLang="zh-CN" sz="2800" b="1" i="1" dirty="0">
                  <a:solidFill>
                    <a:srgbClr val="FF0000"/>
                  </a:solidFill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742441" name="Text 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626516" y="1692515"/>
                <a:ext cx="1003404" cy="523220"/>
              </a:xfrm>
              <a:prstGeom prst="rect">
                <a:avLst/>
              </a:prstGeom>
              <a:blipFill rotWithShape="1">
                <a:blip r:embed="rId15"/>
                <a:stretch>
                  <a:fillRect l="-16" t="-46" r="26" b="42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42442" name="Text Box 42"/>
              <p:cNvSpPr txBox="1">
                <a:spLocks noChangeArrowheads="1"/>
              </p:cNvSpPr>
              <p:nvPr/>
            </p:nvSpPr>
            <p:spPr bwMode="auto">
              <a:xfrm>
                <a:off x="1066800" y="899318"/>
                <a:ext cx="1216818" cy="52322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charset="0"/>
                            </a:rPr>
                          </m:ctrlPr>
                        </m:sSubPr>
                        <m:e>
                          <m:r>
                            <a:rPr lang="en-US" altLang="zh-CN" sz="28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charset="0"/>
                            </a:rPr>
                            <m:t>𝒒</m:t>
                          </m:r>
                        </m:e>
                        <m:sub>
                          <m:r>
                            <a:rPr lang="en-US" altLang="zh-CN" sz="28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charset="0"/>
                            </a:rPr>
                            <m:t>𝟎</m:t>
                          </m:r>
                        </m:sub>
                      </m:sSub>
                      <m:r>
                        <a:rPr lang="en-US" altLang="zh-CN" sz="28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charset="0"/>
                        </a:rPr>
                        <m:t>=</m:t>
                      </m:r>
                    </m:oMath>
                  </m:oMathPara>
                </a14:m>
                <a:endParaRPr lang="en-US" altLang="zh-CN" sz="1600" b="1" i="1" dirty="0">
                  <a:solidFill>
                    <a:srgbClr val="FF0000"/>
                  </a:solidFill>
                  <a:latin typeface="Times New Roman" panose="02020603050405020304" charset="0"/>
                  <a:ea typeface="宋体" panose="02010600030101010101" pitchFamily="2" charset="-122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742442" name="Text 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66800" y="899318"/>
                <a:ext cx="1216818" cy="523220"/>
              </a:xfrm>
              <a:prstGeom prst="rect">
                <a:avLst/>
              </a:prstGeom>
              <a:blipFill rotWithShape="1">
                <a:blip r:embed="rId16"/>
                <a:stretch>
                  <a:fillRect t="-30" r="13" b="26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2443" name="Line 43"/>
          <p:cNvSpPr>
            <a:spLocks noChangeShapeType="1"/>
          </p:cNvSpPr>
          <p:nvPr/>
        </p:nvSpPr>
        <p:spPr bwMode="auto">
          <a:xfrm>
            <a:off x="2531266" y="757237"/>
            <a:ext cx="6018213" cy="4105275"/>
          </a:xfrm>
          <a:prstGeom prst="line">
            <a:avLst/>
          </a:prstGeom>
          <a:noFill/>
          <a:ln w="38100" cap="sq">
            <a:solidFill>
              <a:srgbClr val="FF0000"/>
            </a:solidFill>
            <a:miter lim="800000"/>
            <a:headEnd type="none" w="sm" len="sm"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742447" name="Line 47"/>
          <p:cNvSpPr>
            <a:spLocks noChangeShapeType="1"/>
          </p:cNvSpPr>
          <p:nvPr/>
        </p:nvSpPr>
        <p:spPr bwMode="auto">
          <a:xfrm>
            <a:off x="7331866" y="757237"/>
            <a:ext cx="1346200" cy="863600"/>
          </a:xfrm>
          <a:prstGeom prst="line">
            <a:avLst/>
          </a:prstGeom>
          <a:noFill/>
          <a:ln w="38100" cap="sq">
            <a:solidFill>
              <a:srgbClr val="0000FF"/>
            </a:solidFill>
            <a:miter lim="800000"/>
            <a:headEnd type="none" w="sm" len="sm"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0" name="Text Box 5"/>
          <p:cNvSpPr txBox="1">
            <a:spLocks noChangeArrowheads="1"/>
          </p:cNvSpPr>
          <p:nvPr/>
        </p:nvSpPr>
        <p:spPr bwMode="auto">
          <a:xfrm>
            <a:off x="0" y="169545"/>
            <a:ext cx="9144000" cy="5835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3300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zh-CN" altLang="en-US" b="1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自下而上计算优化解的搜索代价</a:t>
            </a:r>
            <a:endParaRPr kumimoji="0" lang="zh-CN" altLang="en-US" b="1" dirty="0">
              <a:solidFill>
                <a:srgbClr val="0000FF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42424" name="Text Box 24"/>
              <p:cNvSpPr txBox="1">
                <a:spLocks noChangeArrowheads="1"/>
              </p:cNvSpPr>
              <p:nvPr/>
            </p:nvSpPr>
            <p:spPr bwMode="auto">
              <a:xfrm>
                <a:off x="7195441" y="1762125"/>
                <a:ext cx="1371401" cy="523220"/>
              </a:xfrm>
              <a:prstGeom prst="rect">
                <a:avLst/>
              </a:prstGeom>
              <a:solidFill>
                <a:srgbClr val="FF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1" i="1" dirty="0" smtClean="0"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𝑬</m:t>
                      </m:r>
                      <m:r>
                        <a:rPr lang="en-US" altLang="zh-CN" sz="2800" b="1" i="1" dirty="0" smtClean="0"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(</m:t>
                      </m:r>
                      <m:r>
                        <a:rPr lang="en-US" altLang="zh-CN" sz="2800" b="1" i="1" dirty="0" smtClean="0"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𝟐</m:t>
                      </m:r>
                      <m:r>
                        <a:rPr lang="en-US" altLang="zh-CN" sz="2800" b="1" i="1" dirty="0" smtClean="0"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,</m:t>
                      </m:r>
                      <m:r>
                        <a:rPr lang="en-US" altLang="zh-CN" sz="2800" b="1" i="1" dirty="0" smtClean="0"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𝟒</m:t>
                      </m:r>
                      <m:r>
                        <a:rPr lang="en-US" altLang="zh-CN" sz="2800" b="1" i="1" dirty="0" smtClean="0"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)</m:t>
                      </m:r>
                    </m:oMath>
                  </m:oMathPara>
                </a14:m>
                <a:endParaRPr lang="en-US" altLang="zh-CN" sz="2800" b="1" i="1" dirty="0"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742424" name="Text 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195441" y="1762125"/>
                <a:ext cx="1371401" cy="523220"/>
              </a:xfrm>
              <a:prstGeom prst="rect">
                <a:avLst/>
              </a:prstGeom>
              <a:blipFill rotWithShape="1">
                <a:blip r:embed="rId17"/>
                <a:stretch>
                  <a:fillRect l="-19" r="4" b="118"/>
                </a:stretch>
              </a:blip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2446" name="Line 46"/>
          <p:cNvSpPr>
            <a:spLocks noChangeShapeType="1"/>
          </p:cNvSpPr>
          <p:nvPr/>
        </p:nvSpPr>
        <p:spPr bwMode="auto">
          <a:xfrm>
            <a:off x="5987254" y="685800"/>
            <a:ext cx="2817812" cy="1871662"/>
          </a:xfrm>
          <a:prstGeom prst="line">
            <a:avLst/>
          </a:prstGeom>
          <a:noFill/>
          <a:ln w="38100" cap="sq">
            <a:solidFill>
              <a:srgbClr val="FF0000"/>
            </a:solidFill>
            <a:miter lim="800000"/>
            <a:headEnd type="none" w="sm" len="sm"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>
              <a:latin typeface="Times New Roman" panose="02020603050405020304" charset="0"/>
              <a:cs typeface="Times New Roman" panose="0202060305040502030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42435" name="Text Box 35"/>
              <p:cNvSpPr txBox="1">
                <a:spLocks noChangeArrowheads="1"/>
              </p:cNvSpPr>
              <p:nvPr/>
            </p:nvSpPr>
            <p:spPr bwMode="auto">
              <a:xfrm>
                <a:off x="5978622" y="2557462"/>
                <a:ext cx="1371401" cy="523220"/>
              </a:xfrm>
              <a:prstGeom prst="rect">
                <a:avLst/>
              </a:prstGeom>
              <a:solidFill>
                <a:srgbClr val="FF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1" i="1" dirty="0" smtClean="0"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𝑬</m:t>
                      </m:r>
                      <m:r>
                        <a:rPr lang="en-US" altLang="zh-CN" sz="2800" b="1" i="1" dirty="0" smtClean="0"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(</m:t>
                      </m:r>
                      <m:r>
                        <a:rPr lang="en-US" altLang="zh-CN" sz="2800" b="1" i="1" dirty="0" smtClean="0"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𝟑</m:t>
                      </m:r>
                      <m:r>
                        <a:rPr lang="en-US" altLang="zh-CN" sz="2800" b="1" i="1" dirty="0" smtClean="0"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,</m:t>
                      </m:r>
                      <m:r>
                        <a:rPr lang="en-US" altLang="zh-CN" sz="2800" b="1" i="1" dirty="0" smtClean="0"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𝟑</m:t>
                      </m:r>
                      <m:r>
                        <a:rPr lang="en-US" altLang="zh-CN" sz="2800" b="1" i="1" dirty="0" smtClean="0"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)</m:t>
                      </m:r>
                    </m:oMath>
                  </m:oMathPara>
                </a14:m>
                <a:endParaRPr lang="en-US" altLang="zh-CN" sz="2800" b="1" i="1" dirty="0"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742435" name="Text 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978622" y="2557462"/>
                <a:ext cx="1371401" cy="523220"/>
              </a:xfrm>
              <a:prstGeom prst="rect">
                <a:avLst/>
              </a:prstGeom>
              <a:blipFill rotWithShape="1">
                <a:blip r:embed="rId18"/>
                <a:stretch>
                  <a:fillRect l="-7" t="-61" r="39" b="57"/>
                </a:stretch>
              </a:blip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42426" name="Text Box 26"/>
              <p:cNvSpPr txBox="1">
                <a:spLocks noChangeArrowheads="1"/>
              </p:cNvSpPr>
              <p:nvPr/>
            </p:nvSpPr>
            <p:spPr bwMode="auto">
              <a:xfrm>
                <a:off x="7195441" y="2554287"/>
                <a:ext cx="1371401" cy="523220"/>
              </a:xfrm>
              <a:prstGeom prst="rect">
                <a:avLst/>
              </a:prstGeom>
              <a:solidFill>
                <a:srgbClr val="FF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1" i="1" dirty="0" smtClean="0"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𝑬</m:t>
                      </m:r>
                      <m:r>
                        <a:rPr lang="en-US" altLang="zh-CN" sz="2800" b="1" i="1" dirty="0" smtClean="0"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(</m:t>
                      </m:r>
                      <m:r>
                        <a:rPr lang="en-US" altLang="zh-CN" sz="2800" b="1" i="1" dirty="0" smtClean="0"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𝟑</m:t>
                      </m:r>
                      <m:r>
                        <a:rPr lang="en-US" altLang="zh-CN" sz="2800" b="1" i="1" dirty="0" smtClean="0"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,</m:t>
                      </m:r>
                      <m:r>
                        <a:rPr lang="en-US" altLang="zh-CN" sz="2800" b="1" i="1" dirty="0" smtClean="0"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𝟒</m:t>
                      </m:r>
                      <m:r>
                        <a:rPr lang="en-US" altLang="zh-CN" sz="2800" b="1" i="1" dirty="0" smtClean="0"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)</m:t>
                      </m:r>
                    </m:oMath>
                  </m:oMathPara>
                </a14:m>
                <a:endParaRPr lang="en-US" altLang="zh-CN" sz="2800" b="1" i="1" dirty="0"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742426" name="Text 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195441" y="2554287"/>
                <a:ext cx="1371401" cy="523220"/>
              </a:xfrm>
              <a:prstGeom prst="rect">
                <a:avLst/>
              </a:prstGeom>
              <a:blipFill rotWithShape="1">
                <a:blip r:embed="rId19"/>
                <a:stretch>
                  <a:fillRect l="-19" t="-61" r="4" b="57"/>
                </a:stretch>
              </a:blip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2445" name="Line 45"/>
          <p:cNvSpPr>
            <a:spLocks noChangeShapeType="1"/>
          </p:cNvSpPr>
          <p:nvPr/>
        </p:nvSpPr>
        <p:spPr bwMode="auto">
          <a:xfrm>
            <a:off x="4899816" y="757237"/>
            <a:ext cx="3905250" cy="2592388"/>
          </a:xfrm>
          <a:prstGeom prst="line">
            <a:avLst/>
          </a:prstGeom>
          <a:noFill/>
          <a:ln w="38100" cap="sq">
            <a:solidFill>
              <a:srgbClr val="FF0000"/>
            </a:solidFill>
            <a:miter lim="800000"/>
            <a:headEnd type="none" w="sm" len="sm"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>
              <a:latin typeface="Times New Roman" panose="02020603050405020304" charset="0"/>
              <a:cs typeface="Times New Roman" panose="0202060305040502030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42428" name="Text Box 28"/>
              <p:cNvSpPr txBox="1">
                <a:spLocks noChangeArrowheads="1"/>
              </p:cNvSpPr>
              <p:nvPr/>
            </p:nvSpPr>
            <p:spPr bwMode="auto">
              <a:xfrm>
                <a:off x="7195441" y="3346450"/>
                <a:ext cx="1371401" cy="523220"/>
              </a:xfrm>
              <a:prstGeom prst="rect">
                <a:avLst/>
              </a:prstGeom>
              <a:solidFill>
                <a:srgbClr val="FF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1" i="1" dirty="0" smtClean="0"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𝑬</m:t>
                      </m:r>
                      <m:r>
                        <a:rPr lang="en-US" altLang="zh-CN" sz="2800" b="1" i="1" dirty="0" smtClean="0"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(</m:t>
                      </m:r>
                      <m:r>
                        <a:rPr lang="en-US" altLang="zh-CN" sz="2800" b="1" i="1" dirty="0" smtClean="0"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𝟒</m:t>
                      </m:r>
                      <m:r>
                        <a:rPr lang="en-US" altLang="zh-CN" sz="2800" b="1" i="1" dirty="0" smtClean="0"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,</m:t>
                      </m:r>
                      <m:r>
                        <a:rPr lang="en-US" altLang="zh-CN" sz="2800" b="1" i="1" dirty="0" smtClean="0"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𝟒</m:t>
                      </m:r>
                      <m:r>
                        <a:rPr lang="en-US" altLang="zh-CN" sz="2800" b="1" i="1" dirty="0" smtClean="0"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)</m:t>
                      </m:r>
                    </m:oMath>
                  </m:oMathPara>
                </a14:m>
                <a:endParaRPr lang="en-US" altLang="zh-CN" sz="2800" b="1" i="1" dirty="0"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742428" name="Text 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195441" y="3346450"/>
                <a:ext cx="1371401" cy="523220"/>
              </a:xfrm>
              <a:prstGeom prst="rect">
                <a:avLst/>
              </a:prstGeom>
              <a:blipFill rotWithShape="1">
                <a:blip r:embed="rId20"/>
                <a:stretch>
                  <a:fillRect l="-19" r="4" b="118"/>
                </a:stretch>
              </a:blip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2444" name="Line 44"/>
          <p:cNvSpPr>
            <a:spLocks noChangeShapeType="1"/>
          </p:cNvSpPr>
          <p:nvPr/>
        </p:nvSpPr>
        <p:spPr bwMode="auto">
          <a:xfrm>
            <a:off x="3556791" y="685800"/>
            <a:ext cx="5119688" cy="3527425"/>
          </a:xfrm>
          <a:prstGeom prst="line">
            <a:avLst/>
          </a:prstGeom>
          <a:noFill/>
          <a:ln w="38100" cap="sq">
            <a:solidFill>
              <a:srgbClr val="FF0000"/>
            </a:solidFill>
            <a:miter lim="800000"/>
            <a:headEnd type="none" w="sm" len="sm"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>
              <a:latin typeface="Times New Roman" panose="02020603050405020304" charset="0"/>
              <a:cs typeface="Times New Roman" panose="0202060305040502030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 Box 4"/>
              <p:cNvSpPr txBox="1">
                <a:spLocks noChangeArrowheads="1"/>
              </p:cNvSpPr>
              <p:nvPr/>
            </p:nvSpPr>
            <p:spPr bwMode="auto">
              <a:xfrm>
                <a:off x="152400" y="4969822"/>
                <a:ext cx="8746191" cy="105157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2">
                    <a:lumMod val="60000"/>
                    <a:lumOff val="40000"/>
                  </a:schemeClr>
                </a:solidFill>
              </a:ln>
              <a:effectLst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sz="2400" b="1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  <a:sym typeface="+mn-ea"/>
                        </a:rPr>
                        <m:t>𝑬</m:t>
                      </m:r>
                      <m:d>
                        <m:dPr>
                          <m:ctrlPr>
                            <a:rPr lang="en-US" altLang="zh-CN" sz="2400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charset="0"/>
                              <a:sym typeface="+mn-ea"/>
                            </a:rPr>
                          </m:ctrlPr>
                        </m:dPr>
                        <m:e>
                          <m:r>
                            <a:rPr lang="zh-CN" altLang="en-US" sz="2400" b="1" i="1" dirty="0" err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charset="0"/>
                              <a:sym typeface="+mn-ea"/>
                            </a:rPr>
                            <m:t>𝒊</m:t>
                          </m:r>
                          <m:r>
                            <a:rPr lang="en-US" altLang="zh-CN" sz="2400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charset="0"/>
                              <a:sym typeface="+mn-ea"/>
                            </a:rPr>
                            <m:t>, </m:t>
                          </m:r>
                          <m:r>
                            <a:rPr lang="zh-CN" altLang="en-US" sz="2400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charset="0"/>
                              <a:sym typeface="+mn-ea"/>
                            </a:rPr>
                            <m:t>𝒋</m:t>
                          </m:r>
                        </m:e>
                      </m:d>
                      <m:r>
                        <a:rPr lang="en-US" altLang="zh-CN" sz="2400" b="1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  <a:sym typeface="+mn-ea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sz="2400" b="1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华文细黑" panose="02010600040101010101" charset="-122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b="1" i="1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华文细黑" panose="02010600040101010101" charset="-122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400" b="1" i="1" dirty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华文细黑" panose="02010600040101010101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1" i="1" dirty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华文细黑" panose="02010600040101010101" charset="-122"/>
                                      </a:rPr>
                                      <m:t>𝒒</m:t>
                                    </m:r>
                                  </m:e>
                                  <m:sub>
                                    <m:r>
                                      <a:rPr lang="en-US" altLang="zh-CN" sz="2400" b="1" i="1" dirty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华文细黑" panose="02010600040101010101" charset="-122"/>
                                      </a:rPr>
                                      <m:t>𝒊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en-US" altLang="zh-CN" sz="2400" b="1" i="1" dirty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华文细黑" panose="02010600040101010101" charset="-122"/>
                                      </a:rPr>
                                      <m:t>−</m:t>
                                    </m:r>
                                    <m:r>
                                      <a:rPr lang="en-US" altLang="zh-CN" sz="2400" b="1" i="1" dirty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华文细黑" panose="02010600040101010101" charset="-122"/>
                                      </a:rPr>
                                      <m:t>𝟏</m:t>
                                    </m:r>
                                  </m:sub>
                                </m:sSub>
                                <m:r>
                                  <a:rPr lang="en-US" altLang="zh-CN" sz="2400" b="1" i="1" dirty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华文细黑" panose="02010600040101010101" charset="-122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altLang="zh-CN" sz="2400" b="1" i="1" dirty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华文细黑" panose="02010600040101010101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1" i="1" dirty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华文细黑" panose="02010600040101010101" charset="-122"/>
                                      </a:rPr>
                                      <m:t>𝒒</m:t>
                                    </m:r>
                                  </m:e>
                                  <m:sub>
                                    <m:r>
                                      <a:rPr lang="en-US" altLang="zh-CN" sz="2400" b="1" i="1" dirty="0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华文细黑" panose="02010600040101010101" charset="-122"/>
                                      </a:rPr>
                                      <m:t>𝒋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func>
                                  <m:funcPr>
                                    <m:ctrlPr>
                                      <a:rPr lang="en-US" altLang="zh-CN" sz="2400" b="1" i="1" dirty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华文细黑" panose="02010600040101010101" charset="-122"/>
                                      </a:rPr>
                                    </m:ctrlPr>
                                  </m:funcPr>
                                  <m:fName>
                                    <m:limLow>
                                      <m:limLowPr>
                                        <m:ctrlPr>
                                          <a:rPr lang="en-US" altLang="zh-CN" sz="2400" b="1" i="1" dirty="0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ea typeface="华文细黑" panose="02010600040101010101" charset="-122"/>
                                          </a:rPr>
                                        </m:ctrlPr>
                                      </m:limLowPr>
                                      <m:e>
                                        <m:r>
                                          <a:rPr lang="en-US" altLang="zh-CN" sz="2400" b="1" i="1" dirty="0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ea typeface="华文细黑" panose="02010600040101010101" charset="-122"/>
                                          </a:rPr>
                                          <m:t>𝒎𝒊𝒏</m:t>
                                        </m:r>
                                      </m:e>
                                      <m:lim>
                                        <m:r>
                                          <a:rPr lang="en-US" altLang="zh-CN" sz="2400" b="1" i="1" dirty="0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ea typeface="华文细黑" panose="02010600040101010101" charset="-122"/>
                                          </a:rPr>
                                          <m:t>𝒊</m:t>
                                        </m:r>
                                        <m:r>
                                          <a:rPr lang="en-US" altLang="zh-CN" sz="2400" b="1" i="1" dirty="0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≤</m:t>
                                        </m:r>
                                        <m:r>
                                          <a:rPr lang="en-US" altLang="zh-CN" sz="2400" b="1" i="1" dirty="0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𝒓</m:t>
                                        </m:r>
                                        <m:r>
                                          <a:rPr lang="en-US" altLang="zh-CN" sz="2400" b="1" i="1" dirty="0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≤</m:t>
                                        </m:r>
                                        <m:r>
                                          <a:rPr lang="en-US" altLang="zh-CN" sz="2400" b="1" i="1" dirty="0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𝒋</m:t>
                                        </m:r>
                                      </m:lim>
                                    </m:limLow>
                                  </m:fName>
                                  <m:e>
                                    <m:r>
                                      <a:rPr lang="en-US" altLang="zh-CN" sz="2400" b="1" i="1" dirty="0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 </m:t>
                                    </m:r>
                                    <m:d>
                                      <m:dPr>
                                        <m:begChr m:val="{"/>
                                        <m:endChr m:val="}"/>
                                        <m:ctrlPr>
                                          <a:rPr lang="en-US" altLang="zh-CN" sz="2400" b="1" i="1" dirty="0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ea typeface="华文细黑" panose="02010600040101010101" charset="-122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zh-CN" altLang="en-US" sz="2400" b="1" i="1" dirty="0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ea typeface="楷体" panose="02010609060101010101" pitchFamily="49" charset="-122"/>
                                            <a:cs typeface="Times New Roman" panose="02020603050405020304" charset="0"/>
                                            <a:sym typeface="+mn-ea"/>
                                          </a:rPr>
                                          <m:t>𝑬</m:t>
                                        </m:r>
                                        <m:d>
                                          <m:dPr>
                                            <m:ctrlPr>
                                              <a:rPr lang="en-US" altLang="zh-CN" sz="2400" b="1" i="1" dirty="0">
                                                <a:solidFill>
                                                  <a:srgbClr val="0000FF"/>
                                                </a:solidFill>
                                                <a:latin typeface="Cambria Math" panose="02040503050406030204" pitchFamily="18" charset="0"/>
                                                <a:ea typeface="楷体" panose="02010609060101010101" pitchFamily="49" charset="-122"/>
                                                <a:cs typeface="Times New Roman" panose="02020603050405020304" charset="0"/>
                                                <a:sym typeface="+mn-ea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zh-CN" altLang="en-US" sz="2400" b="1" i="1" dirty="0">
                                                <a:solidFill>
                                                  <a:srgbClr val="0000FF"/>
                                                </a:solidFill>
                                                <a:latin typeface="Cambria Math" panose="02040503050406030204" pitchFamily="18" charset="0"/>
                                                <a:ea typeface="楷体" panose="02010609060101010101" pitchFamily="49" charset="-122"/>
                                                <a:cs typeface="Times New Roman" panose="02020603050405020304" charset="0"/>
                                                <a:sym typeface="+mn-ea"/>
                                              </a:rPr>
                                              <m:t>𝒊</m:t>
                                            </m:r>
                                            <m:r>
                                              <a:rPr lang="en-US" altLang="zh-CN" sz="2400" b="1" i="1" dirty="0">
                                                <a:solidFill>
                                                  <a:srgbClr val="0000FF"/>
                                                </a:solidFill>
                                                <a:latin typeface="Cambria Math" panose="02040503050406030204" pitchFamily="18" charset="0"/>
                                                <a:ea typeface="楷体" panose="02010609060101010101" pitchFamily="49" charset="-122"/>
                                                <a:cs typeface="Times New Roman" panose="02020603050405020304" charset="0"/>
                                                <a:sym typeface="+mn-ea"/>
                                              </a:rPr>
                                              <m:t>,</m:t>
                                            </m:r>
                                            <m:r>
                                              <a:rPr lang="zh-CN" altLang="en-US" sz="2400" b="1" i="1" dirty="0">
                                                <a:solidFill>
                                                  <a:srgbClr val="0000FF"/>
                                                </a:solidFill>
                                                <a:latin typeface="Cambria Math" panose="02040503050406030204" pitchFamily="18" charset="0"/>
                                                <a:ea typeface="楷体" panose="02010609060101010101" pitchFamily="49" charset="-122"/>
                                                <a:cs typeface="Times New Roman" panose="02020603050405020304" charset="0"/>
                                                <a:sym typeface="+mn-ea"/>
                                              </a:rPr>
                                              <m:t>𝒓</m:t>
                                            </m:r>
                                            <m:r>
                                              <a:rPr lang="zh-CN" altLang="en-US" sz="2400" b="1" i="1" dirty="0">
                                                <a:solidFill>
                                                  <a:srgbClr val="0000FF"/>
                                                </a:solidFill>
                                                <a:latin typeface="Cambria Math" panose="02040503050406030204" pitchFamily="18" charset="0"/>
                                                <a:ea typeface="楷体" panose="02010609060101010101" pitchFamily="49" charset="-122"/>
                                                <a:cs typeface="Times New Roman" panose="02020603050405020304" charset="0"/>
                                                <a:sym typeface="+mn-ea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zh-CN" altLang="en-US" sz="2400" b="1" i="1" dirty="0">
                                                <a:solidFill>
                                                  <a:srgbClr val="0000FF"/>
                                                </a:solidFill>
                                                <a:latin typeface="Cambria Math" panose="02040503050406030204" pitchFamily="18" charset="0"/>
                                                <a:ea typeface="楷体" panose="02010609060101010101" pitchFamily="49" charset="-122"/>
                                                <a:cs typeface="Times New Roman" panose="02020603050405020304" charset="0"/>
                                                <a:sym typeface="+mn-ea"/>
                                              </a:rPr>
                                              <m:t>𝟏</m:t>
                                            </m:r>
                                          </m:e>
                                        </m:d>
                                        <m:r>
                                          <a:rPr lang="en-US" altLang="zh-CN" sz="2400" b="1" i="1" dirty="0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ea typeface="楷体" panose="02010609060101010101" pitchFamily="49" charset="-122"/>
                                            <a:cs typeface="Times New Roman" panose="02020603050405020304" charset="0"/>
                                            <a:sym typeface="+mn-ea"/>
                                          </a:rPr>
                                          <m:t>+</m:t>
                                        </m:r>
                                        <m:r>
                                          <a:rPr lang="zh-CN" altLang="en-US" sz="2400" b="1" i="1" dirty="0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ea typeface="楷体" panose="02010609060101010101" pitchFamily="49" charset="-122"/>
                                            <a:cs typeface="Times New Roman" panose="02020603050405020304" charset="0"/>
                                            <a:sym typeface="+mn-ea"/>
                                          </a:rPr>
                                          <m:t>𝑬</m:t>
                                        </m:r>
                                        <m:d>
                                          <m:dPr>
                                            <m:ctrlPr>
                                              <a:rPr lang="en-US" altLang="zh-CN" sz="2400" b="1" i="1" dirty="0">
                                                <a:solidFill>
                                                  <a:srgbClr val="0000FF"/>
                                                </a:solidFill>
                                                <a:latin typeface="Cambria Math" panose="02040503050406030204" pitchFamily="18" charset="0"/>
                                                <a:ea typeface="楷体" panose="02010609060101010101" pitchFamily="49" charset="-122"/>
                                                <a:cs typeface="Times New Roman" panose="02020603050405020304" charset="0"/>
                                                <a:sym typeface="+mn-ea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zh-CN" altLang="en-US" sz="2400" b="1" i="1" dirty="0">
                                                <a:solidFill>
                                                  <a:srgbClr val="0000FF"/>
                                                </a:solidFill>
                                                <a:latin typeface="Cambria Math" panose="02040503050406030204" pitchFamily="18" charset="0"/>
                                                <a:ea typeface="楷体" panose="02010609060101010101" pitchFamily="49" charset="-122"/>
                                                <a:cs typeface="Times New Roman" panose="02020603050405020304" charset="0"/>
                                                <a:sym typeface="+mn-ea"/>
                                              </a:rPr>
                                              <m:t>𝒓</m:t>
                                            </m:r>
                                            <m:r>
                                              <a:rPr lang="en-US" altLang="zh-CN" sz="2400" b="1" i="1" dirty="0">
                                                <a:solidFill>
                                                  <a:srgbClr val="0000FF"/>
                                                </a:solidFill>
                                                <a:latin typeface="Cambria Math" panose="02040503050406030204" pitchFamily="18" charset="0"/>
                                                <a:ea typeface="楷体" panose="02010609060101010101" pitchFamily="49" charset="-122"/>
                                                <a:cs typeface="Times New Roman" panose="02020603050405020304" charset="0"/>
                                                <a:sym typeface="+mn-ea"/>
                                              </a:rPr>
                                              <m:t>+</m:t>
                                            </m:r>
                                            <m:r>
                                              <a:rPr lang="zh-CN" altLang="en-US" sz="2400" b="1" i="1" dirty="0">
                                                <a:solidFill>
                                                  <a:srgbClr val="0000FF"/>
                                                </a:solidFill>
                                                <a:latin typeface="Cambria Math" panose="02040503050406030204" pitchFamily="18" charset="0"/>
                                                <a:ea typeface="楷体" panose="02010609060101010101" pitchFamily="49" charset="-122"/>
                                                <a:cs typeface="Times New Roman" panose="02020603050405020304" charset="0"/>
                                                <a:sym typeface="+mn-ea"/>
                                              </a:rPr>
                                              <m:t>𝟏</m:t>
                                            </m:r>
                                            <m:r>
                                              <a:rPr lang="en-US" altLang="zh-CN" sz="2400" b="1" i="1" dirty="0">
                                                <a:solidFill>
                                                  <a:srgbClr val="0000FF"/>
                                                </a:solidFill>
                                                <a:latin typeface="Cambria Math" panose="02040503050406030204" pitchFamily="18" charset="0"/>
                                                <a:ea typeface="楷体" panose="02010609060101010101" pitchFamily="49" charset="-122"/>
                                                <a:cs typeface="Times New Roman" panose="02020603050405020304" charset="0"/>
                                                <a:sym typeface="+mn-ea"/>
                                              </a:rPr>
                                              <m:t>,</m:t>
                                            </m:r>
                                            <m:r>
                                              <a:rPr lang="zh-CN" altLang="en-US" sz="2400" b="1" i="1" dirty="0">
                                                <a:solidFill>
                                                  <a:srgbClr val="0000FF"/>
                                                </a:solidFill>
                                                <a:latin typeface="Cambria Math" panose="02040503050406030204" pitchFamily="18" charset="0"/>
                                                <a:ea typeface="楷体" panose="02010609060101010101" pitchFamily="49" charset="-122"/>
                                                <a:cs typeface="Times New Roman" panose="02020603050405020304" charset="0"/>
                                                <a:sym typeface="+mn-ea"/>
                                              </a:rPr>
                                              <m:t>𝒋</m:t>
                                            </m:r>
                                          </m:e>
                                        </m:d>
                                        <m:r>
                                          <a:rPr lang="en-US" altLang="zh-CN" sz="2400" b="1" i="1" dirty="0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ea typeface="楷体" panose="02010609060101010101" pitchFamily="49" charset="-122"/>
                                            <a:cs typeface="Times New Roman" panose="02020603050405020304" charset="0"/>
                                            <a:sym typeface="+mn-ea"/>
                                          </a:rPr>
                                          <m:t>+</m:t>
                                        </m:r>
                                        <m:r>
                                          <a:rPr lang="zh-CN" altLang="en-US" sz="2400" b="1" i="1" dirty="0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ea typeface="楷体" panose="02010609060101010101" pitchFamily="49" charset="-122"/>
                                            <a:cs typeface="Times New Roman" panose="02020603050405020304" charset="0"/>
                                            <a:sym typeface="+mn-ea"/>
                                          </a:rPr>
                                          <m:t>𝑾</m:t>
                                        </m:r>
                                        <m:d>
                                          <m:dPr>
                                            <m:ctrlPr>
                                              <a:rPr lang="en-US" altLang="zh-CN" sz="2400" b="1" i="1" dirty="0">
                                                <a:solidFill>
                                                  <a:srgbClr val="0000FF"/>
                                                </a:solidFill>
                                                <a:latin typeface="Cambria Math" panose="02040503050406030204" pitchFamily="18" charset="0"/>
                                                <a:ea typeface="楷体" panose="02010609060101010101" pitchFamily="49" charset="-122"/>
                                                <a:cs typeface="Times New Roman" panose="02020603050405020304" charset="0"/>
                                                <a:sym typeface="+mn-ea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zh-CN" altLang="en-US" sz="2400" b="1" i="1" dirty="0" err="1">
                                                <a:solidFill>
                                                  <a:srgbClr val="0000FF"/>
                                                </a:solidFill>
                                                <a:latin typeface="Cambria Math" panose="02040503050406030204" pitchFamily="18" charset="0"/>
                                                <a:ea typeface="楷体" panose="02010609060101010101" pitchFamily="49" charset="-122"/>
                                                <a:cs typeface="Times New Roman" panose="02020603050405020304" charset="0"/>
                                                <a:sym typeface="+mn-ea"/>
                                              </a:rPr>
                                              <m:t>𝒊</m:t>
                                            </m:r>
                                            <m:r>
                                              <a:rPr lang="en-US" altLang="zh-CN" sz="2400" b="1" i="1" dirty="0">
                                                <a:solidFill>
                                                  <a:srgbClr val="0000FF"/>
                                                </a:solidFill>
                                                <a:latin typeface="Cambria Math" panose="02040503050406030204" pitchFamily="18" charset="0"/>
                                                <a:ea typeface="楷体" panose="02010609060101010101" pitchFamily="49" charset="-122"/>
                                                <a:cs typeface="Times New Roman" panose="02020603050405020304" charset="0"/>
                                                <a:sym typeface="+mn-ea"/>
                                              </a:rPr>
                                              <m:t>, </m:t>
                                            </m:r>
                                            <m:r>
                                              <a:rPr lang="zh-CN" altLang="en-US" sz="2400" b="1" i="1" dirty="0">
                                                <a:solidFill>
                                                  <a:srgbClr val="0000FF"/>
                                                </a:solidFill>
                                                <a:latin typeface="Cambria Math" panose="02040503050406030204" pitchFamily="18" charset="0"/>
                                                <a:ea typeface="楷体" panose="02010609060101010101" pitchFamily="49" charset="-122"/>
                                                <a:cs typeface="Times New Roman" panose="02020603050405020304" charset="0"/>
                                                <a:sym typeface="+mn-ea"/>
                                              </a:rPr>
                                              <m:t>𝒋</m:t>
                                            </m:r>
                                          </m:e>
                                        </m:d>
                                      </m:e>
                                    </m:d>
                                  </m:e>
                                </m:func>
                              </m:e>
                            </m:mr>
                          </m:m>
                        </m:e>
                      </m:d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altLang="zh-CN" sz="2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华文细黑" panose="02010600040101010101" charset="-122"/>
                            </a:rPr>
                          </m:ctrlPr>
                        </m:mPr>
                        <m:mr>
                          <m:e>
                            <m:r>
                              <a:rPr lang="zh-CN" altLang="en-US" sz="2400" b="1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charset="0"/>
                                <a:sym typeface="+mn-ea"/>
                              </a:rPr>
                              <m:t>𝒊𝒇</m:t>
                            </m:r>
                            <m:r>
                              <a:rPr lang="zh-CN" altLang="en-US" sz="2400" b="1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charset="0"/>
                                <a:sym typeface="+mn-ea"/>
                              </a:rPr>
                              <m:t>  </m:t>
                            </m:r>
                            <m:r>
                              <a:rPr lang="zh-CN" altLang="en-US" sz="2400" b="1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charset="0"/>
                                <a:sym typeface="+mn-ea"/>
                              </a:rPr>
                              <m:t>𝒋</m:t>
                            </m:r>
                            <m:r>
                              <a:rPr lang="en-US" altLang="zh-CN" sz="2400" b="1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charset="0"/>
                                <a:sym typeface="+mn-ea"/>
                              </a:rPr>
                              <m:t>=</m:t>
                            </m:r>
                            <m:r>
                              <a:rPr lang="zh-CN" altLang="en-US" sz="2400" b="1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charset="0"/>
                                <a:sym typeface="+mn-ea"/>
                              </a:rPr>
                              <m:t>𝒊</m:t>
                            </m:r>
                            <m:r>
                              <a:rPr lang="zh-CN" altLang="en-US" sz="2400" b="1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charset="0"/>
                                <a:sym typeface="+mn-ea"/>
                              </a:rPr>
                              <m:t>−</m:t>
                            </m:r>
                            <m:r>
                              <a:rPr lang="en-US" altLang="zh-CN" sz="2400" b="1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charset="0"/>
                                <a:sym typeface="+mn-ea"/>
                              </a:rPr>
                              <m:t>𝟏</m:t>
                            </m:r>
                          </m:e>
                        </m:mr>
                        <m:mr>
                          <m:e>
                            <m:r>
                              <a:rPr lang="en-US" altLang="zh-CN" sz="2400" b="1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charset="0"/>
                                <a:sym typeface="+mn-ea"/>
                              </a:rPr>
                              <m:t>𝒊𝒇</m:t>
                            </m:r>
                            <m:r>
                              <a:rPr lang="zh-CN" altLang="en-US" sz="2400" b="1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charset="0"/>
                                <a:sym typeface="+mn-ea"/>
                              </a:rPr>
                              <m:t> </m:t>
                            </m:r>
                            <m:r>
                              <a:rPr lang="zh-CN" altLang="en-US" sz="2400" b="1" i="1" dirty="0" err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charset="0"/>
                                <a:sym typeface="+mn-ea"/>
                              </a:rPr>
                              <m:t>𝒋</m:t>
                            </m:r>
                            <m:r>
                              <a:rPr lang="en-US" altLang="zh-CN" sz="2400" b="1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charset="0"/>
                                <a:sym typeface="+mn-ea"/>
                              </a:rPr>
                              <m:t>≥</m:t>
                            </m:r>
                            <m:r>
                              <a:rPr lang="zh-CN" altLang="en-US" sz="2400" b="1" i="1" dirty="0" err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charset="0"/>
                                <a:sym typeface="+mn-ea"/>
                              </a:rPr>
                              <m:t>𝒊</m:t>
                            </m:r>
                            <m:r>
                              <m:rPr>
                                <m:nor/>
                              </m:rPr>
                              <a:rPr lang="en-US" altLang="zh-CN" sz="2400" b="1" dirty="0">
                                <a:solidFill>
                                  <a:srgbClr val="0000FF"/>
                                </a:solidFill>
                                <a:latin typeface="Times New Roman" panose="02020603050405020304" charset="0"/>
                                <a:ea typeface="楷体" panose="02010609060101010101" pitchFamily="49" charset="-122"/>
                                <a:cs typeface="Times New Roman" panose="02020603050405020304" charset="0"/>
                                <a:sym typeface="+mn-ea"/>
                              </a:rPr>
                              <m:t> </m:t>
                            </m:r>
                          </m:e>
                        </m:mr>
                      </m:m>
                    </m:oMath>
                  </m:oMathPara>
                </a14:m>
                <a:endParaRPr lang="en-US" altLang="zh-CN" sz="2400" b="1" dirty="0">
                  <a:solidFill>
                    <a:srgbClr val="0000FF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  <a:sym typeface="+mn-ea"/>
                </a:endParaRPr>
              </a:p>
            </p:txBody>
          </p:sp>
        </mc:Choice>
        <mc:Fallback>
          <p:sp>
            <p:nvSpPr>
              <p:cNvPr id="29" name="Text 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52400" y="4969822"/>
                <a:ext cx="8746191" cy="1051570"/>
              </a:xfrm>
              <a:prstGeom prst="rect">
                <a:avLst/>
              </a:prstGeom>
              <a:blipFill rotWithShape="1">
                <a:blip r:embed="rId21"/>
                <a:stretch>
                  <a:fillRect l="-145" t="-1237" r="-141" b="-1177"/>
                </a:stretch>
              </a:blipFill>
              <a:ln w="25400">
                <a:solidFill>
                  <a:schemeClr val="tx2">
                    <a:lumMod val="60000"/>
                    <a:lumOff val="40000"/>
                  </a:schemeClr>
                </a:solidFill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" name="文本框 30"/>
              <p:cNvSpPr txBox="1"/>
              <p:nvPr/>
            </p:nvSpPr>
            <p:spPr>
              <a:xfrm>
                <a:off x="166061" y="3474387"/>
                <a:ext cx="4557123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dirty="0"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rPr>
                  <a:t>矩阵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𝐸</m:t>
                    </m:r>
                  </m:oMath>
                </a14:m>
                <a:r>
                  <a:rPr lang="zh-CN" altLang="en-US" sz="2400" dirty="0"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rPr>
                  <a:t>有什么特点？</a:t>
                </a:r>
                <a:endParaRPr lang="en-US" altLang="zh-CN" sz="2400" dirty="0"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endParaRPr>
              </a:p>
              <a:p>
                <a:r>
                  <a:rPr lang="zh-CN" altLang="en-US" sz="2400" dirty="0"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rPr>
                  <a:t>行号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𝑖</m:t>
                    </m:r>
                  </m:oMath>
                </a14:m>
                <a:r>
                  <a:rPr lang="zh-CN" altLang="en-US" sz="2400" dirty="0"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rPr>
                  <a:t>从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1</m:t>
                    </m:r>
                  </m:oMath>
                </a14:m>
                <a:r>
                  <a:rPr lang="zh-CN" altLang="en-US" sz="2400" dirty="0">
                    <a:latin typeface="Cambria Math" panose="02040503050406030204" pitchFamily="18" charset="0"/>
                    <a:ea typeface="楷体" panose="02010609060101010101" pitchFamily="49" charset="-122"/>
                    <a:cs typeface="Times New Roman" panose="02020603050405020304" charset="0"/>
                  </a:rPr>
                  <a:t>到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𝑛</m:t>
                    </m:r>
                    <m:r>
                      <a:rPr lang="en-US" altLang="zh-CN" sz="24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+</m:t>
                    </m:r>
                    <m:r>
                      <a:rPr lang="en-US" altLang="zh-CN" sz="2400" b="0" i="0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1</m:t>
                    </m:r>
                  </m:oMath>
                </a14:m>
                <a:endParaRPr lang="en-US" altLang="zh-CN" sz="2400" dirty="0"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endParaRPr>
              </a:p>
              <a:p>
                <a:r>
                  <a:rPr lang="zh-CN" altLang="en-US" sz="2400" dirty="0"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rPr>
                  <a:t>列号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𝑗</m:t>
                    </m:r>
                  </m:oMath>
                </a14:m>
                <a:r>
                  <a:rPr lang="zh-CN" altLang="en-US" sz="2400" dirty="0"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rPr>
                  <a:t>从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0</m:t>
                    </m:r>
                  </m:oMath>
                </a14:m>
                <a:r>
                  <a:rPr lang="zh-CN" altLang="en-US" sz="2400" dirty="0">
                    <a:latin typeface="Cambria Math" panose="02040503050406030204" pitchFamily="18" charset="0"/>
                    <a:ea typeface="楷体" panose="02010609060101010101" pitchFamily="49" charset="-122"/>
                    <a:cs typeface="Times New Roman" panose="02020603050405020304" charset="0"/>
                  </a:rPr>
                  <a:t>到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𝑛</m:t>
                    </m:r>
                  </m:oMath>
                </a14:m>
                <a:r>
                  <a:rPr lang="zh-CN" altLang="en-US" sz="2400" dirty="0"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rPr>
                  <a:t>（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𝑛</m:t>
                    </m:r>
                  </m:oMath>
                </a14:m>
                <a:r>
                  <a:rPr lang="zh-CN" altLang="en-US" sz="2400" dirty="0"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rPr>
                  <a:t>是关键字的个数）</a:t>
                </a:r>
                <a:endParaRPr lang="zh-CN" altLang="en-US" sz="2400" dirty="0"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31" name="文本框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061" y="3474387"/>
                <a:ext cx="4557123" cy="1200329"/>
              </a:xfrm>
              <a:prstGeom prst="rect">
                <a:avLst/>
              </a:prstGeom>
              <a:blipFill rotWithShape="1">
                <a:blip r:embed="rId22"/>
                <a:stretch>
                  <a:fillRect l="-7" t="-25" r="-2730" b="4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42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42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742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742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742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742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742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742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742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742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742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7424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742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742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742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742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742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742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742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742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7" dur="500"/>
                                        <p:tgtEl>
                                          <p:spTgt spid="742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2" dur="500"/>
                                        <p:tgtEl>
                                          <p:spTgt spid="742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7" dur="500"/>
                                        <p:tgtEl>
                                          <p:spTgt spid="7424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2" dur="500"/>
                                        <p:tgtEl>
                                          <p:spTgt spid="742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7" dur="500"/>
                                        <p:tgtEl>
                                          <p:spTgt spid="7424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2429" grpId="0" bldLvl="0" animBg="1"/>
      <p:bldP spid="742422" grpId="0" bldLvl="0" animBg="1"/>
      <p:bldP spid="742423" grpId="0" bldLvl="0" animBg="1"/>
      <p:bldP spid="742425" grpId="0" bldLvl="0" animBg="1"/>
      <p:bldP spid="742427" grpId="0" bldLvl="0" animBg="1"/>
      <p:bldP spid="742430" grpId="0" bldLvl="0" animBg="1"/>
      <p:bldP spid="742431" grpId="0" bldLvl="0" animBg="1"/>
      <p:bldP spid="742432" grpId="0" bldLvl="0" animBg="1"/>
      <p:bldP spid="742433" grpId="0" bldLvl="0" animBg="1"/>
      <p:bldP spid="742436" grpId="0" bldLvl="0" animBg="1"/>
      <p:bldP spid="742437" grpId="0" bldLvl="0" animBg="1"/>
      <p:bldP spid="742438" grpId="0" bldLvl="0" animBg="1"/>
      <p:bldP spid="742439" grpId="0" bldLvl="0" animBg="1"/>
      <p:bldP spid="742440" grpId="0" bldLvl="0" animBg="1"/>
      <p:bldP spid="742441" grpId="0" bldLvl="0" animBg="1"/>
      <p:bldP spid="742442" grpId="0" bldLvl="0" animBg="1"/>
      <p:bldP spid="742443" grpId="0" bldLvl="0" animBg="1"/>
      <p:bldP spid="742447" grpId="0" bldLvl="0" animBg="1"/>
      <p:bldP spid="742424" grpId="0" bldLvl="0" animBg="1"/>
      <p:bldP spid="742446" grpId="0" bldLvl="0" animBg="1"/>
      <p:bldP spid="742435" grpId="0" bldLvl="0" animBg="1"/>
      <p:bldP spid="742426" grpId="0" bldLvl="0" animBg="1"/>
      <p:bldP spid="742445" grpId="0" bldLvl="0" animBg="1"/>
      <p:bldP spid="742428" grpId="0" bldLvl="0" animBg="1"/>
      <p:bldP spid="742444" grpId="0" bldLvl="0" animBg="1"/>
      <p:bldP spid="3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699396" name="Rectangle 4"/>
              <p:cNvSpPr>
                <a:spLocks noChangeArrowheads="1"/>
              </p:cNvSpPr>
              <p:nvPr/>
            </p:nvSpPr>
            <p:spPr bwMode="auto">
              <a:xfrm>
                <a:off x="365760" y="1062990"/>
                <a:ext cx="8625840" cy="495681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2">
                    <a:lumMod val="60000"/>
                    <a:lumOff val="40000"/>
                  </a:schemeClr>
                </a:solidFill>
                <a:miter lim="800000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 marL="533400" indent="-53340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914400" indent="-45720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295400" indent="-3810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714500" indent="-3429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171700" indent="-3429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628900" indent="-3429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3086100" indent="-3429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543300" indent="-3429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4000500" indent="-3429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just">
                  <a:lnSpc>
                    <a:spcPct val="150000"/>
                  </a:lnSpc>
                  <a:defRPr/>
                </a:pPr>
                <a:r>
                  <a:rPr lang="zh-CN" altLang="en-US" b="1" dirty="0">
                    <a:latin typeface="楷体" panose="02010609060101010101" pitchFamily="49" charset="-122"/>
                    <a:ea typeface="楷体" panose="02010609060101010101" pitchFamily="49" charset="-122"/>
                    <a:cs typeface="华文细黑" panose="02010600040101010101" charset="-122"/>
                  </a:rPr>
                  <a:t>输入：</a:t>
                </a:r>
                <a14:m>
                  <m:oMath xmlns:m="http://schemas.openxmlformats.org/officeDocument/2006/math">
                    <m:r>
                      <a:rPr lang="en-US" altLang="zh-CN" b="1" i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华文细黑" panose="02010600040101010101" charset="-122"/>
                      </a:rPr>
                      <m:t>&lt;</m:t>
                    </m:r>
                    <m:sSub>
                      <m:sSubPr>
                        <m:ctrlPr>
                          <a:rPr lang="en-US" altLang="zh-CN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𝑨</m:t>
                        </m:r>
                      </m:e>
                      <m:sub>
                        <m:r>
                          <a:rPr lang="en-US" altLang="zh-CN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𝟏</m:t>
                        </m:r>
                      </m:sub>
                    </m:sSub>
                    <m:r>
                      <a:rPr lang="en-US" altLang="zh-CN" b="1" i="0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,</m:t>
                    </m:r>
                    <m:sSub>
                      <m:sSubPr>
                        <m:ctrlPr>
                          <a:rPr lang="en-US" altLang="zh-CN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𝑨</m:t>
                        </m:r>
                      </m:e>
                      <m:sub>
                        <m:r>
                          <a:rPr lang="en-US" altLang="zh-CN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𝟐</m:t>
                        </m:r>
                      </m:sub>
                    </m:sSub>
                    <m:r>
                      <a:rPr lang="en-US" altLang="zh-CN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,</m:t>
                    </m:r>
                    <m:r>
                      <a:rPr lang="en-US" altLang="zh-CN" b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…</m:t>
                    </m:r>
                    <m:r>
                      <a:rPr lang="en-US" altLang="zh-CN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𝑨</m:t>
                        </m:r>
                      </m:e>
                      <m:sub>
                        <m:r>
                          <a:rPr lang="en-US" altLang="zh-CN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𝒏</m:t>
                        </m:r>
                      </m:sub>
                    </m:sSub>
                    <m:r>
                      <a:rPr lang="en-US" altLang="zh-CN" b="1" i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华文细黑" panose="02010600040101010101" charset="-122"/>
                      </a:rPr>
                      <m:t>&gt;</m:t>
                    </m:r>
                  </m:oMath>
                </a14:m>
                <a:r>
                  <a:rPr lang="en-US" altLang="zh-CN" b="1" dirty="0">
                    <a:latin typeface="楷体" panose="02010609060101010101" pitchFamily="49" charset="-122"/>
                    <a:ea typeface="楷体" panose="02010609060101010101" pitchFamily="49" charset="-122"/>
                    <a:cs typeface="华文细黑" panose="02010600040101010101" charset="-122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𝑨</m:t>
                        </m:r>
                      </m:e>
                      <m:sub>
                        <m:r>
                          <a:rPr lang="en-US" altLang="zh-CN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𝒊</m:t>
                        </m:r>
                      </m:sub>
                    </m:sSub>
                    <m:r>
                      <a:rPr lang="en-US" altLang="zh-CN" b="1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sSub>
                          <m:sSubPr>
                            <m:ctrlPr>
                              <a:rPr lang="en-US" altLang="zh-CN" b="1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𝒑</m:t>
                            </m:r>
                          </m:e>
                          <m:sub>
                            <m:r>
                              <a:rPr lang="en-US" altLang="zh-CN" b="1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𝒊</m:t>
                            </m:r>
                            <m:r>
                              <a:rPr lang="en-US" altLang="zh-CN" b="1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b="1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altLang="zh-CN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altLang="zh-CN" b="1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𝒑</m:t>
                            </m:r>
                          </m:e>
                          <m:sub>
                            <m:r>
                              <a:rPr lang="en-US" altLang="zh-CN" b="1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sup>
                    </m:sSup>
                  </m:oMath>
                </a14:m>
                <a:r>
                  <a:rPr lang="zh-CN" altLang="en-US" b="1" dirty="0">
                    <a:latin typeface="楷体" panose="02010609060101010101" pitchFamily="49" charset="-122"/>
                    <a:ea typeface="楷体" panose="02010609060101010101" pitchFamily="49" charset="-122"/>
                    <a:cs typeface="华文细黑" panose="02010600040101010101" charset="-122"/>
                  </a:rPr>
                  <a:t>是矩阵</a:t>
                </a:r>
                <a:endParaRPr lang="zh-CN" altLang="en-US" b="1" dirty="0">
                  <a:latin typeface="楷体" panose="02010609060101010101" pitchFamily="49" charset="-122"/>
                  <a:ea typeface="楷体" panose="02010609060101010101" pitchFamily="49" charset="-122"/>
                  <a:cs typeface="华文细黑" panose="02010600040101010101" charset="-122"/>
                </a:endParaRPr>
              </a:p>
              <a:p>
                <a:pPr algn="just">
                  <a:lnSpc>
                    <a:spcPct val="150000"/>
                  </a:lnSpc>
                  <a:defRPr/>
                </a:pPr>
                <a:r>
                  <a:rPr lang="zh-CN" altLang="en-US" sz="3100" b="1" dirty="0">
                    <a:latin typeface="楷体" panose="02010609060101010101" pitchFamily="49" charset="-122"/>
                    <a:ea typeface="楷体" panose="02010609060101010101" pitchFamily="49" charset="-122"/>
                    <a:cs typeface="华文细黑" panose="02010600040101010101" charset="-122"/>
                  </a:rPr>
                  <a:t>输出：计算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1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31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𝑨</m:t>
                        </m:r>
                      </m:e>
                      <m:sub>
                        <m:r>
                          <a:rPr lang="en-US" altLang="zh-CN" sz="31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𝟏</m:t>
                        </m:r>
                      </m:sub>
                    </m:sSub>
                    <m:r>
                      <a:rPr lang="en-US" altLang="zh-CN" sz="3100" b="1" i="0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×</m:t>
                    </m:r>
                    <m:sSub>
                      <m:sSubPr>
                        <m:ctrlPr>
                          <a:rPr lang="en-US" altLang="zh-CN" sz="31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31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𝑨</m:t>
                        </m:r>
                      </m:e>
                      <m:sub>
                        <m:r>
                          <a:rPr lang="en-US" altLang="zh-CN" sz="31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𝟐</m:t>
                        </m:r>
                      </m:sub>
                    </m:sSub>
                    <m:r>
                      <a:rPr lang="en-US" altLang="zh-CN" sz="3100" b="1" i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×…×</m:t>
                    </m:r>
                    <m:sSub>
                      <m:sSubPr>
                        <m:ctrlPr>
                          <a:rPr lang="en-US" altLang="zh-CN" sz="31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31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𝑨</m:t>
                        </m:r>
                      </m:e>
                      <m:sub>
                        <m:r>
                          <a:rPr lang="en-US" altLang="zh-CN" sz="31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𝒏</m:t>
                        </m:r>
                      </m:sub>
                    </m:sSub>
                  </m:oMath>
                </a14:m>
                <a:r>
                  <a:rPr lang="zh-CN" altLang="en-US" sz="3100" b="1" dirty="0">
                    <a:latin typeface="楷体" panose="02010609060101010101" pitchFamily="49" charset="-122"/>
                    <a:ea typeface="楷体" panose="02010609060101010101" pitchFamily="49" charset="-122"/>
                    <a:cs typeface="华文细黑" panose="02010600040101010101" charset="-122"/>
                  </a:rPr>
                  <a:t>的最小代价方法</a:t>
                </a:r>
                <a:endParaRPr lang="en-US" altLang="zh-CN" sz="3100" b="1" dirty="0">
                  <a:latin typeface="楷体" panose="02010609060101010101" pitchFamily="49" charset="-122"/>
                  <a:ea typeface="楷体" panose="02010609060101010101" pitchFamily="49" charset="-122"/>
                  <a:cs typeface="华文细黑" panose="02010600040101010101" charset="-122"/>
                </a:endParaRPr>
              </a:p>
              <a:p>
                <a:pPr marL="0" indent="457200">
                  <a:lnSpc>
                    <a:spcPct val="150000"/>
                  </a:lnSpc>
                  <a:spcBef>
                    <a:spcPts val="2400"/>
                  </a:spcBef>
                  <a:buNone/>
                  <a:defRPr/>
                </a:pPr>
                <a:r>
                  <a:rPr lang="zh-CN" altLang="en-US" b="1" dirty="0">
                    <a:solidFill>
                      <a:srgbClr val="FF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  <a:cs typeface="华文细黑" panose="02010600040101010101" charset="-122"/>
                  </a:rPr>
                  <a:t>矩阵乘法的代价/复杂性</a:t>
                </a:r>
                <a:r>
                  <a:rPr lang="en-US" altLang="zh-CN" b="1" dirty="0">
                    <a:solidFill>
                      <a:srgbClr val="FF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  <a:cs typeface="华文细黑" panose="02010600040101010101" charset="-122"/>
                  </a:rPr>
                  <a:t>:  </a:t>
                </a:r>
                <a:r>
                  <a:rPr lang="zh-CN" altLang="en-US" b="1" dirty="0">
                    <a:solidFill>
                      <a:srgbClr val="FF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  <a:cs typeface="华文细黑" panose="02010600040101010101" charset="-122"/>
                  </a:rPr>
                  <a:t>乘法的次数</a:t>
                </a:r>
                <a:endParaRPr lang="zh-CN" altLang="en-US" b="1" dirty="0">
                  <a:solidFill>
                    <a:srgbClr val="FF0000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华文细黑" panose="02010600040101010101" charset="-122"/>
                </a:endParaRPr>
              </a:p>
              <a:p>
                <a:pPr marL="0" indent="457200">
                  <a:lnSpc>
                    <a:spcPct val="150000"/>
                  </a:lnSpc>
                  <a:buNone/>
                  <a:defRPr/>
                </a:pPr>
                <a:r>
                  <a:rPr lang="zh-CN" altLang="en-US" b="1" dirty="0">
                    <a:solidFill>
                      <a:srgbClr val="FF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  <a:cs typeface="华文细黑" panose="02010600040101010101" charset="-122"/>
                  </a:rPr>
                  <a:t>若</a:t>
                </a:r>
                <a14:m>
                  <m:oMath xmlns:m="http://schemas.openxmlformats.org/officeDocument/2006/math">
                    <m:r>
                      <a:rPr lang="en-US" altLang="zh-CN" b="1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华文细黑" panose="02010600040101010101" charset="-122"/>
                      </a:rPr>
                      <m:t>𝑨</m:t>
                    </m:r>
                  </m:oMath>
                </a14:m>
                <a:r>
                  <a:rPr lang="zh-CN" altLang="en-US" b="1" dirty="0">
                    <a:solidFill>
                      <a:srgbClr val="FF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  <a:cs typeface="华文细黑" panose="02010600040101010101" charset="-122"/>
                  </a:rPr>
                  <a:t>是</a:t>
                </a:r>
                <a14:m>
                  <m:oMath xmlns:m="http://schemas.openxmlformats.org/officeDocument/2006/math">
                    <m:r>
                      <a:rPr lang="en-US" altLang="zh-CN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华文细黑" panose="02010600040101010101" charset="-122"/>
                      </a:rPr>
                      <m:t>𝒑</m:t>
                    </m:r>
                    <m:r>
                      <a:rPr lang="en-US" altLang="zh-CN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华文细黑" panose="02010600040101010101" charset="-122"/>
                      </a:rPr>
                      <m:t>×</m:t>
                    </m:r>
                    <m:r>
                      <a:rPr lang="en-US" altLang="zh-CN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华文细黑" panose="02010600040101010101" charset="-122"/>
                      </a:rPr>
                      <m:t>𝒒</m:t>
                    </m:r>
                  </m:oMath>
                </a14:m>
                <a:r>
                  <a:rPr lang="zh-CN" altLang="en-US" b="1" dirty="0">
                    <a:solidFill>
                      <a:srgbClr val="FF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  <a:cs typeface="华文细黑" panose="02010600040101010101" charset="-122"/>
                  </a:rPr>
                  <a:t>矩阵，</a:t>
                </a:r>
                <a:r>
                  <a:rPr lang="en-US" altLang="zh-CN" b="1" dirty="0">
                    <a:solidFill>
                      <a:srgbClr val="FF0000"/>
                    </a:solidFill>
                    <a:ea typeface="楷体" panose="02010609060101010101" pitchFamily="49" charset="-122"/>
                    <a:cs typeface="华文细黑" panose="02010600040101010101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b="1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华文细黑" panose="02010600040101010101" charset="-122"/>
                      </a:rPr>
                      <m:t>𝑩</m:t>
                    </m:r>
                  </m:oMath>
                </a14:m>
                <a:r>
                  <a:rPr lang="zh-CN" altLang="en-US" b="1" dirty="0">
                    <a:solidFill>
                      <a:srgbClr val="FF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  <a:cs typeface="华文细黑" panose="02010600040101010101" charset="-122"/>
                  </a:rPr>
                  <a:t>是</a:t>
                </a:r>
                <a14:m>
                  <m:oMath xmlns:m="http://schemas.openxmlformats.org/officeDocument/2006/math">
                    <m:r>
                      <a:rPr lang="en-US" altLang="zh-CN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华文细黑" panose="02010600040101010101" charset="-122"/>
                      </a:rPr>
                      <m:t>𝒒</m:t>
                    </m:r>
                    <m:r>
                      <a:rPr lang="en-US" altLang="zh-CN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华文细黑" panose="02010600040101010101" charset="-122"/>
                      </a:rPr>
                      <m:t>×</m:t>
                    </m:r>
                    <m:r>
                      <a:rPr lang="en-US" altLang="zh-CN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华文细黑" panose="02010600040101010101" charset="-122"/>
                      </a:rPr>
                      <m:t>𝒓</m:t>
                    </m:r>
                    <m:r>
                      <a:rPr lang="en-US" altLang="zh-CN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华文细黑" panose="02010600040101010101" charset="-122"/>
                      </a:rPr>
                      <m:t> </m:t>
                    </m:r>
                  </m:oMath>
                </a14:m>
                <a:r>
                  <a:rPr lang="zh-CN" altLang="en-US" b="1" dirty="0">
                    <a:solidFill>
                      <a:srgbClr val="FF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  <a:cs typeface="华文细黑" panose="02010600040101010101" charset="-122"/>
                  </a:rPr>
                  <a:t>矩阵，则</a:t>
                </a:r>
                <a14:m>
                  <m:oMath xmlns:m="http://schemas.openxmlformats.org/officeDocument/2006/math">
                    <m:r>
                      <a:rPr lang="en-US" altLang="zh-CN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华文细黑" panose="02010600040101010101" charset="-122"/>
                      </a:rPr>
                      <m:t>𝑨</m:t>
                    </m:r>
                    <m:r>
                      <a:rPr lang="en-US" altLang="zh-CN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华文细黑" panose="02010600040101010101" charset="-122"/>
                      </a:rPr>
                      <m:t>×</m:t>
                    </m:r>
                    <m:r>
                      <a:rPr lang="en-US" altLang="zh-CN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华文细黑" panose="02010600040101010101" charset="-122"/>
                      </a:rPr>
                      <m:t>𝑩</m:t>
                    </m:r>
                    <m:r>
                      <a:rPr lang="en-US" altLang="zh-CN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华文细黑" panose="02010600040101010101" charset="-122"/>
                      </a:rPr>
                      <m:t> </m:t>
                    </m:r>
                  </m:oMath>
                </a14:m>
                <a:r>
                  <a:rPr lang="zh-CN" altLang="en-US" b="1" dirty="0">
                    <a:solidFill>
                      <a:srgbClr val="FF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  <a:cs typeface="华文细黑" panose="02010600040101010101" charset="-122"/>
                  </a:rPr>
                  <a:t>的代价是</a:t>
                </a:r>
                <a14:m>
                  <m:oMath xmlns:m="http://schemas.openxmlformats.org/officeDocument/2006/math">
                    <m:r>
                      <a:rPr lang="en-US" altLang="zh-CN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华文细黑" panose="02010600040101010101" charset="-122"/>
                      </a:rPr>
                      <m:t>𝑶</m:t>
                    </m:r>
                    <m:r>
                      <a:rPr lang="en-US" altLang="zh-CN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华文细黑" panose="02010600040101010101" charset="-122"/>
                      </a:rPr>
                      <m:t>(</m:t>
                    </m:r>
                    <m:r>
                      <a:rPr lang="en-US" altLang="zh-CN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华文细黑" panose="02010600040101010101" charset="-122"/>
                      </a:rPr>
                      <m:t>𝒑𝒒𝒓</m:t>
                    </m:r>
                    <m:r>
                      <a:rPr lang="en-US" altLang="zh-CN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华文细黑" panose="02010600040101010101" charset="-122"/>
                      </a:rPr>
                      <m:t>)</m:t>
                    </m:r>
                  </m:oMath>
                </a14:m>
                <a:endParaRPr lang="zh-CN" altLang="en-US" b="1" i="1" dirty="0">
                  <a:solidFill>
                    <a:srgbClr val="FF0000"/>
                  </a:solidFill>
                  <a:latin typeface="华文细黑" panose="02010600040101010101" charset="-122"/>
                  <a:ea typeface="华文细黑" panose="02010600040101010101" charset="-122"/>
                  <a:cs typeface="华文细黑" panose="02010600040101010101" charset="-122"/>
                </a:endParaRPr>
              </a:p>
            </p:txBody>
          </p:sp>
        </mc:Choice>
        <mc:Fallback>
          <p:sp>
            <p:nvSpPr>
              <p:cNvPr id="699396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65760" y="1062990"/>
                <a:ext cx="8625840" cy="4956810"/>
              </a:xfrm>
              <a:prstGeom prst="rect">
                <a:avLst/>
              </a:prstGeom>
              <a:blipFill rotWithShape="1">
                <a:blip r:embed="rId1"/>
                <a:stretch>
                  <a:fillRect l="-147" t="-269" r="-147" b="-256"/>
                </a:stretch>
              </a:blipFill>
              <a:ln w="25400">
                <a:solidFill>
                  <a:schemeClr val="tx2">
                    <a:lumMod val="60000"/>
                    <a:lumOff val="40000"/>
                  </a:schemeClr>
                </a:solidFill>
                <a:miter lim="800000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9398" name="Text Box 6"/>
          <p:cNvSpPr txBox="1">
            <a:spLocks noChangeArrowheads="1"/>
          </p:cNvSpPr>
          <p:nvPr/>
        </p:nvSpPr>
        <p:spPr bwMode="auto">
          <a:xfrm>
            <a:off x="2887839" y="228599"/>
            <a:ext cx="3124200" cy="768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36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charset="0"/>
              </a:rPr>
              <a:t>问题的定义</a:t>
            </a:r>
            <a:r>
              <a:rPr lang="zh-CN" altLang="en-US" sz="4400" b="1" dirty="0">
                <a:solidFill>
                  <a:srgbClr val="1F497D">
                    <a:lumMod val="60000"/>
                    <a:lumOff val="40000"/>
                  </a:srgbClr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charset="0"/>
              </a:rPr>
              <a:t> </a:t>
            </a:r>
            <a:endParaRPr lang="zh-CN" altLang="en-US" sz="4400" b="1" dirty="0">
              <a:solidFill>
                <a:srgbClr val="1F497D">
                  <a:lumMod val="60000"/>
                  <a:lumOff val="40000"/>
                </a:srgbClr>
              </a:solidFill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3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3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3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39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744452" name="Rectangle 4"/>
              <p:cNvSpPr>
                <a:spLocks noChangeArrowheads="1"/>
              </p:cNvSpPr>
              <p:nvPr/>
            </p:nvSpPr>
            <p:spPr bwMode="auto">
              <a:xfrm>
                <a:off x="152400" y="745550"/>
                <a:ext cx="8839200" cy="54985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FF33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 marL="342900" indent="-342900"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indent="0" algn="just">
                  <a:lnSpc>
                    <a:spcPct val="150000"/>
                  </a:lnSpc>
                  <a:buNone/>
                  <a:defRPr/>
                </a:pPr>
                <a14:m>
                  <m:oMath xmlns:m="http://schemas.openxmlformats.org/officeDocument/2006/math">
                    <m:r>
                      <a:rPr lang="en-US" altLang="zh-CN" sz="22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  <a:sym typeface="+mn-ea"/>
                      </a:rPr>
                      <m:t>𝑊</m:t>
                    </m:r>
                    <m:r>
                      <a:rPr lang="en-US" altLang="zh-CN" sz="22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  <a:sym typeface="+mn-ea"/>
                      </a:rPr>
                      <m:t>(</m:t>
                    </m:r>
                    <m:r>
                      <a:rPr lang="en-US" altLang="zh-CN" sz="2200" i="1" dirty="0" err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  <a:sym typeface="+mn-ea"/>
                      </a:rPr>
                      <m:t>𝑖</m:t>
                    </m:r>
                    <m:r>
                      <a:rPr lang="en-US" altLang="zh-CN" sz="2200" i="1" dirty="0" err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  <a:sym typeface="+mn-ea"/>
                      </a:rPr>
                      <m:t>,</m:t>
                    </m:r>
                    <m:r>
                      <a:rPr lang="en-US" altLang="zh-CN" sz="2200" i="1" dirty="0" err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  <a:sym typeface="+mn-ea"/>
                      </a:rPr>
                      <m:t>𝑗</m:t>
                    </m:r>
                    <m:r>
                      <a:rPr lang="en-US" altLang="zh-CN" sz="22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  <a:sym typeface="+mn-ea"/>
                      </a:rPr>
                      <m:t>)</m:t>
                    </m:r>
                  </m:oMath>
                </a14:m>
                <a:r>
                  <a:rPr lang="zh-CN" altLang="en-US" sz="2200" dirty="0">
                    <a:solidFill>
                      <a:schemeClr val="tx1"/>
                    </a:solidFill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  <a:sym typeface="+mn-ea"/>
                  </a:rPr>
                  <a:t>与</a:t>
                </a:r>
                <a14:m>
                  <m:oMath xmlns:m="http://schemas.openxmlformats.org/officeDocument/2006/math">
                    <m:r>
                      <a:rPr lang="en-US" altLang="zh-CN" sz="22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  <a:sym typeface="+mn-ea"/>
                      </a:rPr>
                      <m:t>𝑟</m:t>
                    </m:r>
                  </m:oMath>
                </a14:m>
                <a:r>
                  <a:rPr lang="zh-CN" altLang="en-US" sz="2200" dirty="0">
                    <a:solidFill>
                      <a:schemeClr val="tx1"/>
                    </a:solidFill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  <a:sym typeface="+mn-ea"/>
                  </a:rPr>
                  <a:t>没有关系，无论在哪里分，</a:t>
                </a:r>
                <a14:m>
                  <m:oMath xmlns:m="http://schemas.openxmlformats.org/officeDocument/2006/math">
                    <m:r>
                      <a:rPr lang="en-US" altLang="zh-CN" sz="22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  <a:sym typeface="+mn-ea"/>
                      </a:rPr>
                      <m:t>𝑊</m:t>
                    </m:r>
                    <m:r>
                      <a:rPr lang="en-US" altLang="zh-CN" sz="22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  <a:sym typeface="+mn-ea"/>
                      </a:rPr>
                      <m:t>(</m:t>
                    </m:r>
                    <m:r>
                      <a:rPr lang="en-US" altLang="zh-CN" sz="2200" i="1" dirty="0" err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  <a:sym typeface="+mn-ea"/>
                      </a:rPr>
                      <m:t>𝑖</m:t>
                    </m:r>
                    <m:r>
                      <a:rPr lang="en-US" altLang="zh-CN" sz="2200" i="1" dirty="0" err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  <a:sym typeface="+mn-ea"/>
                      </a:rPr>
                      <m:t>,</m:t>
                    </m:r>
                    <m:r>
                      <a:rPr lang="en-US" altLang="zh-CN" sz="2200" i="1" dirty="0" err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  <a:sym typeface="+mn-ea"/>
                      </a:rPr>
                      <m:t>𝑗</m:t>
                    </m:r>
                    <m:r>
                      <a:rPr lang="en-US" altLang="zh-CN" sz="22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  <a:sym typeface="+mn-ea"/>
                      </a:rPr>
                      <m:t>)</m:t>
                    </m:r>
                  </m:oMath>
                </a14:m>
                <a:r>
                  <a:rPr lang="zh-CN" altLang="en-US" sz="2200" dirty="0">
                    <a:solidFill>
                      <a:schemeClr val="tx1"/>
                    </a:solidFill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  <a:sym typeface="+mn-ea"/>
                  </a:rPr>
                  <a:t>都是相同的！设定从</a:t>
                </a:r>
                <a14:m>
                  <m:oMath xmlns:m="http://schemas.openxmlformats.org/officeDocument/2006/math">
                    <m:r>
                      <a:rPr lang="en-US" altLang="zh-CN" sz="22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  <a:sym typeface="+mn-ea"/>
                      </a:rPr>
                      <m:t>𝑗</m:t>
                    </m:r>
                  </m:oMath>
                </a14:m>
                <a:r>
                  <a:rPr lang="en-US" altLang="zh-CN" sz="2200" dirty="0">
                    <a:solidFill>
                      <a:schemeClr val="tx1"/>
                    </a:solidFill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  <a:sym typeface="+mn-ea"/>
                  </a:rPr>
                  <a:t> </a:t>
                </a:r>
                <a:r>
                  <a:rPr lang="zh-CN" altLang="en-US" sz="2200" dirty="0">
                    <a:solidFill>
                      <a:schemeClr val="tx1"/>
                    </a:solidFill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  <a:sym typeface="+mn-ea"/>
                  </a:rPr>
                  <a:t>处分</a:t>
                </a:r>
                <a:endParaRPr lang="en-US" altLang="zh-CN" sz="2200" b="1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744452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52400" y="745550"/>
                <a:ext cx="8839200" cy="549850"/>
              </a:xfrm>
              <a:prstGeom prst="rect">
                <a:avLst/>
              </a:prstGeom>
              <a:blipFill rotWithShape="1">
                <a:blip r:embed="rId1"/>
                <a:stretch>
                  <a:fillRect t="-11"/>
                </a:stretch>
              </a:blip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FF33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0179" name="Text Box 10"/>
              <p:cNvSpPr txBox="1">
                <a:spLocks noChangeArrowheads="1"/>
              </p:cNvSpPr>
              <p:nvPr/>
            </p:nvSpPr>
            <p:spPr bwMode="auto">
              <a:xfrm>
                <a:off x="6538583" y="3044825"/>
                <a:ext cx="1345407" cy="523220"/>
              </a:xfrm>
              <a:prstGeom prst="rect">
                <a:avLst/>
              </a:prstGeom>
              <a:solidFill>
                <a:srgbClr val="FF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just" eaLnBrk="1" hangingPunct="1">
                  <a:spcBef>
                    <a:spcPct val="0"/>
                  </a:spcBef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altLang="zh-CN" sz="2800" b="1" i="1" dirty="0" smtClean="0">
                          <a:latin typeface="Cambria Math" panose="02040503050406030204" pitchFamily="18" charset="0"/>
                        </a:rPr>
                        <m:t>𝑾</m:t>
                      </m:r>
                      <m:r>
                        <a:rPr lang="en-US" altLang="zh-CN" sz="2800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800" b="1" i="1" dirty="0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altLang="zh-CN" sz="2800" b="1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2800" b="1" i="1" dirty="0" smtClean="0"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en-US" altLang="zh-CN" sz="2800" b="1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2800" b="1" i="1" dirty="0">
                  <a:latin typeface="Times New Roman" panose="02020603050405020304" charset="0"/>
                </a:endParaRPr>
              </a:p>
            </p:txBody>
          </p:sp>
        </mc:Choice>
        <mc:Fallback>
          <p:sp>
            <p:nvSpPr>
              <p:cNvPr id="50179" name="Text 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538583" y="3044825"/>
                <a:ext cx="1345407" cy="523220"/>
              </a:xfrm>
              <a:prstGeom prst="rect">
                <a:avLst/>
              </a:prstGeom>
              <a:blipFill rotWithShape="1">
                <a:blip r:embed="rId2"/>
                <a:stretch>
                  <a:fillRect l="-46" r="35" b="118"/>
                </a:stretch>
              </a:blip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0180" name="Text Box 11"/>
              <p:cNvSpPr txBox="1">
                <a:spLocks noChangeArrowheads="1"/>
              </p:cNvSpPr>
              <p:nvPr/>
            </p:nvSpPr>
            <p:spPr bwMode="auto">
              <a:xfrm>
                <a:off x="1457980" y="3041650"/>
                <a:ext cx="1488420" cy="523220"/>
              </a:xfrm>
              <a:prstGeom prst="rect">
                <a:avLst/>
              </a:prstGeom>
              <a:solidFill>
                <a:srgbClr val="FF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1" i="1" dirty="0" smtClean="0">
                          <a:latin typeface="Cambria Math" panose="02040503050406030204" pitchFamily="18" charset="0"/>
                        </a:rPr>
                        <m:t>𝑾</m:t>
                      </m:r>
                      <m:r>
                        <a:rPr lang="en-US" altLang="zh-CN" sz="2800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800" b="1" i="1" dirty="0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altLang="zh-CN" sz="2800" b="1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2800" b="1" i="1" dirty="0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altLang="zh-CN" sz="2800" b="1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2800" b="1" i="1" dirty="0">
                  <a:latin typeface="Times New Roman" panose="02020603050405020304" charset="0"/>
                </a:endParaRPr>
              </a:p>
            </p:txBody>
          </p:sp>
        </mc:Choice>
        <mc:Fallback>
          <p:sp>
            <p:nvSpPr>
              <p:cNvPr id="50180" name="Text 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457980" y="3041650"/>
                <a:ext cx="1488420" cy="523220"/>
              </a:xfrm>
              <a:prstGeom prst="rect">
                <a:avLst/>
              </a:prstGeom>
              <a:blipFill rotWithShape="1">
                <a:blip r:embed="rId3"/>
                <a:stretch>
                  <a:fillRect l="-1" b="118"/>
                </a:stretch>
              </a:blip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0181" name="Text Box 12"/>
              <p:cNvSpPr txBox="1">
                <a:spLocks noChangeArrowheads="1"/>
              </p:cNvSpPr>
              <p:nvPr/>
            </p:nvSpPr>
            <p:spPr bwMode="auto">
              <a:xfrm>
                <a:off x="6538583" y="3833813"/>
                <a:ext cx="1345408" cy="523220"/>
              </a:xfrm>
              <a:prstGeom prst="rect">
                <a:avLst/>
              </a:prstGeom>
              <a:solidFill>
                <a:srgbClr val="FF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altLang="zh-CN" sz="2800" b="1" i="1" dirty="0" smtClean="0">
                          <a:latin typeface="Cambria Math" panose="02040503050406030204" pitchFamily="18" charset="0"/>
                        </a:rPr>
                        <m:t>𝑾</m:t>
                      </m:r>
                      <m:r>
                        <a:rPr lang="en-US" altLang="zh-CN" sz="2800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800" b="1" i="1" dirty="0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altLang="zh-CN" sz="2800" b="1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2800" b="1" i="1" dirty="0" smtClean="0"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en-US" altLang="zh-CN" sz="2800" b="1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2800" b="1" i="1" dirty="0">
                  <a:latin typeface="Times New Roman" panose="02020603050405020304" charset="0"/>
                </a:endParaRPr>
              </a:p>
            </p:txBody>
          </p:sp>
        </mc:Choice>
        <mc:Fallback>
          <p:sp>
            <p:nvSpPr>
              <p:cNvPr id="50181" name="Text 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538583" y="3833813"/>
                <a:ext cx="1345408" cy="523220"/>
              </a:xfrm>
              <a:prstGeom prst="rect">
                <a:avLst/>
              </a:prstGeom>
              <a:blipFill rotWithShape="1">
                <a:blip r:embed="rId4"/>
                <a:stretch>
                  <a:fillRect l="-46" t="-61" r="35" b="57"/>
                </a:stretch>
              </a:blip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0182" name="Text Box 13"/>
              <p:cNvSpPr txBox="1">
                <a:spLocks noChangeArrowheads="1"/>
              </p:cNvSpPr>
              <p:nvPr/>
            </p:nvSpPr>
            <p:spPr bwMode="auto">
              <a:xfrm>
                <a:off x="2739559" y="3044825"/>
                <a:ext cx="1488420" cy="523220"/>
              </a:xfrm>
              <a:prstGeom prst="rect">
                <a:avLst/>
              </a:prstGeom>
              <a:solidFill>
                <a:srgbClr val="FF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1" i="1" dirty="0" smtClean="0">
                          <a:latin typeface="Cambria Math" panose="02040503050406030204" pitchFamily="18" charset="0"/>
                        </a:rPr>
                        <m:t>𝑾</m:t>
                      </m:r>
                      <m:r>
                        <a:rPr lang="en-US" altLang="zh-CN" sz="2800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800" b="1" i="1" dirty="0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altLang="zh-CN" sz="2800" b="1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2800" b="1" i="1" dirty="0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altLang="zh-CN" sz="2800" b="1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2800" b="1" i="1" dirty="0">
                  <a:latin typeface="Times New Roman" panose="02020603050405020304" charset="0"/>
                </a:endParaRPr>
              </a:p>
            </p:txBody>
          </p:sp>
        </mc:Choice>
        <mc:Fallback>
          <p:sp>
            <p:nvSpPr>
              <p:cNvPr id="50182" name="Text 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739559" y="3044825"/>
                <a:ext cx="1488420" cy="523220"/>
              </a:xfrm>
              <a:prstGeom prst="rect">
                <a:avLst/>
              </a:prstGeom>
              <a:blipFill rotWithShape="1">
                <a:blip r:embed="rId5"/>
                <a:stretch>
                  <a:fillRect l="-11" r="10" b="118"/>
                </a:stretch>
              </a:blip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0183" name="Text Box 14"/>
              <p:cNvSpPr txBox="1">
                <a:spLocks noChangeArrowheads="1"/>
              </p:cNvSpPr>
              <p:nvPr/>
            </p:nvSpPr>
            <p:spPr bwMode="auto">
              <a:xfrm>
                <a:off x="6435914" y="4625975"/>
                <a:ext cx="1488421" cy="523220"/>
              </a:xfrm>
              <a:prstGeom prst="rect">
                <a:avLst/>
              </a:prstGeom>
              <a:solidFill>
                <a:srgbClr val="FF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just" eaLnBrk="1" hangingPunct="1">
                  <a:spcBef>
                    <a:spcPct val="0"/>
                  </a:spcBef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altLang="zh-CN" sz="2800" b="1" i="1" dirty="0" smtClean="0">
                          <a:latin typeface="Cambria Math" panose="02040503050406030204" pitchFamily="18" charset="0"/>
                        </a:rPr>
                        <m:t>𝑾</m:t>
                      </m:r>
                      <m:r>
                        <a:rPr lang="en-US" altLang="zh-CN" sz="2800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800" b="1" i="1" dirty="0" smtClean="0"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altLang="zh-CN" sz="2800" b="1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2800" b="1" i="1" dirty="0" smtClean="0"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en-US" altLang="zh-CN" sz="2800" b="1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2800" b="1" i="1" dirty="0">
                  <a:latin typeface="Times New Roman" panose="02020603050405020304" charset="0"/>
                </a:endParaRPr>
              </a:p>
            </p:txBody>
          </p:sp>
        </mc:Choice>
        <mc:Fallback>
          <p:sp>
            <p:nvSpPr>
              <p:cNvPr id="50183" name="Text 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435914" y="4625975"/>
                <a:ext cx="1488421" cy="523220"/>
              </a:xfrm>
              <a:prstGeom prst="rect">
                <a:avLst/>
              </a:prstGeom>
              <a:blipFill rotWithShape="1">
                <a:blip r:embed="rId6"/>
                <a:stretch>
                  <a:fillRect l="-13" r="-458" b="118"/>
                </a:stretch>
              </a:blip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0184" name="Text Box 15"/>
              <p:cNvSpPr txBox="1">
                <a:spLocks noChangeArrowheads="1"/>
              </p:cNvSpPr>
              <p:nvPr/>
            </p:nvSpPr>
            <p:spPr bwMode="auto">
              <a:xfrm>
                <a:off x="4056062" y="3044825"/>
                <a:ext cx="1395085" cy="523220"/>
              </a:xfrm>
              <a:prstGeom prst="rect">
                <a:avLst/>
              </a:prstGeom>
              <a:solidFill>
                <a:srgbClr val="FF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1" i="1" dirty="0" smtClean="0">
                          <a:latin typeface="Cambria Math" panose="02040503050406030204" pitchFamily="18" charset="0"/>
                        </a:rPr>
                        <m:t>𝑾</m:t>
                      </m:r>
                      <m:r>
                        <a:rPr lang="en-US" altLang="zh-CN" sz="2800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800" b="1" i="1" dirty="0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altLang="zh-CN" sz="2800" b="1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2800" b="1" i="1" dirty="0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altLang="zh-CN" sz="2800" b="1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2800" b="1" i="1" dirty="0">
                  <a:latin typeface="Times New Roman" panose="02020603050405020304" charset="0"/>
                </a:endParaRPr>
              </a:p>
            </p:txBody>
          </p:sp>
        </mc:Choice>
        <mc:Fallback>
          <p:sp>
            <p:nvSpPr>
              <p:cNvPr id="50184" name="Text 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056062" y="3044825"/>
                <a:ext cx="1395085" cy="523220"/>
              </a:xfrm>
              <a:prstGeom prst="rect">
                <a:avLst/>
              </a:prstGeom>
              <a:blipFill rotWithShape="1">
                <a:blip r:embed="rId7"/>
                <a:stretch>
                  <a:fillRect l="-23" r="22" b="118"/>
                </a:stretch>
              </a:blip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0185" name="Text Box 16"/>
              <p:cNvSpPr txBox="1">
                <a:spLocks noChangeArrowheads="1"/>
              </p:cNvSpPr>
              <p:nvPr/>
            </p:nvSpPr>
            <p:spPr bwMode="auto">
              <a:xfrm>
                <a:off x="6395571" y="5418138"/>
                <a:ext cx="1488421" cy="523220"/>
              </a:xfrm>
              <a:prstGeom prst="rect">
                <a:avLst/>
              </a:prstGeom>
              <a:solidFill>
                <a:srgbClr val="FF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altLang="zh-CN" sz="2800" b="1" i="1" dirty="0" smtClean="0">
                          <a:latin typeface="Cambria Math" panose="02040503050406030204" pitchFamily="18" charset="0"/>
                        </a:rPr>
                        <m:t>𝑾</m:t>
                      </m:r>
                      <m:r>
                        <a:rPr lang="en-US" altLang="zh-CN" sz="2800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800" b="1" i="1" dirty="0" smtClean="0"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en-US" altLang="zh-CN" sz="2800" b="1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2800" b="1" i="1" dirty="0" smtClean="0"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en-US" altLang="zh-CN" sz="2800" b="1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2800" b="1" i="1" dirty="0">
                  <a:latin typeface="Times New Roman" panose="02020603050405020304" charset="0"/>
                </a:endParaRPr>
              </a:p>
            </p:txBody>
          </p:sp>
        </mc:Choice>
        <mc:Fallback>
          <p:sp>
            <p:nvSpPr>
              <p:cNvPr id="50185" name="Text 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395571" y="5418138"/>
                <a:ext cx="1488421" cy="523220"/>
              </a:xfrm>
              <a:prstGeom prst="rect">
                <a:avLst/>
              </a:prstGeom>
              <a:blipFill rotWithShape="1">
                <a:blip r:embed="rId8"/>
                <a:stretch>
                  <a:fillRect l="-33" t="-61" r="-438" b="57"/>
                </a:stretch>
              </a:blip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0186" name="Text Box 17"/>
              <p:cNvSpPr txBox="1">
                <a:spLocks noChangeArrowheads="1"/>
              </p:cNvSpPr>
              <p:nvPr/>
            </p:nvSpPr>
            <p:spPr bwMode="auto">
              <a:xfrm>
                <a:off x="5315416" y="3044825"/>
                <a:ext cx="1352549" cy="523220"/>
              </a:xfrm>
              <a:prstGeom prst="rect">
                <a:avLst/>
              </a:prstGeom>
              <a:solidFill>
                <a:srgbClr val="FF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altLang="zh-CN" sz="2800" b="1" i="1" dirty="0" smtClean="0">
                          <a:latin typeface="Cambria Math" panose="02040503050406030204" pitchFamily="18" charset="0"/>
                        </a:rPr>
                        <m:t>𝑾</m:t>
                      </m:r>
                      <m:r>
                        <a:rPr lang="en-US" altLang="zh-CN" sz="2800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800" b="1" i="1" dirty="0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altLang="zh-CN" sz="2800" b="1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2800" b="1" i="1" dirty="0" smtClean="0"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altLang="zh-CN" sz="2800" b="1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2800" b="1" i="1" dirty="0">
                  <a:latin typeface="Times New Roman" panose="02020603050405020304" charset="0"/>
                </a:endParaRPr>
              </a:p>
            </p:txBody>
          </p:sp>
        </mc:Choice>
        <mc:Fallback>
          <p:sp>
            <p:nvSpPr>
              <p:cNvPr id="50186" name="Text 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315416" y="3044825"/>
                <a:ext cx="1352549" cy="523220"/>
              </a:xfrm>
              <a:prstGeom prst="rect">
                <a:avLst/>
              </a:prstGeom>
              <a:blipFill rotWithShape="1">
                <a:blip r:embed="rId9"/>
                <a:stretch>
                  <a:fillRect l="-34" r="34" b="118"/>
                </a:stretch>
              </a:blip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0187" name="Text Box 18"/>
              <p:cNvSpPr txBox="1">
                <a:spLocks noChangeArrowheads="1"/>
              </p:cNvSpPr>
              <p:nvPr/>
            </p:nvSpPr>
            <p:spPr bwMode="auto">
              <a:xfrm>
                <a:off x="6395571" y="6210300"/>
                <a:ext cx="1488420" cy="523220"/>
              </a:xfrm>
              <a:prstGeom prst="rect">
                <a:avLst/>
              </a:prstGeom>
              <a:solidFill>
                <a:srgbClr val="FF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1" i="1" dirty="0" smtClean="0">
                          <a:latin typeface="Cambria Math" panose="02040503050406030204" pitchFamily="18" charset="0"/>
                        </a:rPr>
                        <m:t>𝑾</m:t>
                      </m:r>
                      <m:r>
                        <a:rPr lang="en-US" altLang="zh-CN" sz="2800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800" b="1" i="1" dirty="0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altLang="zh-CN" sz="2800" b="1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2800" b="1" i="1" dirty="0" smtClean="0"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en-US" altLang="zh-CN" sz="2800" b="1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2800" b="1" i="1" dirty="0">
                  <a:latin typeface="Times New Roman" panose="02020603050405020304" charset="0"/>
                </a:endParaRPr>
              </a:p>
            </p:txBody>
          </p:sp>
        </mc:Choice>
        <mc:Fallback>
          <p:sp>
            <p:nvSpPr>
              <p:cNvPr id="50187" name="Text 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395571" y="6210300"/>
                <a:ext cx="1488420" cy="523220"/>
              </a:xfrm>
              <a:prstGeom prst="rect">
                <a:avLst/>
              </a:prstGeom>
              <a:blipFill rotWithShape="1">
                <a:blip r:embed="rId10"/>
                <a:stretch>
                  <a:fillRect l="-33" r="31" b="118"/>
                </a:stretch>
              </a:blip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0188" name="Text Box 19"/>
              <p:cNvSpPr txBox="1">
                <a:spLocks noChangeArrowheads="1"/>
              </p:cNvSpPr>
              <p:nvPr/>
            </p:nvSpPr>
            <p:spPr bwMode="auto">
              <a:xfrm>
                <a:off x="2747496" y="3836988"/>
                <a:ext cx="1488420" cy="523220"/>
              </a:xfrm>
              <a:prstGeom prst="rect">
                <a:avLst/>
              </a:prstGeom>
              <a:solidFill>
                <a:srgbClr val="FF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1" i="1" dirty="0" smtClean="0">
                          <a:latin typeface="Cambria Math" panose="02040503050406030204" pitchFamily="18" charset="0"/>
                        </a:rPr>
                        <m:t>𝑾</m:t>
                      </m:r>
                      <m:r>
                        <a:rPr lang="en-US" altLang="zh-CN" sz="2800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800" b="1" i="1" dirty="0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altLang="zh-CN" sz="2800" b="1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2800" b="1" i="1" dirty="0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altLang="zh-CN" sz="2800" b="1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2800" b="1" i="1" dirty="0">
                  <a:latin typeface="Times New Roman" panose="02020603050405020304" charset="0"/>
                </a:endParaRPr>
              </a:p>
            </p:txBody>
          </p:sp>
        </mc:Choice>
        <mc:Fallback>
          <p:sp>
            <p:nvSpPr>
              <p:cNvPr id="50188" name="Text 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747496" y="3836988"/>
                <a:ext cx="1488420" cy="523220"/>
              </a:xfrm>
              <a:prstGeom prst="rect">
                <a:avLst/>
              </a:prstGeom>
              <a:blipFill rotWithShape="1">
                <a:blip r:embed="rId11"/>
                <a:stretch>
                  <a:fillRect l="-33" t="-61" r="31" b="57"/>
                </a:stretch>
              </a:blip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0189" name="Text Box 20"/>
              <p:cNvSpPr txBox="1">
                <a:spLocks noChangeArrowheads="1"/>
              </p:cNvSpPr>
              <p:nvPr/>
            </p:nvSpPr>
            <p:spPr bwMode="auto">
              <a:xfrm>
                <a:off x="4056062" y="3836988"/>
                <a:ext cx="1224429" cy="523220"/>
              </a:xfrm>
              <a:prstGeom prst="rect">
                <a:avLst/>
              </a:prstGeom>
              <a:solidFill>
                <a:srgbClr val="FF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1" i="1" dirty="0" smtClean="0">
                          <a:latin typeface="Cambria Math" panose="02040503050406030204" pitchFamily="18" charset="0"/>
                        </a:rPr>
                        <m:t>𝑾</m:t>
                      </m:r>
                      <m:r>
                        <a:rPr lang="en-US" altLang="zh-CN" sz="2800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800" b="1" i="1" dirty="0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altLang="zh-CN" sz="2800" b="1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2800" b="1" i="1" dirty="0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altLang="zh-CN" sz="2800" b="1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2800" b="1" i="1" dirty="0">
                  <a:latin typeface="Times New Roman" panose="02020603050405020304" charset="0"/>
                </a:endParaRPr>
              </a:p>
            </p:txBody>
          </p:sp>
        </mc:Choice>
        <mc:Fallback>
          <p:sp>
            <p:nvSpPr>
              <p:cNvPr id="50189" name="Text 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056062" y="3836988"/>
                <a:ext cx="1224429" cy="523220"/>
              </a:xfrm>
              <a:prstGeom prst="rect">
                <a:avLst/>
              </a:prstGeom>
              <a:blipFill rotWithShape="1">
                <a:blip r:embed="rId12"/>
                <a:stretch>
                  <a:fillRect l="-26" t="-61" r="-5770" b="57"/>
                </a:stretch>
              </a:blip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0190" name="Text Box 21"/>
              <p:cNvSpPr txBox="1">
                <a:spLocks noChangeArrowheads="1"/>
              </p:cNvSpPr>
              <p:nvPr/>
            </p:nvSpPr>
            <p:spPr bwMode="auto">
              <a:xfrm>
                <a:off x="5230812" y="3836988"/>
                <a:ext cx="1437154" cy="523220"/>
              </a:xfrm>
              <a:prstGeom prst="rect">
                <a:avLst/>
              </a:prstGeom>
              <a:solidFill>
                <a:srgbClr val="FF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1" i="1" dirty="0" smtClean="0">
                          <a:latin typeface="Cambria Math" panose="02040503050406030204" pitchFamily="18" charset="0"/>
                        </a:rPr>
                        <m:t>𝑾</m:t>
                      </m:r>
                      <m:r>
                        <a:rPr lang="en-US" altLang="zh-CN" sz="2800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800" b="1" i="1" dirty="0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altLang="zh-CN" sz="2800" b="1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2800" b="1" i="1" dirty="0" smtClean="0"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altLang="zh-CN" sz="2800" b="1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2800" b="1" i="1" dirty="0">
                  <a:latin typeface="Times New Roman" panose="02020603050405020304" charset="0"/>
                </a:endParaRPr>
              </a:p>
            </p:txBody>
          </p:sp>
        </mc:Choice>
        <mc:Fallback>
          <p:sp>
            <p:nvSpPr>
              <p:cNvPr id="50190" name="Text 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230812" y="3836988"/>
                <a:ext cx="1437154" cy="523220"/>
              </a:xfrm>
              <a:prstGeom prst="rect">
                <a:avLst/>
              </a:prstGeom>
              <a:blipFill rotWithShape="1">
                <a:blip r:embed="rId13"/>
                <a:stretch>
                  <a:fillRect l="-22" t="-61" r="32" b="57"/>
                </a:stretch>
              </a:blip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0191" name="Text Box 22"/>
              <p:cNvSpPr txBox="1">
                <a:spLocks noChangeArrowheads="1"/>
              </p:cNvSpPr>
              <p:nvPr/>
            </p:nvSpPr>
            <p:spPr bwMode="auto">
              <a:xfrm>
                <a:off x="5179546" y="4629150"/>
                <a:ext cx="1488420" cy="523220"/>
              </a:xfrm>
              <a:prstGeom prst="rect">
                <a:avLst/>
              </a:prstGeom>
              <a:solidFill>
                <a:srgbClr val="FF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altLang="zh-CN" sz="2800" b="1" i="1" dirty="0" smtClean="0">
                          <a:latin typeface="Cambria Math" panose="02040503050406030204" pitchFamily="18" charset="0"/>
                        </a:rPr>
                        <m:t>𝑾</m:t>
                      </m:r>
                      <m:r>
                        <a:rPr lang="en-US" altLang="zh-CN" sz="2800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800" b="1" i="1" dirty="0" smtClean="0"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altLang="zh-CN" sz="2800" b="1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2800" b="1" i="1" dirty="0" smtClean="0"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altLang="zh-CN" sz="2800" b="1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2800" b="1" i="1" dirty="0">
                  <a:latin typeface="Times New Roman" panose="02020603050405020304" charset="0"/>
                </a:endParaRPr>
              </a:p>
            </p:txBody>
          </p:sp>
        </mc:Choice>
        <mc:Fallback>
          <p:sp>
            <p:nvSpPr>
              <p:cNvPr id="50191" name="Text 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179546" y="4629150"/>
                <a:ext cx="1488420" cy="523220"/>
              </a:xfrm>
              <a:prstGeom prst="rect">
                <a:avLst/>
              </a:prstGeom>
              <a:blipFill rotWithShape="1">
                <a:blip r:embed="rId14"/>
                <a:stretch>
                  <a:fillRect l="-33" r="-438" b="118"/>
                </a:stretch>
              </a:blip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0192" name="Text Box 23"/>
              <p:cNvSpPr txBox="1">
                <a:spLocks noChangeArrowheads="1"/>
              </p:cNvSpPr>
              <p:nvPr/>
            </p:nvSpPr>
            <p:spPr bwMode="auto">
              <a:xfrm>
                <a:off x="3962728" y="4629150"/>
                <a:ext cx="1372859" cy="523220"/>
              </a:xfrm>
              <a:prstGeom prst="rect">
                <a:avLst/>
              </a:prstGeom>
              <a:solidFill>
                <a:srgbClr val="FF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1" i="1" dirty="0" smtClean="0">
                          <a:latin typeface="Cambria Math" panose="02040503050406030204" pitchFamily="18" charset="0"/>
                        </a:rPr>
                        <m:t>𝑾</m:t>
                      </m:r>
                      <m:r>
                        <a:rPr lang="en-US" altLang="zh-CN" sz="2800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800" b="1" i="1" dirty="0" smtClean="0"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altLang="zh-CN" sz="2800" b="1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2800" b="1" i="1" dirty="0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altLang="zh-CN" sz="2800" b="1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2800" b="1" i="1" dirty="0">
                  <a:latin typeface="Times New Roman" panose="02020603050405020304" charset="0"/>
                </a:endParaRPr>
              </a:p>
            </p:txBody>
          </p:sp>
        </mc:Choice>
        <mc:Fallback>
          <p:sp>
            <p:nvSpPr>
              <p:cNvPr id="50192" name="Text 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962728" y="4629150"/>
                <a:ext cx="1372859" cy="523220"/>
              </a:xfrm>
              <a:prstGeom prst="rect">
                <a:avLst/>
              </a:prstGeom>
              <a:blipFill rotWithShape="1">
                <a:blip r:embed="rId15"/>
                <a:stretch>
                  <a:fillRect l="-24" r="23" b="118"/>
                </a:stretch>
              </a:blip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0193" name="Text Box 24"/>
              <p:cNvSpPr txBox="1">
                <a:spLocks noChangeArrowheads="1"/>
              </p:cNvSpPr>
              <p:nvPr/>
            </p:nvSpPr>
            <p:spPr bwMode="auto">
              <a:xfrm>
                <a:off x="5170815" y="5421313"/>
                <a:ext cx="1379209" cy="523220"/>
              </a:xfrm>
              <a:prstGeom prst="rect">
                <a:avLst/>
              </a:prstGeom>
              <a:solidFill>
                <a:srgbClr val="FF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1" i="1" dirty="0" smtClean="0">
                          <a:latin typeface="Cambria Math" panose="02040503050406030204" pitchFamily="18" charset="0"/>
                        </a:rPr>
                        <m:t>𝑾</m:t>
                      </m:r>
                      <m:r>
                        <a:rPr lang="en-US" altLang="zh-CN" sz="2800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800" b="1" i="1" dirty="0" smtClean="0"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en-US" altLang="zh-CN" sz="2800" b="1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2800" b="1" i="1" dirty="0" smtClean="0"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altLang="zh-CN" sz="2800" b="1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2800" b="1" i="1" dirty="0">
                  <a:latin typeface="Times New Roman" panose="02020603050405020304" charset="0"/>
                </a:endParaRPr>
              </a:p>
            </p:txBody>
          </p:sp>
        </mc:Choice>
        <mc:Fallback>
          <p:sp>
            <p:nvSpPr>
              <p:cNvPr id="50193" name="Text 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170815" y="5421313"/>
                <a:ext cx="1379209" cy="523220"/>
              </a:xfrm>
              <a:prstGeom prst="rect">
                <a:avLst/>
              </a:prstGeom>
              <a:blipFill rotWithShape="1">
                <a:blip r:embed="rId16"/>
                <a:stretch>
                  <a:fillRect l="-1" t="-61" r="46" b="57"/>
                </a:stretch>
              </a:blip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44473" name="Text Box 25"/>
              <p:cNvSpPr txBox="1">
                <a:spLocks noChangeArrowheads="1"/>
              </p:cNvSpPr>
              <p:nvPr/>
            </p:nvSpPr>
            <p:spPr bwMode="auto">
              <a:xfrm>
                <a:off x="5315416" y="6211235"/>
                <a:ext cx="1080155" cy="5232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charset="0"/>
                            </a:rPr>
                          </m:ctrlPr>
                        </m:sSubPr>
                        <m:e>
                          <m:r>
                            <a:rPr lang="en-US" altLang="zh-CN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charset="0"/>
                            </a:rPr>
                            <m:t>𝒒</m:t>
                          </m:r>
                        </m:e>
                        <m:sub>
                          <m:r>
                            <a:rPr lang="en-US" altLang="zh-CN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charset="0"/>
                            </a:rPr>
                            <m:t>𝟒</m:t>
                          </m:r>
                        </m:sub>
                      </m:sSub>
                      <m:r>
                        <a:rPr lang="en-US" altLang="zh-CN" sz="28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=</m:t>
                      </m:r>
                    </m:oMath>
                  </m:oMathPara>
                </a14:m>
                <a:endParaRPr lang="en-US" altLang="zh-CN" sz="2800" b="1" i="1" dirty="0">
                  <a:solidFill>
                    <a:srgbClr val="FF0000"/>
                  </a:solidFill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744473" name="Text 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315416" y="6211235"/>
                <a:ext cx="1080155" cy="523220"/>
              </a:xfrm>
              <a:prstGeom prst="rect">
                <a:avLst/>
              </a:prstGeom>
              <a:blipFill rotWithShape="1">
                <a:blip r:embed="rId17"/>
                <a:stretch>
                  <a:fillRect l="-43" t="-57" r="45" b="54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44474" name="Text Box 26"/>
              <p:cNvSpPr txBox="1">
                <a:spLocks noChangeArrowheads="1"/>
              </p:cNvSpPr>
              <p:nvPr/>
            </p:nvSpPr>
            <p:spPr bwMode="auto">
              <a:xfrm>
                <a:off x="4056062" y="5349875"/>
                <a:ext cx="1343025" cy="52322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charset="0"/>
                            </a:rPr>
                          </m:ctrlPr>
                        </m:sSubPr>
                        <m:e>
                          <m:r>
                            <a:rPr lang="en-US" altLang="zh-CN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charset="0"/>
                            </a:rPr>
                            <m:t>𝒒</m:t>
                          </m:r>
                        </m:e>
                        <m:sub>
                          <m:r>
                            <a:rPr lang="en-US" altLang="zh-CN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charset="0"/>
                            </a:rPr>
                            <m:t>𝟑</m:t>
                          </m:r>
                        </m:sub>
                      </m:sSub>
                      <m:r>
                        <a:rPr lang="en-US" altLang="zh-CN" sz="28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=</m:t>
                      </m:r>
                    </m:oMath>
                  </m:oMathPara>
                </a14:m>
                <a:endParaRPr lang="en-US" altLang="zh-CN" sz="2800" b="1" i="1" dirty="0">
                  <a:solidFill>
                    <a:srgbClr val="FF0000"/>
                  </a:solidFill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744474" name="Text 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056062" y="5349875"/>
                <a:ext cx="1343025" cy="523220"/>
              </a:xfrm>
              <a:prstGeom prst="rect">
                <a:avLst/>
              </a:prstGeom>
              <a:blipFill rotWithShape="1">
                <a:blip r:embed="rId18"/>
                <a:stretch>
                  <a:fillRect l="-24" r="24" b="118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44475" name="Text Box 27"/>
              <p:cNvSpPr txBox="1">
                <a:spLocks noChangeArrowheads="1"/>
              </p:cNvSpPr>
              <p:nvPr/>
            </p:nvSpPr>
            <p:spPr bwMode="auto">
              <a:xfrm>
                <a:off x="2862402" y="4589174"/>
                <a:ext cx="1173304" cy="52322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charset="0"/>
                            </a:rPr>
                          </m:ctrlPr>
                        </m:sSubPr>
                        <m:e>
                          <m:r>
                            <a:rPr lang="en-US" altLang="zh-CN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charset="0"/>
                            </a:rPr>
                            <m:t>𝒒</m:t>
                          </m:r>
                        </m:e>
                        <m:sub>
                          <m:r>
                            <a:rPr lang="en-US" altLang="zh-CN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charset="0"/>
                            </a:rPr>
                            <m:t>𝟐</m:t>
                          </m:r>
                        </m:sub>
                      </m:sSub>
                      <m:r>
                        <a:rPr lang="en-US" altLang="zh-CN" sz="28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=</m:t>
                      </m:r>
                    </m:oMath>
                  </m:oMathPara>
                </a14:m>
                <a:endParaRPr lang="en-US" altLang="zh-CN" sz="2800" b="1" i="1" dirty="0">
                  <a:solidFill>
                    <a:srgbClr val="FF0000"/>
                  </a:solidFill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744475" name="Text 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862402" y="4589174"/>
                <a:ext cx="1173304" cy="523220"/>
              </a:xfrm>
              <a:prstGeom prst="rect">
                <a:avLst/>
              </a:prstGeom>
              <a:blipFill rotWithShape="1">
                <a:blip r:embed="rId19"/>
                <a:stretch>
                  <a:fillRect l="-39" t="-6" r="24" b="2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44476" name="Text Box 28"/>
              <p:cNvSpPr txBox="1">
                <a:spLocks noChangeArrowheads="1"/>
              </p:cNvSpPr>
              <p:nvPr/>
            </p:nvSpPr>
            <p:spPr bwMode="auto">
              <a:xfrm>
                <a:off x="1943520" y="3783945"/>
                <a:ext cx="984250" cy="52322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charset="0"/>
                            </a:rPr>
                          </m:ctrlPr>
                        </m:sSubPr>
                        <m:e>
                          <m:r>
                            <a:rPr lang="en-US" altLang="zh-CN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charset="0"/>
                            </a:rPr>
                            <m:t>𝒒</m:t>
                          </m:r>
                        </m:e>
                        <m:sub>
                          <m:r>
                            <a:rPr lang="en-US" altLang="zh-CN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charset="0"/>
                            </a:rPr>
                            <m:t>𝟏</m:t>
                          </m:r>
                        </m:sub>
                      </m:sSub>
                      <m:r>
                        <a:rPr lang="en-US" altLang="zh-CN" sz="28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=</m:t>
                      </m:r>
                    </m:oMath>
                  </m:oMathPara>
                </a14:m>
                <a:endParaRPr lang="en-US" altLang="zh-CN" sz="2800" b="1" i="1" dirty="0">
                  <a:solidFill>
                    <a:srgbClr val="FF0000"/>
                  </a:solidFill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744476" name="Text 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943520" y="3783945"/>
                <a:ext cx="984250" cy="523220"/>
              </a:xfrm>
              <a:prstGeom prst="rect">
                <a:avLst/>
              </a:prstGeom>
              <a:blipFill rotWithShape="1">
                <a:blip r:embed="rId20"/>
                <a:stretch>
                  <a:fillRect l="-43" t="-118" r="43" b="114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44477" name="Text Box 29"/>
              <p:cNvSpPr txBox="1">
                <a:spLocks noChangeArrowheads="1"/>
              </p:cNvSpPr>
              <p:nvPr/>
            </p:nvSpPr>
            <p:spPr bwMode="auto">
              <a:xfrm>
                <a:off x="512763" y="2980095"/>
                <a:ext cx="1146198" cy="52322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charset="0"/>
                            </a:rPr>
                          </m:ctrlPr>
                        </m:sSubPr>
                        <m:e>
                          <m:r>
                            <a:rPr lang="en-US" altLang="zh-CN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charset="0"/>
                            </a:rPr>
                            <m:t>𝒒</m:t>
                          </m:r>
                        </m:e>
                        <m:sub>
                          <m:r>
                            <a:rPr lang="en-US" altLang="zh-CN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charset="0"/>
                            </a:rPr>
                            <m:t>𝟎</m:t>
                          </m:r>
                        </m:sub>
                      </m:sSub>
                      <m:r>
                        <a:rPr lang="en-US" altLang="zh-CN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=</m:t>
                      </m:r>
                    </m:oMath>
                  </m:oMathPara>
                </a14:m>
                <a:endParaRPr lang="en-US" altLang="zh-CN" sz="2800" b="1" i="1" dirty="0">
                  <a:solidFill>
                    <a:srgbClr val="FF0000"/>
                  </a:solidFill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744477" name="Text 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12763" y="2980095"/>
                <a:ext cx="1146198" cy="523220"/>
              </a:xfrm>
              <a:prstGeom prst="rect">
                <a:avLst/>
              </a:prstGeom>
              <a:blipFill rotWithShape="1">
                <a:blip r:embed="rId21"/>
                <a:stretch>
                  <a:fillRect l="-28" t="-8" r="30" b="4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4478" name="Line 30"/>
          <p:cNvSpPr>
            <a:spLocks noChangeShapeType="1"/>
          </p:cNvSpPr>
          <p:nvPr/>
        </p:nvSpPr>
        <p:spPr bwMode="auto">
          <a:xfrm>
            <a:off x="1752600" y="2828925"/>
            <a:ext cx="6207125" cy="4105275"/>
          </a:xfrm>
          <a:prstGeom prst="line">
            <a:avLst/>
          </a:prstGeom>
          <a:noFill/>
          <a:ln w="38100" cap="sq">
            <a:solidFill>
              <a:srgbClr val="FF0000"/>
            </a:solidFill>
            <a:miter lim="800000"/>
            <a:headEnd type="none" w="sm" len="sm"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744479" name="Line 31"/>
          <p:cNvSpPr>
            <a:spLocks noChangeShapeType="1"/>
          </p:cNvSpPr>
          <p:nvPr/>
        </p:nvSpPr>
        <p:spPr bwMode="auto">
          <a:xfrm>
            <a:off x="2903537" y="2684463"/>
            <a:ext cx="5056188" cy="3457575"/>
          </a:xfrm>
          <a:prstGeom prst="line">
            <a:avLst/>
          </a:prstGeom>
          <a:noFill/>
          <a:ln w="38100" cap="sq">
            <a:solidFill>
              <a:srgbClr val="FF0000"/>
            </a:solidFill>
            <a:miter lim="800000"/>
            <a:headEnd type="none" w="sm" len="sm"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744480" name="Line 32"/>
          <p:cNvSpPr>
            <a:spLocks noChangeShapeType="1"/>
          </p:cNvSpPr>
          <p:nvPr/>
        </p:nvSpPr>
        <p:spPr bwMode="auto">
          <a:xfrm>
            <a:off x="3990975" y="2541588"/>
            <a:ext cx="4033837" cy="2879725"/>
          </a:xfrm>
          <a:prstGeom prst="line">
            <a:avLst/>
          </a:prstGeom>
          <a:noFill/>
          <a:ln w="38100" cap="sq">
            <a:solidFill>
              <a:srgbClr val="FF0000"/>
            </a:solidFill>
            <a:miter lim="800000"/>
            <a:headEnd type="none" w="sm" len="sm"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744481" name="Line 33"/>
          <p:cNvSpPr>
            <a:spLocks noChangeShapeType="1"/>
          </p:cNvSpPr>
          <p:nvPr/>
        </p:nvSpPr>
        <p:spPr bwMode="auto">
          <a:xfrm>
            <a:off x="5335587" y="2613025"/>
            <a:ext cx="2752725" cy="2016125"/>
          </a:xfrm>
          <a:prstGeom prst="line">
            <a:avLst/>
          </a:prstGeom>
          <a:noFill/>
          <a:ln w="38100" cap="sq">
            <a:solidFill>
              <a:srgbClr val="FF0000"/>
            </a:solidFill>
            <a:miter lim="800000"/>
            <a:headEnd type="none" w="sm" len="sm"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744482" name="Line 34"/>
          <p:cNvSpPr>
            <a:spLocks noChangeShapeType="1"/>
          </p:cNvSpPr>
          <p:nvPr/>
        </p:nvSpPr>
        <p:spPr bwMode="auto">
          <a:xfrm>
            <a:off x="6488112" y="2613025"/>
            <a:ext cx="1536700" cy="1152525"/>
          </a:xfrm>
          <a:prstGeom prst="line">
            <a:avLst/>
          </a:prstGeom>
          <a:noFill/>
          <a:ln w="38100" cap="sq">
            <a:solidFill>
              <a:srgbClr val="FF0000"/>
            </a:solidFill>
            <a:miter lim="800000"/>
            <a:headEnd type="none" w="sm" len="sm"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30" name="Text Box 5"/>
          <p:cNvSpPr txBox="1">
            <a:spLocks noChangeArrowheads="1"/>
          </p:cNvSpPr>
          <p:nvPr/>
        </p:nvSpPr>
        <p:spPr bwMode="auto">
          <a:xfrm>
            <a:off x="0" y="169545"/>
            <a:ext cx="9144000" cy="5835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3300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zh-CN" altLang="en-US" b="1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自下而上计算优化解的搜索代价</a:t>
            </a:r>
            <a:endParaRPr kumimoji="0" lang="zh-CN" altLang="en-US" b="1" dirty="0">
              <a:solidFill>
                <a:srgbClr val="0000FF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2" name="文本框 31"/>
              <p:cNvSpPr txBox="1"/>
              <p:nvPr/>
            </p:nvSpPr>
            <p:spPr>
              <a:xfrm>
                <a:off x="1752600" y="1343310"/>
                <a:ext cx="6061476" cy="12895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4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d>
                        <m:dPr>
                          <m:ctrlPr>
                            <a:rPr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altLang="zh-CN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;</m:t>
                      </m:r>
                      <m:r>
                        <a:rPr lang="en-US" altLang="zh-CN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US" altLang="zh-CN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d>
                        <m:dPr>
                          <m:ctrlPr>
                            <a:rPr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altLang="zh-CN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altLang="zh-CN" sz="2400" b="0" i="1" dirty="0">
                  <a:solidFill>
                    <a:srgbClr val="0000FF"/>
                  </a:solidFill>
                  <a:latin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d>
                        <m:dPr>
                          <m:ctrlPr>
                            <a:rPr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d>
                        <m:dPr>
                          <m:ctrlPr>
                            <a:rPr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altLang="zh-CN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d>
                        <m:dPr>
                          <m:ctrlPr>
                            <a:rPr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altLang="zh-CN" sz="2400" i="1" dirty="0">
                  <a:solidFill>
                    <a:srgbClr val="0000FF"/>
                  </a:solidFill>
                  <a:latin typeface="Cambria Math" panose="02040503050406030204" pitchFamily="18" charset="0"/>
                </a:endParaRPr>
              </a:p>
              <a:p>
                <a:r>
                  <a:rPr lang="en-US" altLang="zh-CN" sz="2400" b="0" dirty="0">
                    <a:solidFill>
                      <a:srgbClr val="0000FF"/>
                    </a:solidFill>
                  </a:rPr>
                  <a:t>             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CN" sz="2400" dirty="0">
                    <a:solidFill>
                      <a:srgbClr val="0000FF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𝑊</m:t>
                    </m:r>
                    <m:d>
                      <m:dPr>
                        <m:ctrlPr>
                          <a:rPr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altLang="zh-CN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zh-CN" sz="2400" dirty="0">
                    <a:solidFill>
                      <a:srgbClr val="0000FF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zh-CN" altLang="en-US" sz="2400" dirty="0">
                  <a:solidFill>
                    <a:srgbClr val="0000FF"/>
                  </a:solidFill>
                </a:endParaRPr>
              </a:p>
            </p:txBody>
          </p:sp>
        </mc:Choice>
        <mc:Fallback>
          <p:sp>
            <p:nvSpPr>
              <p:cNvPr id="32" name="文本框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2600" y="1343310"/>
                <a:ext cx="6061476" cy="1289584"/>
              </a:xfrm>
              <a:prstGeom prst="rect">
                <a:avLst/>
              </a:prstGeom>
              <a:blipFill rotWithShape="1">
                <a:blip r:embed="rId22"/>
                <a:stretch>
                  <a:fillRect t="-22" r="7" b="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4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444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4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744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4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7444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4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7444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4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744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4478" grpId="0" bldLvl="0" animBg="1"/>
      <p:bldP spid="744479" grpId="0" bldLvl="0" animBg="1"/>
      <p:bldP spid="744480" grpId="0" bldLvl="0" animBg="1"/>
      <p:bldP spid="744481" grpId="0" bldLvl="0" animBg="1"/>
      <p:bldP spid="744482" grpId="0" bldLvl="0" animBg="1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745476" name="Text Box 4"/>
              <p:cNvSpPr txBox="1">
                <a:spLocks noChangeArrowheads="1"/>
              </p:cNvSpPr>
              <p:nvPr/>
            </p:nvSpPr>
            <p:spPr bwMode="auto">
              <a:xfrm>
                <a:off x="198755" y="1676400"/>
                <a:ext cx="8746490" cy="2669129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2">
                    <a:lumMod val="60000"/>
                    <a:lumOff val="40000"/>
                  </a:schemeClr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lvl="1" algn="l">
                  <a:buFontTx/>
                  <a:buChar char="•"/>
                  <a:defRPr/>
                </a:pPr>
                <a:r>
                  <a:rPr lang="zh-CN" altLang="en-US" sz="2800" b="1" dirty="0">
                    <a:solidFill>
                      <a:schemeClr val="tx1"/>
                    </a:solidFill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rPr>
                  <a:t> 数据结构</a:t>
                </a:r>
                <a:endParaRPr lang="en-US" altLang="zh-CN" sz="2800" b="1" dirty="0">
                  <a:solidFill>
                    <a:schemeClr val="tx1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endParaRPr>
              </a:p>
              <a:p>
                <a:pPr lvl="2" algn="l">
                  <a:lnSpc>
                    <a:spcPct val="150000"/>
                  </a:lnSpc>
                  <a:buFontTx/>
                  <a:buChar char="•"/>
                  <a:defRPr/>
                </a:pPr>
                <a:r>
                  <a:rPr lang="en-US" altLang="zh-CN" sz="2000" b="1" dirty="0">
                    <a:solidFill>
                      <a:srgbClr val="FF0000"/>
                    </a:solidFill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b="1" i="0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 </m:t>
                    </m:r>
                    <m:r>
                      <a:rPr lang="en-US" altLang="zh-CN" sz="2400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𝑬</m:t>
                    </m:r>
                    <m:r>
                      <a:rPr lang="en-US" altLang="zh-CN" sz="2400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[</m:t>
                    </m:r>
                    <m:r>
                      <a:rPr lang="en-US" altLang="zh-CN" sz="2400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𝟏</m:t>
                    </m:r>
                    <m:r>
                      <a:rPr lang="en-US" altLang="zh-CN" sz="2400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:</m:t>
                    </m:r>
                    <m:r>
                      <a:rPr lang="en-US" altLang="zh-CN" sz="2400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𝒏</m:t>
                    </m:r>
                    <m:r>
                      <a:rPr lang="en-US" altLang="zh-CN" sz="2400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+</m:t>
                    </m:r>
                    <m:r>
                      <a:rPr lang="en-US" altLang="zh-CN" sz="2400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𝟏</m:t>
                    </m:r>
                    <m:r>
                      <a:rPr lang="en-US" altLang="zh-CN" sz="2400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;  </m:t>
                    </m:r>
                    <m:r>
                      <a:rPr lang="en-US" altLang="zh-CN" sz="2400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𝟎</m:t>
                    </m:r>
                    <m:r>
                      <a:rPr lang="en-US" altLang="zh-CN" sz="2400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:</m:t>
                    </m:r>
                    <m:r>
                      <a:rPr lang="en-US" altLang="zh-CN" sz="2400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𝒏</m:t>
                    </m:r>
                    <m:r>
                      <a:rPr lang="en-US" altLang="zh-CN" sz="2400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]</m:t>
                    </m:r>
                  </m:oMath>
                </a14:m>
                <a:r>
                  <a:rPr lang="en-US" altLang="zh-CN" sz="2400" b="1" dirty="0">
                    <a:solidFill>
                      <a:srgbClr val="0000FF"/>
                    </a:solidFill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rPr>
                  <a:t>: </a:t>
                </a:r>
                <a:r>
                  <a:rPr lang="zh-CN" altLang="en-US" sz="2400" b="1" dirty="0">
                    <a:solidFill>
                      <a:srgbClr val="FF0000"/>
                    </a:solidFill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rPr>
                  <a:t>存储优化解搜索代价</a:t>
                </a:r>
                <a:endParaRPr lang="zh-CN" altLang="en-US" sz="2400" b="1" dirty="0">
                  <a:solidFill>
                    <a:srgbClr val="FF0000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endParaRPr>
              </a:p>
              <a:p>
                <a:pPr lvl="2" algn="l">
                  <a:lnSpc>
                    <a:spcPct val="150000"/>
                  </a:lnSpc>
                  <a:buFontTx/>
                  <a:buChar char="•"/>
                  <a:defRPr/>
                </a:pPr>
                <a:r>
                  <a:rPr lang="en-US" altLang="zh-CN" sz="2400" b="1" dirty="0">
                    <a:solidFill>
                      <a:srgbClr val="FF0000"/>
                    </a:solidFill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𝑾</m:t>
                    </m:r>
                    <m:r>
                      <a:rPr lang="en-US" altLang="zh-CN" sz="2400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[</m:t>
                    </m:r>
                    <m:r>
                      <a:rPr lang="en-US" altLang="zh-CN" sz="2400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𝟏</m:t>
                    </m:r>
                    <m:r>
                      <a:rPr lang="en-US" altLang="zh-CN" sz="2400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: </m:t>
                    </m:r>
                    <m:r>
                      <a:rPr lang="en-US" altLang="zh-CN" sz="2400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𝒏</m:t>
                    </m:r>
                    <m:r>
                      <a:rPr lang="en-US" altLang="zh-CN" sz="2400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+</m:t>
                    </m:r>
                    <m:r>
                      <a:rPr lang="en-US" altLang="zh-CN" sz="2400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𝟏</m:t>
                    </m:r>
                    <m:r>
                      <a:rPr lang="en-US" altLang="zh-CN" sz="2400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;  </m:t>
                    </m:r>
                    <m:r>
                      <a:rPr lang="en-US" altLang="zh-CN" sz="2400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𝟎</m:t>
                    </m:r>
                    <m:r>
                      <a:rPr lang="en-US" altLang="zh-CN" sz="2400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:</m:t>
                    </m:r>
                    <m:r>
                      <a:rPr lang="en-US" altLang="zh-CN" sz="2400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𝒏</m:t>
                    </m:r>
                    <m:r>
                      <a:rPr lang="en-US" altLang="zh-CN" sz="2400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]</m:t>
                    </m:r>
                  </m:oMath>
                </a14:m>
                <a:r>
                  <a:rPr lang="en-US" altLang="zh-CN" sz="2400" b="1" i="0" dirty="0">
                    <a:solidFill>
                      <a:srgbClr val="0000FF"/>
                    </a:solidFill>
                    <a:latin typeface="+mj-lt"/>
                    <a:ea typeface="楷体" panose="02010609060101010101" pitchFamily="49" charset="-122"/>
                    <a:cs typeface="Times New Roman" panose="02020603050405020304" charset="0"/>
                  </a:rPr>
                  <a:t>: </a:t>
                </a:r>
                <a:r>
                  <a:rPr lang="zh-CN" altLang="en-US" sz="2400" b="1" dirty="0">
                    <a:solidFill>
                      <a:srgbClr val="FF0000"/>
                    </a:solidFill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rPr>
                  <a:t>存储代价增量</a:t>
                </a:r>
                <a:endParaRPr lang="zh-CN" altLang="en-US" sz="2400" b="1" dirty="0">
                  <a:solidFill>
                    <a:srgbClr val="FF0000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endParaRPr>
              </a:p>
              <a:p>
                <a:pPr lvl="2">
                  <a:lnSpc>
                    <a:spcPct val="150000"/>
                  </a:lnSpc>
                  <a:buFontTx/>
                  <a:buChar char="•"/>
                  <a:defRPr/>
                </a:pPr>
                <a:r>
                  <a:rPr lang="en-US" altLang="zh-CN" sz="2400" b="1" dirty="0">
                    <a:solidFill>
                      <a:srgbClr val="FF0000"/>
                    </a:solidFill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𝑹𝒐𝒐𝒕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400" b="1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</m:ctrlPr>
                      </m:dPr>
                      <m:e>
                        <m:r>
                          <a:rPr lang="en-US" altLang="zh-CN" sz="2400" b="1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  <m:t>𝟏</m:t>
                        </m:r>
                        <m:r>
                          <a:rPr lang="en-US" altLang="zh-CN" sz="2400" b="1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  <m:t>:</m:t>
                        </m:r>
                        <m:r>
                          <a:rPr lang="en-US" altLang="zh-CN" sz="2400" b="1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  <m:t>𝒏</m:t>
                        </m:r>
                        <m:r>
                          <a:rPr lang="en-US" altLang="zh-CN" sz="2400" b="1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  <m:t>; </m:t>
                        </m:r>
                        <m:r>
                          <a:rPr lang="en-US" altLang="zh-CN" sz="2400" b="1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  <m:t>𝟏</m:t>
                        </m:r>
                        <m:r>
                          <a:rPr lang="en-US" altLang="zh-CN" sz="2400" b="1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  <m:t>:</m:t>
                        </m:r>
                        <m:r>
                          <a:rPr lang="en-US" altLang="zh-CN" sz="2400" b="1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  <m:t>𝒏</m:t>
                        </m:r>
                      </m:e>
                    </m:d>
                    <m:r>
                      <m:rPr>
                        <m:nor/>
                      </m:rPr>
                      <a:rPr lang="en-US" altLang="zh-CN" sz="2400" b="1" dirty="0">
                        <a:solidFill>
                          <a:srgbClr val="0000FF"/>
                        </a:solidFill>
                        <a:latin typeface="Times New Roman" panose="02020603050405020304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:</m:t>
                    </m:r>
                    <m:r>
                      <a:rPr lang="en-US" altLang="zh-CN" sz="2400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  </m:t>
                    </m:r>
                    <m:r>
                      <a:rPr lang="en-US" altLang="zh-CN" sz="2400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𝒓𝒐𝒐𝒕</m:t>
                    </m:r>
                    <m:r>
                      <a:rPr lang="en-US" altLang="zh-CN" sz="2400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(</m:t>
                    </m:r>
                    <m:r>
                      <a:rPr lang="en-US" altLang="zh-CN" sz="2400" b="1" i="1" dirty="0" err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𝒊</m:t>
                    </m:r>
                    <m:r>
                      <a:rPr lang="en-US" altLang="zh-CN" sz="2400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, </m:t>
                    </m:r>
                    <m:r>
                      <a:rPr lang="en-US" altLang="zh-CN" sz="2400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𝒋</m:t>
                    </m:r>
                    <m:r>
                      <a:rPr lang="en-US" altLang="zh-CN" sz="2400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)</m:t>
                    </m:r>
                  </m:oMath>
                </a14:m>
                <a:r>
                  <a:rPr lang="zh-CN" altLang="en-US" sz="2400" b="1" dirty="0">
                    <a:solidFill>
                      <a:srgbClr val="FF0000"/>
                    </a:solidFill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rPr>
                  <a:t>记录子问题</a:t>
                </a:r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{</m:t>
                    </m:r>
                    <m:r>
                      <a:rPr lang="en-US" altLang="zh-CN" sz="2400" b="1" i="1" dirty="0" err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𝒌</m:t>
                    </m:r>
                    <m:r>
                      <a:rPr lang="en-US" altLang="zh-CN" sz="2400" b="1" i="1" baseline="-25000" dirty="0" err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𝒊</m:t>
                    </m:r>
                    <m:r>
                      <a:rPr lang="en-US" altLang="zh-CN" sz="2400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,</m:t>
                    </m:r>
                    <m:r>
                      <a:rPr lang="en-US" altLang="zh-CN" sz="2400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charset="0"/>
                      </a:rPr>
                      <m:t>⋯</m:t>
                    </m:r>
                    <m:r>
                      <a:rPr lang="en-US" altLang="zh-CN" sz="2400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, </m:t>
                    </m:r>
                    <m:r>
                      <a:rPr lang="en-US" altLang="zh-CN" sz="2400" b="1" i="1" dirty="0" err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𝒌</m:t>
                    </m:r>
                    <m:r>
                      <a:rPr lang="en-US" altLang="zh-CN" sz="2400" b="1" i="1" baseline="-25000" dirty="0" err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𝒋</m:t>
                    </m:r>
                    <m:r>
                      <a:rPr lang="en-US" altLang="zh-CN" sz="2400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}</m:t>
                    </m:r>
                  </m:oMath>
                </a14:m>
                <a:r>
                  <a:rPr lang="zh-CN" altLang="en-US" sz="2400" b="1" dirty="0">
                    <a:solidFill>
                      <a:srgbClr val="FF0000"/>
                    </a:solidFill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rPr>
                  <a:t>优化解的根结点</a:t>
                </a:r>
                <a:endParaRPr lang="en-US" altLang="zh-CN" sz="3200" b="1" dirty="0">
                  <a:solidFill>
                    <a:srgbClr val="0000FF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745476" name="Text 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98755" y="1676400"/>
                <a:ext cx="8746490" cy="2669129"/>
              </a:xfrm>
              <a:prstGeom prst="rect">
                <a:avLst/>
              </a:prstGeom>
              <a:blipFill rotWithShape="1">
                <a:blip r:embed="rId1"/>
                <a:stretch>
                  <a:fillRect l="-145" t="-476" r="-145" b="-467"/>
                </a:stretch>
              </a:blipFill>
              <a:ln w="25400">
                <a:solidFill>
                  <a:schemeClr val="tx2">
                    <a:lumMod val="60000"/>
                    <a:lumOff val="40000"/>
                  </a:schemeClr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203" name="Rectangle 5"/>
          <p:cNvSpPr>
            <a:spLocks noChangeArrowheads="1"/>
          </p:cNvSpPr>
          <p:nvPr/>
        </p:nvSpPr>
        <p:spPr bwMode="auto">
          <a:xfrm>
            <a:off x="3803650" y="6165850"/>
            <a:ext cx="1727200" cy="4318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rgbClr val="FF0000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 sz="2400">
              <a:latin typeface="Arial" panose="020B0604020202020204" pitchFamily="34" charset="0"/>
              <a:ea typeface="华文行楷" panose="02010800040101010101" pitchFamily="2" charset="-122"/>
            </a:endParaRPr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0" y="169545"/>
            <a:ext cx="9144000" cy="5835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3300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zh-CN" altLang="en-US" b="1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自下而上计算优化解的搜索代价</a:t>
            </a:r>
            <a:endParaRPr kumimoji="0" lang="zh-CN" altLang="en-US" b="1" dirty="0">
              <a:solidFill>
                <a:srgbClr val="0000FF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5" name="Text Box 5"/>
          <p:cNvSpPr txBox="1">
            <a:spLocks noChangeArrowheads="1"/>
          </p:cNvSpPr>
          <p:nvPr/>
        </p:nvSpPr>
        <p:spPr bwMode="auto">
          <a:xfrm>
            <a:off x="0" y="0"/>
            <a:ext cx="9144000" cy="5835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3300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zh-CN" altLang="en-US" b="1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自下而上计算优化解的搜索代价</a:t>
            </a:r>
            <a:endParaRPr kumimoji="0" lang="zh-CN" altLang="en-US" b="1" dirty="0">
              <a:solidFill>
                <a:srgbClr val="0000FF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304800" y="627100"/>
            <a:ext cx="8305800" cy="62309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  <a:miter lim="800000"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lIns="144000" tIns="144000" bIns="144000">
            <a:spAutoFit/>
          </a:bodyPr>
          <a:lstStyle/>
          <a:p>
            <a:pPr marL="342900" lvl="0" indent="-342900" fontAlgn="base">
              <a:spcAft>
                <a:spcPct val="0"/>
              </a:spcAft>
              <a:defRPr/>
            </a:pPr>
            <a:r>
              <a:rPr lang="en-US" altLang="zh-CN" sz="2000" dirty="0">
                <a:latin typeface="Consolas" panose="020B0609020204030204" pitchFamily="49" charset="0"/>
                <a:ea typeface="楷体" panose="02010609060101010101" pitchFamily="49" charset="-122"/>
                <a:cs typeface="Times New Roman" panose="02020603050405020304" charset="0"/>
                <a:sym typeface="+mn-ea"/>
              </a:rPr>
              <a:t>Optimal-BST</a:t>
            </a:r>
            <a:endParaRPr lang="en-US" altLang="zh-CN" sz="2000" dirty="0">
              <a:latin typeface="Consolas" panose="020B0609020204030204" pitchFamily="49" charset="0"/>
              <a:ea typeface="楷体" panose="02010609060101010101" pitchFamily="49" charset="-122"/>
              <a:cs typeface="Times New Roman" panose="02020603050405020304" charset="0"/>
              <a:sym typeface="+mn-ea"/>
            </a:endParaRPr>
          </a:p>
          <a:p>
            <a:pPr marL="342900" lvl="0" indent="-342900" fontAlgn="base">
              <a:spcBef>
                <a:spcPct val="20000"/>
              </a:spcBef>
              <a:spcAft>
                <a:spcPct val="0"/>
              </a:spcAft>
              <a:defRPr/>
            </a:pPr>
            <a:r>
              <a:rPr lang="en-US" altLang="zh-CN" sz="2000" dirty="0">
                <a:solidFill>
                  <a:srgbClr val="FF0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Times New Roman" panose="02020603050405020304" charset="0"/>
                <a:sym typeface="+mn-ea"/>
              </a:rPr>
              <a:t>Input:   </a:t>
            </a:r>
            <a:r>
              <a:rPr lang="en-US" altLang="zh-CN" sz="2000" dirty="0">
                <a:latin typeface="Consolas" panose="020B0609020204030204" pitchFamily="49" charset="0"/>
                <a:ea typeface="楷体" panose="02010609060101010101" pitchFamily="49" charset="-122"/>
                <a:cs typeface="Times New Roman" panose="02020603050405020304" charset="0"/>
                <a:sym typeface="+mn-ea"/>
              </a:rPr>
              <a:t>K</a:t>
            </a:r>
            <a:r>
              <a:rPr lang="zh-CN" altLang="en-US" sz="2000" dirty="0">
                <a:latin typeface="Consolas" panose="020B0609020204030204" pitchFamily="49" charset="0"/>
                <a:ea typeface="楷体" panose="02010609060101010101" pitchFamily="49" charset="-122"/>
                <a:cs typeface="Times New Roman" panose="02020603050405020304" charset="0"/>
                <a:sym typeface="+mn-ea"/>
              </a:rPr>
              <a:t>和</a:t>
            </a:r>
            <a:r>
              <a:rPr lang="en-US" altLang="zh-CN" sz="2000" dirty="0">
                <a:latin typeface="Consolas" panose="020B0609020204030204" pitchFamily="49" charset="0"/>
                <a:ea typeface="楷体" panose="02010609060101010101" pitchFamily="49" charset="-122"/>
                <a:cs typeface="Times New Roman" panose="02020603050405020304" charset="0"/>
                <a:sym typeface="+mn-ea"/>
              </a:rPr>
              <a:t>D</a:t>
            </a:r>
            <a:r>
              <a:rPr lang="zh-CN" altLang="en-US" sz="2000" dirty="0">
                <a:latin typeface="Consolas" panose="020B0609020204030204" pitchFamily="49" charset="0"/>
                <a:ea typeface="楷体" panose="02010609060101010101" pitchFamily="49" charset="-122"/>
                <a:cs typeface="Times New Roman" panose="02020603050405020304" charset="0"/>
                <a:sym typeface="+mn-ea"/>
              </a:rPr>
              <a:t>的概率数组</a:t>
            </a:r>
            <a:r>
              <a:rPr lang="en-US" altLang="zh-CN" sz="2000" dirty="0">
                <a:latin typeface="Consolas" panose="020B0609020204030204" pitchFamily="49" charset="0"/>
                <a:ea typeface="楷体" panose="02010609060101010101" pitchFamily="49" charset="-122"/>
                <a:cs typeface="Times New Roman" panose="02020603050405020304" charset="0"/>
                <a:sym typeface="+mn-ea"/>
              </a:rPr>
              <a:t>p</a:t>
            </a:r>
            <a:r>
              <a:rPr lang="zh-CN" altLang="en-US" sz="2000" dirty="0">
                <a:latin typeface="Consolas" panose="020B0609020204030204" pitchFamily="49" charset="0"/>
                <a:ea typeface="楷体" panose="02010609060101010101" pitchFamily="49" charset="-122"/>
                <a:cs typeface="Times New Roman" panose="02020603050405020304" charset="0"/>
                <a:sym typeface="+mn-ea"/>
              </a:rPr>
              <a:t>、</a:t>
            </a:r>
            <a:r>
              <a:rPr lang="en-US" altLang="zh-CN" sz="2000" dirty="0">
                <a:latin typeface="Consolas" panose="020B0609020204030204" pitchFamily="49" charset="0"/>
                <a:ea typeface="楷体" panose="02010609060101010101" pitchFamily="49" charset="-122"/>
                <a:cs typeface="Times New Roman" panose="02020603050405020304" charset="0"/>
                <a:sym typeface="+mn-ea"/>
              </a:rPr>
              <a:t>q</a:t>
            </a:r>
            <a:endParaRPr kumimoji="1" lang="en-US" altLang="zh-CN" sz="2000" dirty="0">
              <a:latin typeface="Consolas" panose="020B0609020204030204" pitchFamily="49" charset="0"/>
              <a:ea typeface="楷体" panose="02010609060101010101" pitchFamily="49" charset="-122"/>
              <a:cs typeface="Times New Roman" panose="02020603050405020304" charset="0"/>
            </a:endParaRPr>
          </a:p>
          <a:p>
            <a:pPr lvl="0">
              <a:lnSpc>
                <a:spcPct val="100000"/>
              </a:lnSpc>
              <a:buNone/>
              <a:defRPr/>
            </a:pPr>
            <a:r>
              <a:rPr lang="en-US" altLang="zh-CN" sz="2000" dirty="0">
                <a:solidFill>
                  <a:srgbClr val="FF0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Times New Roman" panose="02020603050405020304" charset="0"/>
                <a:sym typeface="+mn-ea"/>
              </a:rPr>
              <a:t>Output:  </a:t>
            </a:r>
            <a:r>
              <a:rPr lang="zh-CN" altLang="en-US" sz="2000" dirty="0">
                <a:latin typeface="Consolas" panose="020B0609020204030204" pitchFamily="49" charset="0"/>
                <a:ea typeface="楷体" panose="02010609060101010101" pitchFamily="49" charset="-122"/>
                <a:cs typeface="Times New Roman" panose="02020603050405020304" charset="0"/>
                <a:sym typeface="+mn-ea"/>
              </a:rPr>
              <a:t>搜索代价</a:t>
            </a:r>
            <a:r>
              <a:rPr lang="en-US" altLang="zh-CN" sz="2000" dirty="0">
                <a:latin typeface="Consolas" panose="020B0609020204030204" pitchFamily="49" charset="0"/>
                <a:ea typeface="楷体" panose="02010609060101010101" pitchFamily="49" charset="-122"/>
                <a:cs typeface="Times New Roman" panose="02020603050405020304" charset="0"/>
                <a:sym typeface="+mn-ea"/>
              </a:rPr>
              <a:t>E</a:t>
            </a:r>
            <a:r>
              <a:rPr lang="zh-CN" altLang="en-US" sz="2000" dirty="0">
                <a:latin typeface="Consolas" panose="020B0609020204030204" pitchFamily="49" charset="0"/>
                <a:ea typeface="楷体" panose="02010609060101010101" pitchFamily="49" charset="-122"/>
                <a:cs typeface="Times New Roman" panose="02020603050405020304" charset="0"/>
                <a:sym typeface="+mn-ea"/>
              </a:rPr>
              <a:t>，</a:t>
            </a:r>
            <a:r>
              <a:rPr lang="zh-CN" altLang="zh-CN" sz="2000" dirty="0">
                <a:latin typeface="Consolas" panose="020B0609020204030204" pitchFamily="49" charset="0"/>
                <a:ea typeface="楷体" panose="02010609060101010101" pitchFamily="49" charset="-122"/>
                <a:cs typeface="Times New Roman" panose="02020603050405020304" charset="0"/>
                <a:sym typeface="+mn-ea"/>
              </a:rPr>
              <a:t>根</a:t>
            </a:r>
            <a:r>
              <a:rPr lang="zh-CN" altLang="en-US" sz="2000" dirty="0">
                <a:latin typeface="Consolas" panose="020B0609020204030204" pitchFamily="49" charset="0"/>
                <a:ea typeface="楷体" panose="02010609060101010101" pitchFamily="49" charset="-122"/>
                <a:cs typeface="Times New Roman" panose="02020603050405020304" charset="0"/>
                <a:sym typeface="+mn-ea"/>
              </a:rPr>
              <a:t>结点</a:t>
            </a:r>
            <a:r>
              <a:rPr lang="en-US" altLang="zh-CN" sz="2000" dirty="0">
                <a:latin typeface="Consolas" panose="020B0609020204030204" pitchFamily="49" charset="0"/>
                <a:ea typeface="楷体" panose="02010609060101010101" pitchFamily="49" charset="-122"/>
                <a:cs typeface="Times New Roman" panose="02020603050405020304" charset="0"/>
                <a:sym typeface="+mn-ea"/>
              </a:rPr>
              <a:t>Root</a:t>
            </a:r>
            <a:endParaRPr lang="en-US" altLang="zh-CN" sz="2000" dirty="0">
              <a:solidFill>
                <a:srgbClr val="FF0000"/>
              </a:solidFill>
              <a:latin typeface="Consolas" panose="020B0609020204030204" pitchFamily="49" charset="0"/>
              <a:ea typeface="楷体" panose="02010609060101010101" pitchFamily="49" charset="-122"/>
              <a:cs typeface="Times New Roman" panose="02020603050405020304" charset="0"/>
            </a:endParaRPr>
          </a:p>
          <a:p>
            <a:pPr marL="342900" lvl="0" indent="-342900" fontAlgn="base">
              <a:spcBef>
                <a:spcPct val="20000"/>
              </a:spcBef>
              <a:spcAft>
                <a:spcPct val="0"/>
              </a:spcAft>
              <a:defRPr/>
            </a:pPr>
            <a:r>
              <a:rPr lang="zh-CN" altLang="en-US" sz="2000" dirty="0">
                <a:solidFill>
                  <a:srgbClr val="FF0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Times New Roman" panose="02020603050405020304" charset="0"/>
                <a:sym typeface="+mn-ea"/>
              </a:rPr>
              <a:t>执行：</a:t>
            </a:r>
            <a:r>
              <a:rPr lang="en-US" altLang="zh-CN" sz="2000" dirty="0">
                <a:latin typeface="Consolas" panose="020B0609020204030204" pitchFamily="49" charset="0"/>
                <a:ea typeface="楷体" panose="02010609060101010101" pitchFamily="49" charset="-122"/>
                <a:cs typeface="Times New Roman" panose="02020603050405020304" charset="0"/>
                <a:sym typeface="+mn-ea"/>
              </a:rPr>
              <a:t>Optimal-BST(p, q)</a:t>
            </a:r>
            <a:endParaRPr lang="en-US" altLang="zh-CN" sz="2000" dirty="0">
              <a:solidFill>
                <a:srgbClr val="FF0000"/>
              </a:solidFill>
              <a:latin typeface="Consolas" panose="020B0609020204030204" pitchFamily="49" charset="0"/>
              <a:ea typeface="楷体" panose="02010609060101010101" pitchFamily="49" charset="-122"/>
              <a:cs typeface="Times New Roman" panose="02020603050405020304" charset="0"/>
            </a:endParaRPr>
          </a:p>
          <a:p>
            <a:pPr>
              <a:defRPr/>
            </a:pPr>
            <a:r>
              <a:rPr lang="zh-CN" altLang="en-US" sz="2000" dirty="0">
                <a:solidFill>
                  <a:srgbClr val="FF0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Times New Roman" panose="02020603050405020304" charset="0"/>
              </a:rPr>
              <a:t>过程：</a:t>
            </a:r>
            <a:r>
              <a:rPr lang="en-US" altLang="zh-CN" sz="2000" dirty="0">
                <a:latin typeface="Consolas" panose="020B0609020204030204" pitchFamily="49" charset="0"/>
                <a:ea typeface="楷体" panose="02010609060101010101" pitchFamily="49" charset="-122"/>
                <a:cs typeface="Times New Roman" panose="02020603050405020304" charset="0"/>
              </a:rPr>
              <a:t>Optimal-BST(p, q)</a:t>
            </a:r>
            <a:endParaRPr lang="en-US" sz="2000" dirty="0"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charset="0"/>
            </a:endParaRPr>
          </a:p>
          <a:p>
            <a:pPr marL="342900" indent="-342900" algn="l">
              <a:buAutoNum type="arabicPeriod"/>
              <a:defRPr/>
            </a:pPr>
            <a:r>
              <a:rPr lang="en-US" sz="20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n</a:t>
            </a:r>
            <a:r>
              <a:rPr lang="en-US" altLang="zh-CN" sz="2000" dirty="0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  <a:sym typeface="Symbol" panose="05050102010706020507" pitchFamily="18" charset="2"/>
              </a:rPr>
              <a:t>  </a:t>
            </a:r>
            <a:r>
              <a:rPr lang="en-US" sz="20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length(p)</a:t>
            </a:r>
            <a:endParaRPr lang="en-US" sz="2000" dirty="0"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charset="0"/>
            </a:endParaRPr>
          </a:p>
          <a:p>
            <a:pPr marL="342900" indent="-342900" algn="l">
              <a:buAutoNum type="arabicPeriod"/>
              <a:defRPr/>
            </a:pPr>
            <a:r>
              <a:rPr lang="pt-BR" sz="2000" dirty="0">
                <a:solidFill>
                  <a:srgbClr val="FF0000"/>
                </a:solidFill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For</a:t>
            </a:r>
            <a:r>
              <a:rPr lang="pt-BR" sz="20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  i</a:t>
            </a:r>
            <a:r>
              <a:rPr lang="en-US" altLang="zh-CN" sz="2000" dirty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Symbol" panose="05050102010706020507" pitchFamily="18" charset="2"/>
              </a:rPr>
              <a:t>  </a:t>
            </a:r>
            <a:r>
              <a:rPr lang="pt-BR" sz="20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1  </a:t>
            </a:r>
            <a:r>
              <a:rPr lang="pt-BR" sz="2000" dirty="0">
                <a:solidFill>
                  <a:srgbClr val="FF0000"/>
                </a:solidFill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To</a:t>
            </a:r>
            <a:r>
              <a:rPr lang="pt-BR" sz="20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  n+1   </a:t>
            </a:r>
            <a:r>
              <a:rPr lang="pt-BR" sz="2000" dirty="0">
                <a:solidFill>
                  <a:srgbClr val="FF0000"/>
                </a:solidFill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Do</a:t>
            </a:r>
            <a:endParaRPr lang="pt-BR" sz="2000" dirty="0">
              <a:solidFill>
                <a:srgbClr val="FF0000"/>
              </a:solidFill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charset="0"/>
            </a:endParaRPr>
          </a:p>
          <a:p>
            <a:pPr marL="342900" indent="-342900" algn="l">
              <a:buAutoNum type="arabicPeriod"/>
              <a:defRPr/>
            </a:pPr>
            <a:r>
              <a:rPr lang="en-US" sz="20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    E(</a:t>
            </a:r>
            <a:r>
              <a:rPr lang="en-US" sz="2000" dirty="0" err="1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i</a:t>
            </a:r>
            <a:r>
              <a:rPr lang="en-US" sz="20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, i-1) </a:t>
            </a:r>
            <a:r>
              <a:rPr lang="en-US" altLang="zh-CN" sz="2000" dirty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Symbol" panose="05050102010706020507" pitchFamily="18" charset="2"/>
              </a:rPr>
              <a:t></a:t>
            </a:r>
            <a:r>
              <a:rPr lang="en-US" sz="20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 q</a:t>
            </a:r>
            <a:r>
              <a:rPr lang="en-US" sz="2000" baseline="-250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i-1</a:t>
            </a:r>
            <a:r>
              <a:rPr lang="en-US" sz="20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;</a:t>
            </a:r>
            <a:endParaRPr lang="en-US" sz="2000" dirty="0"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charset="0"/>
            </a:endParaRPr>
          </a:p>
          <a:p>
            <a:pPr marL="342900" indent="-342900" algn="l">
              <a:buAutoNum type="arabicPeriod"/>
              <a:defRPr/>
            </a:pPr>
            <a:r>
              <a:rPr lang="en-US" sz="20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    W(</a:t>
            </a:r>
            <a:r>
              <a:rPr lang="en-US" sz="2000" dirty="0" err="1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i</a:t>
            </a:r>
            <a:r>
              <a:rPr lang="en-US" sz="20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, i-1) </a:t>
            </a:r>
            <a:r>
              <a:rPr lang="en-US" altLang="zh-CN" sz="2000" dirty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Symbol" panose="05050102010706020507" pitchFamily="18" charset="2"/>
              </a:rPr>
              <a:t></a:t>
            </a:r>
            <a:r>
              <a:rPr lang="en-US" sz="20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 q</a:t>
            </a:r>
            <a:r>
              <a:rPr lang="en-US" sz="2000" baseline="-250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i-1</a:t>
            </a:r>
            <a:r>
              <a:rPr lang="en-US" sz="20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;</a:t>
            </a:r>
            <a:endParaRPr lang="en-US" sz="2000" dirty="0"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charset="0"/>
            </a:endParaRPr>
          </a:p>
          <a:p>
            <a:pPr marL="342900" indent="-342900" algn="l">
              <a:buAutoNum type="arabicPeriod"/>
              <a:defRPr/>
            </a:pP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For</a:t>
            </a:r>
            <a:r>
              <a:rPr lang="en-US" sz="20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  l</a:t>
            </a:r>
            <a:r>
              <a:rPr lang="en-US" altLang="zh-CN" sz="2000" dirty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Symbol" panose="05050102010706020507" pitchFamily="18" charset="2"/>
              </a:rPr>
              <a:t>  </a:t>
            </a:r>
            <a:r>
              <a:rPr lang="en-US" sz="20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1 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To</a:t>
            </a:r>
            <a:r>
              <a:rPr lang="en-US" sz="20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  n  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Do</a:t>
            </a:r>
            <a:endParaRPr lang="en-US" sz="2000" dirty="0">
              <a:solidFill>
                <a:srgbClr val="FF0000"/>
              </a:solidFill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charset="0"/>
            </a:endParaRPr>
          </a:p>
          <a:p>
            <a:pPr marL="342900" indent="-342900" algn="l">
              <a:buAutoNum type="arabicPeriod"/>
              <a:defRPr/>
            </a:pPr>
            <a:r>
              <a:rPr lang="pt-BR" sz="20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    </a:t>
            </a:r>
            <a:r>
              <a:rPr lang="pt-BR" sz="2000" dirty="0">
                <a:solidFill>
                  <a:srgbClr val="FF0000"/>
                </a:solidFill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For</a:t>
            </a:r>
            <a:r>
              <a:rPr lang="pt-BR" sz="20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   i</a:t>
            </a:r>
            <a:r>
              <a:rPr lang="en-US" altLang="zh-CN" sz="2000" dirty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Symbol" panose="05050102010706020507" pitchFamily="18" charset="2"/>
              </a:rPr>
              <a:t>  </a:t>
            </a:r>
            <a:r>
              <a:rPr lang="pt-BR" sz="20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1   </a:t>
            </a:r>
            <a:r>
              <a:rPr lang="pt-BR" sz="2000" dirty="0">
                <a:solidFill>
                  <a:srgbClr val="FF0000"/>
                </a:solidFill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To</a:t>
            </a:r>
            <a:r>
              <a:rPr lang="pt-BR" sz="20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   n-l+1   </a:t>
            </a:r>
            <a:r>
              <a:rPr lang="pt-BR" sz="2000" dirty="0">
                <a:solidFill>
                  <a:srgbClr val="FF0000"/>
                </a:solidFill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Do</a:t>
            </a:r>
            <a:endParaRPr lang="pt-BR" sz="2000" dirty="0">
              <a:solidFill>
                <a:srgbClr val="FF0000"/>
              </a:solidFill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charset="0"/>
            </a:endParaRPr>
          </a:p>
          <a:p>
            <a:pPr marL="342900" indent="-342900" algn="l">
              <a:buAutoNum type="arabicPeriod"/>
              <a:defRPr/>
            </a:pPr>
            <a:r>
              <a:rPr lang="en-US" sz="20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        j</a:t>
            </a:r>
            <a:r>
              <a:rPr lang="en-US" altLang="zh-CN" sz="2000" dirty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Symbol" panose="05050102010706020507" pitchFamily="18" charset="2"/>
              </a:rPr>
              <a:t>  </a:t>
            </a:r>
            <a:r>
              <a:rPr lang="en-US" sz="20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i+l-1;</a:t>
            </a:r>
            <a:endParaRPr lang="en-US" sz="2000" dirty="0"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charset="0"/>
            </a:endParaRPr>
          </a:p>
          <a:p>
            <a:pPr marL="342900" indent="-342900" algn="l">
              <a:buAutoNum type="arabicPeriod"/>
              <a:defRPr/>
            </a:pPr>
            <a:r>
              <a:rPr lang="en-US" sz="20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        E(</a:t>
            </a:r>
            <a:r>
              <a:rPr lang="en-US" sz="2000" dirty="0" err="1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i</a:t>
            </a:r>
            <a:r>
              <a:rPr lang="en-US" sz="20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, j)</a:t>
            </a:r>
            <a:r>
              <a:rPr lang="en-US" altLang="zh-CN" sz="2000" dirty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Symbol" panose="05050102010706020507" pitchFamily="18" charset="2"/>
              </a:rPr>
              <a:t>  </a:t>
            </a:r>
            <a:r>
              <a:rPr lang="en-US" altLang="zh-CN" sz="2000" dirty="0"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Symbol" panose="05050102010706020507" pitchFamily="18" charset="2"/>
              </a:rPr>
              <a:t></a:t>
            </a:r>
            <a:r>
              <a:rPr lang="en-US" sz="20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;</a:t>
            </a:r>
            <a:endParaRPr lang="en-US" sz="2000" dirty="0"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charset="0"/>
            </a:endParaRPr>
          </a:p>
          <a:p>
            <a:pPr marL="342900" indent="-342900" algn="l">
              <a:buAutoNum type="arabicPeriod"/>
              <a:defRPr/>
            </a:pPr>
            <a:r>
              <a:rPr lang="en-US" sz="20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        </a:t>
            </a:r>
            <a:r>
              <a:rPr lang="pl-PL" sz="20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W(i, j)</a:t>
            </a:r>
            <a:r>
              <a:rPr lang="en-US" altLang="zh-CN" sz="2000" dirty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Symbol" panose="05050102010706020507" pitchFamily="18" charset="2"/>
              </a:rPr>
              <a:t>  </a:t>
            </a:r>
            <a:r>
              <a:rPr lang="pl-PL" sz="20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W(i, j-1)+p</a:t>
            </a:r>
            <a:r>
              <a:rPr lang="pl-PL" sz="2000" baseline="-250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j</a:t>
            </a:r>
            <a:r>
              <a:rPr lang="pl-PL" sz="20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+q</a:t>
            </a:r>
            <a:r>
              <a:rPr lang="pl-PL" sz="2000" baseline="-250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j</a:t>
            </a:r>
            <a:r>
              <a:rPr lang="pl-PL" sz="20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;</a:t>
            </a:r>
            <a:endParaRPr lang="pl-PL" sz="2000" dirty="0"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charset="0"/>
            </a:endParaRPr>
          </a:p>
          <a:p>
            <a:pPr marL="342900" indent="-342900" algn="l">
              <a:buAutoNum type="arabicPeriod"/>
              <a:defRPr/>
            </a:pPr>
            <a:r>
              <a:rPr lang="en-US" sz="20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       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For</a:t>
            </a:r>
            <a:r>
              <a:rPr lang="en-US" sz="20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  r=</a:t>
            </a:r>
            <a:r>
              <a:rPr lang="en-US" sz="2000" dirty="0" err="1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i</a:t>
            </a:r>
            <a:r>
              <a:rPr lang="en-US" sz="20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 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To</a:t>
            </a:r>
            <a:r>
              <a:rPr lang="en-US" sz="20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  j  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Do</a:t>
            </a:r>
            <a:endParaRPr lang="en-US" sz="2000" dirty="0">
              <a:solidFill>
                <a:srgbClr val="FF0000"/>
              </a:solidFill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charset="0"/>
            </a:endParaRPr>
          </a:p>
          <a:p>
            <a:pPr marL="342900" indent="-342900" algn="l">
              <a:buAutoNum type="arabicPeriod"/>
              <a:defRPr/>
            </a:pPr>
            <a:r>
              <a:rPr lang="pt-BR" sz="20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            t</a:t>
            </a:r>
            <a:r>
              <a:rPr lang="en-US" altLang="zh-CN" sz="2000" dirty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Symbol" panose="05050102010706020507" pitchFamily="18" charset="2"/>
              </a:rPr>
              <a:t>  </a:t>
            </a:r>
            <a:r>
              <a:rPr lang="pt-BR" sz="20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E(i, r-1) + E(r+1, j) + W(i, j);</a:t>
            </a:r>
            <a:endParaRPr lang="pt-BR" sz="2000" dirty="0"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charset="0"/>
            </a:endParaRPr>
          </a:p>
          <a:p>
            <a:pPr marL="342900" indent="-342900" algn="l">
              <a:buAutoNum type="arabicPeriod"/>
              <a:defRPr/>
            </a:pPr>
            <a:r>
              <a:rPr lang="en-US" sz="20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           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IF</a:t>
            </a:r>
            <a:r>
              <a:rPr lang="en-US" sz="20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    t&lt;E(</a:t>
            </a:r>
            <a:r>
              <a:rPr lang="en-US" sz="2000" dirty="0" err="1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i</a:t>
            </a:r>
            <a:r>
              <a:rPr lang="en-US" sz="20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, j)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Then</a:t>
            </a:r>
            <a:endParaRPr lang="en-US" sz="2000" dirty="0">
              <a:solidFill>
                <a:srgbClr val="FF0000"/>
              </a:solidFill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charset="0"/>
            </a:endParaRPr>
          </a:p>
          <a:p>
            <a:pPr marL="342900" indent="-342900" algn="l">
              <a:buAutoNum type="arabicPeriod"/>
              <a:defRPr/>
            </a:pPr>
            <a:r>
              <a:rPr lang="en-US" sz="20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                E(</a:t>
            </a:r>
            <a:r>
              <a:rPr lang="en-US" sz="2000" dirty="0" err="1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i</a:t>
            </a:r>
            <a:r>
              <a:rPr lang="en-US" sz="20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, j)</a:t>
            </a:r>
            <a:r>
              <a:rPr lang="en-US" altLang="zh-CN" sz="2000" dirty="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Symbol" panose="05050102010706020507" pitchFamily="18" charset="2"/>
              </a:rPr>
              <a:t>  </a:t>
            </a:r>
            <a:r>
              <a:rPr lang="en-US" sz="20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t; 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Root(</a:t>
            </a:r>
            <a:r>
              <a:rPr lang="en-US" sz="2000" dirty="0" err="1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i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, j)</a:t>
            </a:r>
            <a:r>
              <a:rPr lang="en-US" altLang="zh-CN" sz="2000" dirty="0">
                <a:solidFill>
                  <a:srgbClr val="0000FF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Symbol" panose="05050102010706020507" pitchFamily="18" charset="2"/>
              </a:rPr>
              <a:t> 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r</a:t>
            </a:r>
            <a:r>
              <a:rPr lang="en-US" sz="20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;</a:t>
            </a:r>
            <a:endParaRPr lang="en-US" sz="2000" dirty="0"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charset="0"/>
            </a:endParaRPr>
          </a:p>
          <a:p>
            <a:pPr marL="342900" indent="-342900" algn="l">
              <a:buAutoNum type="arabicPeriod"/>
              <a:defRPr/>
            </a:pP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Return</a:t>
            </a:r>
            <a:r>
              <a:rPr lang="en-US" sz="20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  E and  Root</a:t>
            </a:r>
            <a:endParaRPr lang="en-US" sz="2000" dirty="0"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4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10540" y="1078230"/>
            <a:ext cx="8100060" cy="3798570"/>
          </a:xfrm>
          <a:solidFill>
            <a:srgbClr val="FFFFFF"/>
          </a:solidFill>
          <a:ln w="25400">
            <a:solidFill>
              <a:schemeClr val="tx2">
                <a:lumMod val="60000"/>
                <a:lumOff val="40000"/>
              </a:schemeClr>
            </a:solidFill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lvl="1" algn="just">
              <a:lnSpc>
                <a:spcPct val="150000"/>
              </a:lnSpc>
              <a:buChar char="•"/>
              <a:defRPr/>
            </a:pP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分析优化解的结构</a:t>
            </a:r>
            <a:endParaRPr lang="zh-CN" altLang="en-US"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lvl="1" algn="just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递归地定义最优值的代价</a:t>
            </a:r>
            <a:endParaRPr lang="zh-CN" altLang="en-US"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lvl="1" algn="just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自底向上地计算优化解的代价保存之，并获取构造最优值的信息</a:t>
            </a:r>
            <a:endParaRPr lang="zh-CN" altLang="en-US"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lvl="1" algn="just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根据构造最优值的信息构造优化解</a:t>
            </a:r>
            <a:r>
              <a:rPr lang="zh-CN" altLang="en-US" sz="3200" b="1" dirty="0"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endParaRPr lang="zh-CN" altLang="en-US" sz="32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0" y="213995"/>
            <a:ext cx="91440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3600" b="1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使用动态规划</a:t>
            </a:r>
            <a:endParaRPr kumimoji="1" lang="zh-CN" altLang="en-US" sz="4000" b="1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  <a:sym typeface="+mn-ea"/>
            </a:endParaRPr>
          </a:p>
        </p:txBody>
      </p:sp>
      <p:sp>
        <p:nvSpPr>
          <p:cNvPr id="4" name="Left Arrow 3"/>
          <p:cNvSpPr/>
          <p:nvPr/>
        </p:nvSpPr>
        <p:spPr>
          <a:xfrm>
            <a:off x="6789518" y="4183064"/>
            <a:ext cx="902677" cy="454634"/>
          </a:xfrm>
          <a:prstGeom prst="leftArrow">
            <a:avLst/>
          </a:pr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4" grpId="1" animBg="1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548" name="Text Box 4"/>
          <p:cNvSpPr txBox="1">
            <a:spLocks noChangeArrowheads="1"/>
          </p:cNvSpPr>
          <p:nvPr/>
        </p:nvSpPr>
        <p:spPr bwMode="auto">
          <a:xfrm>
            <a:off x="1371600" y="2286000"/>
            <a:ext cx="6165850" cy="70788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40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思考：优化解的构造算法</a:t>
            </a:r>
            <a:endParaRPr lang="zh-CN" altLang="en-US" sz="4000" b="1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>
            <a:graphicFrameLocks noGrp="1"/>
          </p:cNvGraphicFramePr>
          <p:nvPr/>
        </p:nvGraphicFramePr>
        <p:xfrm>
          <a:off x="0" y="2477693"/>
          <a:ext cx="2819400" cy="1645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9900"/>
                <a:gridCol w="469900"/>
                <a:gridCol w="469900"/>
                <a:gridCol w="469900"/>
                <a:gridCol w="469900"/>
                <a:gridCol w="469900"/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0.05</a:t>
                      </a:r>
                      <a:endParaRPr lang="zh-CN" altLang="en-US" sz="1200" b="1" dirty="0">
                        <a:solidFill>
                          <a:schemeClr val="tx1"/>
                        </a:solidFill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0.45</a:t>
                      </a:r>
                      <a:endParaRPr lang="zh-CN" altLang="en-US" sz="1200" b="1" dirty="0">
                        <a:solidFill>
                          <a:schemeClr val="tx1"/>
                        </a:solidFill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0.90</a:t>
                      </a:r>
                      <a:endParaRPr lang="zh-CN" altLang="en-US" sz="1200" b="1" dirty="0">
                        <a:solidFill>
                          <a:schemeClr val="tx1"/>
                        </a:solidFill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1.25</a:t>
                      </a:r>
                      <a:endParaRPr lang="zh-CN" altLang="en-US" sz="1200" b="1" dirty="0">
                        <a:solidFill>
                          <a:schemeClr val="tx1"/>
                        </a:solidFill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1.75</a:t>
                      </a:r>
                      <a:endParaRPr lang="zh-CN" altLang="en-US" sz="1200" b="1" dirty="0">
                        <a:solidFill>
                          <a:schemeClr val="tx1"/>
                        </a:solidFill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2.75</a:t>
                      </a:r>
                      <a:endParaRPr lang="zh-CN" altLang="en-US" sz="1200" b="1" dirty="0">
                        <a:solidFill>
                          <a:schemeClr val="tx1"/>
                        </a:solidFill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273473">
                <a:tc>
                  <a:txBody>
                    <a:bodyPr/>
                    <a:lstStyle/>
                    <a:p>
                      <a:pPr algn="ctr"/>
                      <a:endParaRPr lang="zh-CN" altLang="en-US" sz="1200" b="1" dirty="0">
                        <a:solidFill>
                          <a:schemeClr val="tx1"/>
                        </a:solidFill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0.10</a:t>
                      </a:r>
                      <a:endParaRPr lang="zh-CN" altLang="en-US" sz="1200" b="1" dirty="0">
                        <a:solidFill>
                          <a:schemeClr val="tx1"/>
                        </a:solidFill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0.40</a:t>
                      </a:r>
                      <a:endParaRPr lang="zh-CN" altLang="en-US" sz="1200" b="1" dirty="0">
                        <a:solidFill>
                          <a:schemeClr val="tx1"/>
                        </a:solidFill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0.70</a:t>
                      </a:r>
                      <a:endParaRPr lang="zh-CN" altLang="en-US" sz="1200" b="1" dirty="0">
                        <a:solidFill>
                          <a:schemeClr val="tx1"/>
                        </a:solidFill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1.20</a:t>
                      </a:r>
                      <a:endParaRPr lang="zh-CN" altLang="en-US" sz="1200" b="1" dirty="0">
                        <a:solidFill>
                          <a:schemeClr val="tx1"/>
                        </a:solidFill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2.00</a:t>
                      </a:r>
                      <a:endParaRPr lang="zh-CN" altLang="en-US" sz="1200" b="1" dirty="0">
                        <a:solidFill>
                          <a:schemeClr val="tx1"/>
                        </a:solidFill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273473">
                <a:tc>
                  <a:txBody>
                    <a:bodyPr/>
                    <a:lstStyle/>
                    <a:p>
                      <a:pPr algn="ctr"/>
                      <a:endParaRPr lang="zh-CN" altLang="en-US" sz="1200" b="1">
                        <a:solidFill>
                          <a:schemeClr val="tx1"/>
                        </a:solidFill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b="1" dirty="0">
                        <a:solidFill>
                          <a:schemeClr val="tx1"/>
                        </a:solidFill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0.05</a:t>
                      </a:r>
                      <a:endParaRPr lang="zh-CN" altLang="en-US" sz="1200" b="1" dirty="0">
                        <a:solidFill>
                          <a:schemeClr val="tx1"/>
                        </a:solidFill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0.25</a:t>
                      </a:r>
                      <a:endParaRPr lang="zh-CN" altLang="en-US" sz="1200" b="1" dirty="0">
                        <a:solidFill>
                          <a:schemeClr val="tx1"/>
                        </a:solidFill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0.60</a:t>
                      </a:r>
                      <a:endParaRPr lang="zh-CN" altLang="en-US" sz="1200" b="1" dirty="0">
                        <a:solidFill>
                          <a:schemeClr val="tx1"/>
                        </a:solidFill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1.30</a:t>
                      </a:r>
                      <a:endParaRPr lang="zh-CN" altLang="en-US" sz="1200" b="1" dirty="0">
                        <a:solidFill>
                          <a:schemeClr val="tx1"/>
                        </a:solidFill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273473">
                <a:tc>
                  <a:txBody>
                    <a:bodyPr/>
                    <a:lstStyle/>
                    <a:p>
                      <a:pPr algn="ctr"/>
                      <a:endParaRPr lang="zh-CN" altLang="en-US" sz="1200" b="1">
                        <a:solidFill>
                          <a:schemeClr val="tx1"/>
                        </a:solidFill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b="1">
                        <a:solidFill>
                          <a:schemeClr val="tx1"/>
                        </a:solidFill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b="1">
                        <a:solidFill>
                          <a:schemeClr val="tx1"/>
                        </a:solidFill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0.05</a:t>
                      </a:r>
                      <a:endParaRPr lang="zh-CN" altLang="en-US" sz="1200" b="1" dirty="0">
                        <a:solidFill>
                          <a:schemeClr val="tx1"/>
                        </a:solidFill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0.30</a:t>
                      </a:r>
                      <a:endParaRPr lang="zh-CN" altLang="en-US" sz="1200" b="1" dirty="0">
                        <a:solidFill>
                          <a:schemeClr val="tx1"/>
                        </a:solidFill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0.90</a:t>
                      </a:r>
                      <a:endParaRPr lang="zh-CN" altLang="en-US" sz="1200" b="1" dirty="0">
                        <a:solidFill>
                          <a:schemeClr val="tx1"/>
                        </a:solidFill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273473">
                <a:tc>
                  <a:txBody>
                    <a:bodyPr/>
                    <a:lstStyle/>
                    <a:p>
                      <a:pPr algn="ctr"/>
                      <a:endParaRPr lang="zh-CN" altLang="en-US" sz="1200" b="1">
                        <a:solidFill>
                          <a:schemeClr val="tx1"/>
                        </a:solidFill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b="1">
                        <a:solidFill>
                          <a:schemeClr val="tx1"/>
                        </a:solidFill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b="1">
                        <a:solidFill>
                          <a:schemeClr val="tx1"/>
                        </a:solidFill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b="1">
                        <a:solidFill>
                          <a:schemeClr val="tx1"/>
                        </a:solidFill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0.05</a:t>
                      </a:r>
                      <a:endParaRPr lang="zh-CN" altLang="en-US" sz="1200" b="1" dirty="0">
                        <a:solidFill>
                          <a:schemeClr val="tx1"/>
                        </a:solidFill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0.50</a:t>
                      </a:r>
                      <a:endParaRPr lang="zh-CN" altLang="en-US" sz="1200" b="1" dirty="0">
                        <a:solidFill>
                          <a:schemeClr val="tx1"/>
                        </a:solidFill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273473">
                <a:tc>
                  <a:txBody>
                    <a:bodyPr/>
                    <a:lstStyle/>
                    <a:p>
                      <a:pPr algn="ctr"/>
                      <a:endParaRPr lang="zh-CN" altLang="en-US" sz="1200" b="1">
                        <a:solidFill>
                          <a:schemeClr val="tx1"/>
                        </a:solidFill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b="1">
                        <a:solidFill>
                          <a:schemeClr val="tx1"/>
                        </a:solidFill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b="1">
                        <a:solidFill>
                          <a:schemeClr val="tx1"/>
                        </a:solidFill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b="1" dirty="0">
                        <a:solidFill>
                          <a:schemeClr val="tx1"/>
                        </a:solidFill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b="1">
                        <a:solidFill>
                          <a:schemeClr val="tx1"/>
                        </a:solidFill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0.10</a:t>
                      </a:r>
                      <a:endParaRPr lang="zh-CN" altLang="en-US" sz="1200" b="1" dirty="0">
                        <a:solidFill>
                          <a:schemeClr val="tx1"/>
                        </a:solidFill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67235" y="4836188"/>
          <a:ext cx="2743200" cy="1645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200"/>
                <a:gridCol w="457200"/>
                <a:gridCol w="457200"/>
                <a:gridCol w="457200"/>
                <a:gridCol w="457200"/>
                <a:gridCol w="457200"/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0.05</a:t>
                      </a:r>
                      <a:endParaRPr lang="zh-CN" altLang="en-US" sz="1200" b="1" dirty="0">
                        <a:solidFill>
                          <a:schemeClr val="tx1"/>
                        </a:solidFill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0.30</a:t>
                      </a:r>
                      <a:endParaRPr lang="zh-CN" altLang="en-US" sz="1200" b="1" dirty="0">
                        <a:solidFill>
                          <a:schemeClr val="tx1"/>
                        </a:solidFill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0.45</a:t>
                      </a:r>
                      <a:endParaRPr lang="zh-CN" altLang="en-US" sz="1200" b="1" dirty="0">
                        <a:solidFill>
                          <a:schemeClr val="tx1"/>
                        </a:solidFill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0.55</a:t>
                      </a:r>
                      <a:endParaRPr lang="zh-CN" altLang="en-US" sz="1200" b="1" dirty="0">
                        <a:solidFill>
                          <a:schemeClr val="tx1"/>
                        </a:solidFill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0.70</a:t>
                      </a:r>
                      <a:endParaRPr lang="zh-CN" altLang="en-US" sz="1200" b="1" dirty="0">
                        <a:solidFill>
                          <a:schemeClr val="tx1"/>
                        </a:solidFill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1.00</a:t>
                      </a:r>
                      <a:endParaRPr lang="zh-CN" altLang="en-US" sz="1200" b="1" dirty="0">
                        <a:solidFill>
                          <a:schemeClr val="tx1"/>
                        </a:solidFill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273473">
                <a:tc>
                  <a:txBody>
                    <a:bodyPr/>
                    <a:lstStyle/>
                    <a:p>
                      <a:pPr algn="ctr"/>
                      <a:endParaRPr lang="zh-CN" altLang="en-US" sz="1200" b="1" dirty="0">
                        <a:solidFill>
                          <a:schemeClr val="tx1"/>
                        </a:solidFill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0.10</a:t>
                      </a:r>
                      <a:endParaRPr lang="zh-CN" altLang="en-US" sz="1200" b="1" dirty="0">
                        <a:solidFill>
                          <a:schemeClr val="tx1"/>
                        </a:solidFill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0.25</a:t>
                      </a:r>
                      <a:endParaRPr lang="zh-CN" altLang="en-US" sz="1200" b="1" dirty="0">
                        <a:solidFill>
                          <a:schemeClr val="tx1"/>
                        </a:solidFill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0.35</a:t>
                      </a:r>
                      <a:endParaRPr lang="zh-CN" altLang="en-US" sz="1200" b="1" dirty="0">
                        <a:solidFill>
                          <a:schemeClr val="tx1"/>
                        </a:solidFill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0.50</a:t>
                      </a:r>
                      <a:endParaRPr lang="zh-CN" altLang="en-US" sz="1200" b="1" dirty="0">
                        <a:solidFill>
                          <a:schemeClr val="tx1"/>
                        </a:solidFill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0.80</a:t>
                      </a:r>
                      <a:endParaRPr lang="zh-CN" altLang="en-US" sz="1200" b="1" dirty="0">
                        <a:solidFill>
                          <a:schemeClr val="tx1"/>
                        </a:solidFill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273473">
                <a:tc>
                  <a:txBody>
                    <a:bodyPr/>
                    <a:lstStyle/>
                    <a:p>
                      <a:pPr algn="ctr"/>
                      <a:endParaRPr lang="zh-CN" altLang="en-US" sz="1200" b="1" dirty="0">
                        <a:solidFill>
                          <a:schemeClr val="tx1"/>
                        </a:solidFill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b="1">
                        <a:solidFill>
                          <a:schemeClr val="tx1"/>
                        </a:solidFill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0.05</a:t>
                      </a:r>
                      <a:endParaRPr lang="zh-CN" altLang="en-US" sz="1200" b="1" dirty="0">
                        <a:solidFill>
                          <a:schemeClr val="tx1"/>
                        </a:solidFill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0.15</a:t>
                      </a:r>
                      <a:endParaRPr lang="zh-CN" altLang="en-US" sz="1200" b="1" dirty="0">
                        <a:solidFill>
                          <a:schemeClr val="tx1"/>
                        </a:solidFill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0.30</a:t>
                      </a:r>
                      <a:endParaRPr lang="zh-CN" altLang="en-US" sz="1200" b="1" dirty="0">
                        <a:solidFill>
                          <a:schemeClr val="tx1"/>
                        </a:solidFill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0.60</a:t>
                      </a:r>
                      <a:endParaRPr lang="zh-CN" altLang="en-US" sz="1200" b="1" dirty="0">
                        <a:solidFill>
                          <a:schemeClr val="tx1"/>
                        </a:solidFill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273473">
                <a:tc>
                  <a:txBody>
                    <a:bodyPr/>
                    <a:lstStyle/>
                    <a:p>
                      <a:pPr algn="ctr"/>
                      <a:endParaRPr lang="zh-CN" altLang="en-US" sz="1200" b="1">
                        <a:solidFill>
                          <a:schemeClr val="tx1"/>
                        </a:solidFill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b="1" dirty="0">
                        <a:solidFill>
                          <a:schemeClr val="tx1"/>
                        </a:solidFill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b="1" dirty="0">
                        <a:solidFill>
                          <a:schemeClr val="tx1"/>
                        </a:solidFill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0.05</a:t>
                      </a:r>
                      <a:endParaRPr lang="zh-CN" altLang="en-US" sz="1200" b="1" dirty="0">
                        <a:solidFill>
                          <a:schemeClr val="tx1"/>
                        </a:solidFill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0.20</a:t>
                      </a:r>
                      <a:endParaRPr lang="zh-CN" altLang="en-US" sz="1200" b="1" dirty="0">
                        <a:solidFill>
                          <a:schemeClr val="tx1"/>
                        </a:solidFill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0.50</a:t>
                      </a:r>
                      <a:endParaRPr lang="zh-CN" altLang="en-US" sz="1200" b="1" dirty="0">
                        <a:solidFill>
                          <a:schemeClr val="tx1"/>
                        </a:solidFill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273473">
                <a:tc>
                  <a:txBody>
                    <a:bodyPr/>
                    <a:lstStyle/>
                    <a:p>
                      <a:pPr algn="ctr"/>
                      <a:endParaRPr lang="zh-CN" altLang="en-US" sz="1200" b="1" dirty="0">
                        <a:solidFill>
                          <a:schemeClr val="tx1"/>
                        </a:solidFill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b="1">
                        <a:solidFill>
                          <a:schemeClr val="tx1"/>
                        </a:solidFill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b="1" dirty="0">
                        <a:solidFill>
                          <a:schemeClr val="tx1"/>
                        </a:solidFill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b="1">
                        <a:solidFill>
                          <a:schemeClr val="tx1"/>
                        </a:solidFill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0.05</a:t>
                      </a:r>
                      <a:endParaRPr lang="zh-CN" altLang="en-US" sz="1200" b="1" dirty="0">
                        <a:solidFill>
                          <a:schemeClr val="tx1"/>
                        </a:solidFill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0.35</a:t>
                      </a:r>
                      <a:endParaRPr lang="zh-CN" altLang="en-US" sz="1200" b="1" dirty="0">
                        <a:solidFill>
                          <a:schemeClr val="tx1"/>
                        </a:solidFill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273473">
                <a:tc>
                  <a:txBody>
                    <a:bodyPr/>
                    <a:lstStyle/>
                    <a:p>
                      <a:pPr algn="ctr"/>
                      <a:endParaRPr lang="zh-CN" altLang="en-US" sz="1200" b="1" dirty="0">
                        <a:solidFill>
                          <a:schemeClr val="tx1"/>
                        </a:solidFill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b="1">
                        <a:solidFill>
                          <a:schemeClr val="tx1"/>
                        </a:solidFill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b="1" dirty="0">
                        <a:solidFill>
                          <a:schemeClr val="tx1"/>
                        </a:solidFill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b="1" dirty="0">
                        <a:solidFill>
                          <a:schemeClr val="tx1"/>
                        </a:solidFill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b="1">
                        <a:solidFill>
                          <a:schemeClr val="tx1"/>
                        </a:solidFill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0.10</a:t>
                      </a:r>
                      <a:endParaRPr lang="zh-CN" altLang="en-US" sz="1200" b="1" dirty="0">
                        <a:solidFill>
                          <a:schemeClr val="tx1"/>
                        </a:solidFill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" name="表格 2"/>
          <p:cNvGraphicFramePr>
            <a:graphicFrameLocks noGrp="1"/>
          </p:cNvGraphicFramePr>
          <p:nvPr/>
        </p:nvGraphicFramePr>
        <p:xfrm>
          <a:off x="3104983" y="3765692"/>
          <a:ext cx="1986990" cy="167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7398"/>
                <a:gridCol w="397398"/>
                <a:gridCol w="397398"/>
                <a:gridCol w="397398"/>
                <a:gridCol w="397398"/>
              </a:tblGrid>
              <a:tr h="31008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chemeClr val="tx1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1</a:t>
                      </a:r>
                      <a:endParaRPr lang="zh-CN" altLang="en-US" sz="1600" b="1" dirty="0">
                        <a:solidFill>
                          <a:schemeClr val="tx1"/>
                        </a:solidFill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chemeClr val="tx1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1</a:t>
                      </a:r>
                      <a:endParaRPr lang="zh-CN" altLang="en-US" sz="1600" b="1" dirty="0">
                        <a:solidFill>
                          <a:schemeClr val="tx1"/>
                        </a:solidFill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chemeClr val="tx1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2</a:t>
                      </a:r>
                      <a:endParaRPr lang="zh-CN" altLang="en-US" sz="1600" b="1" dirty="0">
                        <a:solidFill>
                          <a:schemeClr val="tx1"/>
                        </a:solidFill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chemeClr val="tx1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2</a:t>
                      </a:r>
                      <a:endParaRPr lang="zh-CN" altLang="en-US" sz="1600" b="1" dirty="0">
                        <a:solidFill>
                          <a:schemeClr val="tx1"/>
                        </a:solidFill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chemeClr val="tx1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2</a:t>
                      </a:r>
                      <a:endParaRPr lang="zh-CN" altLang="en-US" sz="1600" b="1" dirty="0">
                        <a:solidFill>
                          <a:schemeClr val="tx1"/>
                        </a:solidFill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10085"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solidFill>
                          <a:schemeClr val="tx1"/>
                        </a:solidFill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chemeClr val="tx1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2</a:t>
                      </a:r>
                      <a:endParaRPr lang="zh-CN" altLang="en-US" sz="1600" b="1" dirty="0">
                        <a:solidFill>
                          <a:schemeClr val="tx1"/>
                        </a:solidFill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chemeClr val="tx1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2</a:t>
                      </a:r>
                      <a:endParaRPr lang="zh-CN" altLang="en-US" sz="1600" b="1" dirty="0">
                        <a:solidFill>
                          <a:schemeClr val="tx1"/>
                        </a:solidFill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chemeClr val="tx1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2</a:t>
                      </a:r>
                      <a:endParaRPr lang="zh-CN" altLang="en-US" sz="1600" b="1" dirty="0">
                        <a:solidFill>
                          <a:schemeClr val="tx1"/>
                        </a:solidFill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chemeClr val="tx1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4</a:t>
                      </a:r>
                      <a:endParaRPr lang="zh-CN" altLang="en-US" sz="1600" b="1" dirty="0">
                        <a:solidFill>
                          <a:schemeClr val="tx1"/>
                        </a:solidFill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10085"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solidFill>
                          <a:schemeClr val="tx1"/>
                        </a:solidFill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solidFill>
                          <a:schemeClr val="tx1"/>
                        </a:solidFill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chemeClr val="tx1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3</a:t>
                      </a:r>
                      <a:endParaRPr lang="zh-CN" altLang="en-US" sz="1600" b="1" dirty="0">
                        <a:solidFill>
                          <a:schemeClr val="tx1"/>
                        </a:solidFill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chemeClr val="tx1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4</a:t>
                      </a:r>
                      <a:endParaRPr lang="zh-CN" altLang="en-US" sz="1600" b="1" dirty="0">
                        <a:solidFill>
                          <a:schemeClr val="tx1"/>
                        </a:solidFill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chemeClr val="tx1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5</a:t>
                      </a:r>
                      <a:endParaRPr lang="zh-CN" altLang="en-US" sz="1600" b="1" dirty="0">
                        <a:solidFill>
                          <a:schemeClr val="tx1"/>
                        </a:solidFill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10085"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solidFill>
                          <a:schemeClr val="tx1"/>
                        </a:solidFill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solidFill>
                          <a:schemeClr val="tx1"/>
                        </a:solidFill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solidFill>
                          <a:schemeClr val="tx1"/>
                        </a:solidFill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chemeClr val="tx1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4</a:t>
                      </a:r>
                      <a:endParaRPr lang="zh-CN" altLang="en-US" sz="1600" b="1" dirty="0">
                        <a:solidFill>
                          <a:schemeClr val="tx1"/>
                        </a:solidFill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chemeClr val="tx1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5</a:t>
                      </a:r>
                      <a:endParaRPr lang="zh-CN" altLang="en-US" sz="1600" b="1" dirty="0">
                        <a:solidFill>
                          <a:schemeClr val="tx1"/>
                        </a:solidFill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10085"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solidFill>
                          <a:schemeClr val="tx1"/>
                        </a:solidFill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solidFill>
                          <a:schemeClr val="tx1"/>
                        </a:solidFill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solidFill>
                          <a:schemeClr val="tx1"/>
                        </a:solidFill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solidFill>
                          <a:schemeClr val="tx1"/>
                        </a:solidFill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chemeClr val="tx1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5</a:t>
                      </a:r>
                      <a:endParaRPr lang="zh-CN" altLang="en-US" sz="1600" b="1" dirty="0">
                        <a:solidFill>
                          <a:schemeClr val="tx1"/>
                        </a:solidFill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表格 5"/>
              <p:cNvGraphicFramePr/>
              <p:nvPr>
                <p:custDataLst>
                  <p:tags r:id="rId1"/>
                </p:custDataLst>
              </p:nvPr>
            </p:nvGraphicFramePr>
            <p:xfrm>
              <a:off x="896" y="677067"/>
              <a:ext cx="3798067" cy="11175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42581"/>
                    <a:gridCol w="542581"/>
                    <a:gridCol w="544658"/>
                    <a:gridCol w="540504"/>
                    <a:gridCol w="542581"/>
                    <a:gridCol w="542581"/>
                    <a:gridCol w="542581"/>
                  </a:tblGrid>
                  <a:tr h="306302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0" i="1" dirty="0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华文细黑" panose="02010600040101010101" charset="-122"/>
                                    <a:cs typeface="Times New Roman" panose="02020603050405020304" charset="0"/>
                                  </a:rPr>
                                  <m:t>𝑖</m:t>
                                </m:r>
                              </m:oMath>
                            </m:oMathPara>
                          </a14:m>
                          <a:endParaRPr lang="en-US" altLang="zh-CN" sz="1600" b="0" dirty="0">
                            <a:solidFill>
                              <a:srgbClr val="0000FF"/>
                            </a:solidFill>
                            <a:latin typeface="Times New Roman" panose="02020603050405020304" charset="0"/>
                            <a:ea typeface="华文细黑" panose="02010600040101010101" charset="-122"/>
                            <a:cs typeface="Times New Roman" panose="02020603050405020304" charset="0"/>
                          </a:endParaRPr>
                        </a:p>
                      </a:txBody>
                      <a:tcPr anchor="ctr">
                        <a:lnL>
                          <a:noFill/>
                        </a:lnL>
                        <a:lnR w="9525">
                          <a:solidFill>
                            <a:schemeClr val="tx1"/>
                          </a:solidFill>
                          <a:prstDash val="solid"/>
                        </a:lnR>
                        <a:lnT>
                          <a:noFill/>
                        </a:lnT>
                        <a:lnB w="9525">
                          <a:solidFill>
                            <a:schemeClr val="tx1"/>
                          </a:solidFill>
                          <a:prstDash val="soli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ClrTx/>
                            <a:buSzTx/>
                            <a:buFontTx/>
                            <a:buNone/>
                          </a:pPr>
                          <a:r>
                            <a:rPr lang="en-US" altLang="zh-CN" sz="1600" b="0" dirty="0">
                              <a:solidFill>
                                <a:schemeClr val="tx1"/>
                              </a:solidFill>
                              <a:latin typeface="Times New Roman" panose="02020603050405020304" charset="0"/>
                              <a:ea typeface="华文细黑" panose="02010600040101010101" charset="-122"/>
                              <a:cs typeface="Times New Roman" panose="02020603050405020304" charset="0"/>
                            </a:rPr>
                            <a:t>0</a:t>
                          </a:r>
                          <a:endParaRPr lang="en-US" altLang="zh-CN" sz="1600" b="0" dirty="0">
                            <a:solidFill>
                              <a:schemeClr val="tx1"/>
                            </a:solidFill>
                            <a:latin typeface="Times New Roman" panose="02020603050405020304" charset="0"/>
                            <a:ea typeface="华文细黑" panose="02010600040101010101" charset="-122"/>
                            <a:cs typeface="Times New Roman" panose="02020603050405020304" charset="0"/>
                          </a:endParaRPr>
                        </a:p>
                      </a:txBody>
                      <a:tcPr anchor="ctr">
                        <a:lnL w="9525">
                          <a:solidFill>
                            <a:schemeClr val="tx1"/>
                          </a:solidFill>
                          <a:prstDash val="solid"/>
                        </a:lnL>
                        <a:lnR>
                          <a:noFill/>
                        </a:lnR>
                        <a:lnT>
                          <a:noFill/>
                        </a:lnT>
                        <a:lnB w="9525">
                          <a:solidFill>
                            <a:schemeClr val="tx1"/>
                          </a:solidFill>
                          <a:prstDash val="soli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ClrTx/>
                            <a:buSzTx/>
                            <a:buFontTx/>
                            <a:buNone/>
                          </a:pPr>
                          <a:r>
                            <a:rPr lang="en-US" altLang="zh-CN" sz="1600" b="0" dirty="0">
                              <a:solidFill>
                                <a:schemeClr val="tx1"/>
                              </a:solidFill>
                              <a:latin typeface="Times New Roman" panose="02020603050405020304" charset="0"/>
                              <a:ea typeface="华文细黑" panose="02010600040101010101" charset="-122"/>
                              <a:cs typeface="Times New Roman" panose="02020603050405020304" charset="0"/>
                            </a:rPr>
                            <a:t>1</a:t>
                          </a:r>
                          <a:endParaRPr lang="en-US" altLang="zh-CN" sz="1600" b="0" dirty="0">
                            <a:solidFill>
                              <a:schemeClr val="tx1"/>
                            </a:solidFill>
                            <a:latin typeface="Times New Roman" panose="02020603050405020304" charset="0"/>
                            <a:ea typeface="华文细黑" panose="02010600040101010101" charset="-122"/>
                            <a:cs typeface="Times New Roman" panose="02020603050405020304" charset="0"/>
                          </a:endParaRP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9525">
                          <a:solidFill>
                            <a:schemeClr val="tx1"/>
                          </a:solidFill>
                          <a:prstDash val="soli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ClrTx/>
                            <a:buSzTx/>
                            <a:buFontTx/>
                            <a:buNone/>
                          </a:pPr>
                          <a:r>
                            <a:rPr lang="en-US" altLang="zh-CN" sz="1600" b="0" dirty="0">
                              <a:solidFill>
                                <a:schemeClr val="tx1"/>
                              </a:solidFill>
                              <a:latin typeface="Times New Roman" panose="02020603050405020304" charset="0"/>
                              <a:ea typeface="华文细黑" panose="02010600040101010101" charset="-122"/>
                              <a:cs typeface="Times New Roman" panose="02020603050405020304" charset="0"/>
                            </a:rPr>
                            <a:t>2</a:t>
                          </a:r>
                          <a:endParaRPr lang="en-US" altLang="zh-CN" sz="1600" b="0" dirty="0">
                            <a:solidFill>
                              <a:schemeClr val="tx1"/>
                            </a:solidFill>
                            <a:latin typeface="Times New Roman" panose="02020603050405020304" charset="0"/>
                            <a:ea typeface="华文细黑" panose="02010600040101010101" charset="-122"/>
                            <a:cs typeface="Times New Roman" panose="02020603050405020304" charset="0"/>
                          </a:endParaRP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9525">
                          <a:solidFill>
                            <a:schemeClr val="tx1"/>
                          </a:solidFill>
                          <a:prstDash val="soli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ClrTx/>
                            <a:buSzTx/>
                            <a:buFontTx/>
                            <a:buNone/>
                          </a:pPr>
                          <a:r>
                            <a:rPr lang="en-US" altLang="zh-CN" sz="1600" b="0" dirty="0">
                              <a:solidFill>
                                <a:schemeClr val="tx1"/>
                              </a:solidFill>
                              <a:latin typeface="Times New Roman" panose="02020603050405020304" charset="0"/>
                              <a:ea typeface="华文细黑" panose="02010600040101010101" charset="-122"/>
                              <a:cs typeface="Times New Roman" panose="02020603050405020304" charset="0"/>
                            </a:rPr>
                            <a:t>3</a:t>
                          </a:r>
                          <a:endParaRPr lang="en-US" altLang="zh-CN" sz="1600" b="0" dirty="0">
                            <a:solidFill>
                              <a:schemeClr val="tx1"/>
                            </a:solidFill>
                            <a:latin typeface="Times New Roman" panose="02020603050405020304" charset="0"/>
                            <a:ea typeface="华文细黑" panose="02010600040101010101" charset="-122"/>
                            <a:cs typeface="Times New Roman" panose="02020603050405020304" charset="0"/>
                          </a:endParaRP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9525">
                          <a:solidFill>
                            <a:schemeClr val="tx1"/>
                          </a:solidFill>
                          <a:prstDash val="soli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ClrTx/>
                            <a:buSzTx/>
                            <a:buFontTx/>
                            <a:buNone/>
                          </a:pPr>
                          <a:r>
                            <a:rPr lang="en-US" altLang="zh-CN" sz="1600" b="0">
                              <a:solidFill>
                                <a:schemeClr val="tx1"/>
                              </a:solidFill>
                              <a:latin typeface="Times New Roman" panose="02020603050405020304" charset="0"/>
                              <a:ea typeface="华文细黑" panose="02010600040101010101" charset="-122"/>
                              <a:cs typeface="Times New Roman" panose="02020603050405020304" charset="0"/>
                            </a:rPr>
                            <a:t>4</a:t>
                          </a:r>
                          <a:endParaRPr lang="en-US" altLang="zh-CN" sz="1600" b="0">
                            <a:solidFill>
                              <a:schemeClr val="tx1"/>
                            </a:solidFill>
                            <a:latin typeface="Times New Roman" panose="02020603050405020304" charset="0"/>
                            <a:ea typeface="华文细黑" panose="02010600040101010101" charset="-122"/>
                            <a:cs typeface="Times New Roman" panose="02020603050405020304" charset="0"/>
                          </a:endParaRP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9525">
                          <a:solidFill>
                            <a:schemeClr val="tx1"/>
                          </a:solidFill>
                          <a:prstDash val="soli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ClrTx/>
                            <a:buSzTx/>
                            <a:buFontTx/>
                            <a:buNone/>
                          </a:pPr>
                          <a:r>
                            <a:rPr lang="en-US" altLang="zh-CN" sz="1600" b="0" dirty="0">
                              <a:solidFill>
                                <a:schemeClr val="tx1"/>
                              </a:solidFill>
                              <a:latin typeface="Times New Roman" panose="02020603050405020304" charset="0"/>
                              <a:ea typeface="华文细黑" panose="02010600040101010101" charset="-122"/>
                              <a:cs typeface="Times New Roman" panose="02020603050405020304" charset="0"/>
                            </a:rPr>
                            <a:t>5</a:t>
                          </a:r>
                          <a:endParaRPr lang="en-US" altLang="zh-CN" sz="1600" b="0" dirty="0">
                            <a:solidFill>
                              <a:schemeClr val="tx1"/>
                            </a:solidFill>
                            <a:latin typeface="Times New Roman" panose="02020603050405020304" charset="0"/>
                            <a:ea typeface="华文细黑" panose="02010600040101010101" charset="-122"/>
                            <a:cs typeface="Times New Roman" panose="02020603050405020304" charset="0"/>
                          </a:endParaRP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9525">
                          <a:solidFill>
                            <a:schemeClr val="tx1"/>
                          </a:solidFill>
                          <a:prstDash val="solid"/>
                        </a:lnB>
                        <a:solidFill>
                          <a:schemeClr val="bg1"/>
                        </a:solidFill>
                      </a:tcPr>
                    </a:tc>
                  </a:tr>
                  <a:tr h="39111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1" i="1" dirty="0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楷体" panose="02010609060101010101" pitchFamily="49" charset="-122"/>
                                    <a:cs typeface="华文细黑" panose="02010600040101010101" charset="-122"/>
                                    <a:sym typeface="+mn-ea"/>
                                  </a:rPr>
                                  <m:t>𝒑</m:t>
                                </m:r>
                                <m:r>
                                  <a:rPr lang="en-US" altLang="zh-CN" sz="1600" b="1" i="1" baseline="-25000" dirty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楷体" panose="02010609060101010101" pitchFamily="49" charset="-122"/>
                                    <a:cs typeface="华文细黑" panose="02010600040101010101" charset="-122"/>
                                    <a:sym typeface="+mn-ea"/>
                                  </a:rPr>
                                  <m:t>𝒊</m:t>
                                </m:r>
                              </m:oMath>
                            </m:oMathPara>
                          </a14:m>
                          <a:endParaRPr lang="en-US" altLang="zh-CN" sz="1600" b="0" baseline="-25000" dirty="0">
                            <a:latin typeface="Times New Roman" panose="02020603050405020304" charset="0"/>
                            <a:ea typeface="华文细黑" panose="02010600040101010101" charset="-122"/>
                            <a:cs typeface="Times New Roman" panose="02020603050405020304" charset="0"/>
                          </a:endParaRPr>
                        </a:p>
                      </a:txBody>
                      <a:tcPr anchor="ctr">
                        <a:lnL>
                          <a:noFill/>
                        </a:lnL>
                        <a:lnR w="9525">
                          <a:solidFill>
                            <a:schemeClr val="tx1"/>
                          </a:solidFill>
                          <a:prstDash val="solid"/>
                        </a:lnR>
                        <a:lnT w="9525">
                          <a:solidFill>
                            <a:schemeClr val="tx1"/>
                          </a:solidFill>
                          <a:prstDash val="solid"/>
                        </a:lnT>
                        <a:lnB>
                          <a:noFill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ClrTx/>
                            <a:buSzTx/>
                            <a:buFontTx/>
                            <a:buNone/>
                          </a:pPr>
                          <a:endParaRPr lang="en-US" altLang="zh-CN" sz="1600" b="0" dirty="0">
                            <a:solidFill>
                              <a:schemeClr val="tx1"/>
                            </a:solidFill>
                            <a:latin typeface="Times New Roman" panose="02020603050405020304" charset="0"/>
                            <a:ea typeface="华文细黑" panose="02010600040101010101" charset="-122"/>
                            <a:cs typeface="Times New Roman" panose="02020603050405020304" charset="0"/>
                          </a:endParaRPr>
                        </a:p>
                      </a:txBody>
                      <a:tcPr anchor="ctr">
                        <a:lnL w="9525">
                          <a:solidFill>
                            <a:schemeClr val="tx1"/>
                          </a:solidFill>
                          <a:prstDash val="solid"/>
                        </a:lnL>
                        <a:lnR>
                          <a:noFill/>
                        </a:lnR>
                        <a:lnT w="9525">
                          <a:solidFill>
                            <a:schemeClr val="tx1"/>
                          </a:solidFill>
                          <a:prstDash val="solid"/>
                        </a:lnT>
                        <a:lnB>
                          <a:noFill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ClrTx/>
                            <a:buSzTx/>
                            <a:buFontTx/>
                            <a:buNone/>
                          </a:pPr>
                          <a:r>
                            <a:rPr lang="en-US" altLang="zh-CN" sz="1600" b="0" dirty="0">
                              <a:solidFill>
                                <a:schemeClr val="tx1"/>
                              </a:solidFill>
                              <a:latin typeface="Times New Roman" panose="02020603050405020304" charset="0"/>
                              <a:ea typeface="华文细黑" panose="02010600040101010101" charset="-122"/>
                              <a:cs typeface="Times New Roman" panose="02020603050405020304" charset="0"/>
                            </a:rPr>
                            <a:t>0.15</a:t>
                          </a:r>
                          <a:endParaRPr lang="en-US" altLang="zh-CN" sz="1600" b="0" dirty="0">
                            <a:solidFill>
                              <a:schemeClr val="tx1"/>
                            </a:solidFill>
                            <a:latin typeface="Times New Roman" panose="02020603050405020304" charset="0"/>
                            <a:ea typeface="华文细黑" panose="02010600040101010101" charset="-122"/>
                            <a:cs typeface="Times New Roman" panose="02020603050405020304" charset="0"/>
                          </a:endParaRP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9525">
                          <a:solidFill>
                            <a:schemeClr val="tx1"/>
                          </a:solidFill>
                          <a:prstDash val="solid"/>
                        </a:lnT>
                        <a:lnB>
                          <a:noFill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80000"/>
                            </a:lnSpc>
                            <a:buClrTx/>
                            <a:buSzTx/>
                            <a:buFontTx/>
                            <a:buNone/>
                          </a:pPr>
                          <a:r>
                            <a:rPr lang="en-US" altLang="zh-CN" sz="1600" b="0" dirty="0">
                              <a:solidFill>
                                <a:schemeClr val="tx1"/>
                              </a:solidFill>
                              <a:latin typeface="Times New Roman" panose="02020603050405020304" charset="0"/>
                              <a:ea typeface="华文细黑" panose="02010600040101010101" charset="-122"/>
                              <a:cs typeface="Times New Roman" panose="02020603050405020304" charset="0"/>
                            </a:rPr>
                            <a:t>0.10</a:t>
                          </a:r>
                          <a:endParaRPr lang="en-US" altLang="zh-CN" sz="1600" b="0" dirty="0">
                            <a:solidFill>
                              <a:schemeClr val="tx1"/>
                            </a:solidFill>
                            <a:latin typeface="Times New Roman" panose="02020603050405020304" charset="0"/>
                            <a:ea typeface="华文细黑" panose="02010600040101010101" charset="-122"/>
                            <a:cs typeface="Times New Roman" panose="02020603050405020304" charset="0"/>
                          </a:endParaRP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9525">
                          <a:solidFill>
                            <a:schemeClr val="tx1"/>
                          </a:solidFill>
                          <a:prstDash val="solid"/>
                        </a:lnT>
                        <a:lnB>
                          <a:noFill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ClrTx/>
                            <a:buSzTx/>
                            <a:buFontTx/>
                            <a:buNone/>
                          </a:pPr>
                          <a:r>
                            <a:rPr lang="en-US" altLang="zh-CN" sz="1600" b="0" dirty="0">
                              <a:solidFill>
                                <a:schemeClr val="tx1"/>
                              </a:solidFill>
                              <a:latin typeface="Times New Roman" panose="02020603050405020304" charset="0"/>
                              <a:ea typeface="华文细黑" panose="02010600040101010101" charset="-122"/>
                              <a:cs typeface="Times New Roman" panose="02020603050405020304" charset="0"/>
                            </a:rPr>
                            <a:t>0.05</a:t>
                          </a:r>
                          <a:endParaRPr lang="en-US" altLang="zh-CN" sz="1600" b="0" dirty="0">
                            <a:solidFill>
                              <a:schemeClr val="tx1"/>
                            </a:solidFill>
                            <a:latin typeface="Times New Roman" panose="02020603050405020304" charset="0"/>
                            <a:ea typeface="华文细黑" panose="02010600040101010101" charset="-122"/>
                            <a:cs typeface="Times New Roman" panose="02020603050405020304" charset="0"/>
                          </a:endParaRP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9525">
                          <a:solidFill>
                            <a:schemeClr val="tx1"/>
                          </a:solidFill>
                          <a:prstDash val="solid"/>
                        </a:lnT>
                        <a:lnB>
                          <a:noFill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ClrTx/>
                            <a:buSzTx/>
                            <a:buFontTx/>
                            <a:buNone/>
                          </a:pPr>
                          <a:r>
                            <a:rPr lang="en-US" altLang="zh-CN" sz="1600" b="0" dirty="0">
                              <a:solidFill>
                                <a:schemeClr val="tx1"/>
                              </a:solidFill>
                              <a:latin typeface="Times New Roman" panose="02020603050405020304" charset="0"/>
                              <a:ea typeface="华文细黑" panose="02010600040101010101" charset="-122"/>
                              <a:cs typeface="Times New Roman" panose="02020603050405020304" charset="0"/>
                            </a:rPr>
                            <a:t>0.10</a:t>
                          </a:r>
                          <a:endParaRPr lang="en-US" altLang="zh-CN" sz="1600" b="0" dirty="0">
                            <a:solidFill>
                              <a:schemeClr val="tx1"/>
                            </a:solidFill>
                            <a:latin typeface="Times New Roman" panose="02020603050405020304" charset="0"/>
                            <a:ea typeface="华文细黑" panose="02010600040101010101" charset="-122"/>
                            <a:cs typeface="Times New Roman" panose="02020603050405020304" charset="0"/>
                          </a:endParaRP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9525">
                          <a:solidFill>
                            <a:schemeClr val="tx1"/>
                          </a:solidFill>
                          <a:prstDash val="solid"/>
                        </a:lnT>
                        <a:lnB>
                          <a:noFill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ClrTx/>
                            <a:buSzTx/>
                            <a:buFontTx/>
                            <a:buNone/>
                          </a:pPr>
                          <a:r>
                            <a:rPr lang="en-US" altLang="zh-CN" sz="1600" b="0" dirty="0">
                              <a:solidFill>
                                <a:schemeClr val="tx1"/>
                              </a:solidFill>
                              <a:latin typeface="Times New Roman" panose="02020603050405020304" charset="0"/>
                              <a:ea typeface="华文细黑" panose="02010600040101010101" charset="-122"/>
                              <a:cs typeface="Times New Roman" panose="02020603050405020304" charset="0"/>
                            </a:rPr>
                            <a:t>0.20</a:t>
                          </a:r>
                          <a:endParaRPr lang="en-US" altLang="zh-CN" sz="1600" b="0" dirty="0">
                            <a:solidFill>
                              <a:schemeClr val="tx1"/>
                            </a:solidFill>
                            <a:latin typeface="Times New Roman" panose="02020603050405020304" charset="0"/>
                            <a:ea typeface="华文细黑" panose="02010600040101010101" charset="-122"/>
                            <a:cs typeface="Times New Roman" panose="02020603050405020304" charset="0"/>
                          </a:endParaRP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9525">
                          <a:solidFill>
                            <a:schemeClr val="tx1"/>
                          </a:solidFill>
                          <a:prstDash val="solid"/>
                        </a:lnT>
                        <a:lnB>
                          <a:noFill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</a:tr>
                  <a:tr h="39111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1" i="1" dirty="0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楷体" panose="02010609060101010101" pitchFamily="49" charset="-122"/>
                                    <a:cs typeface="华文细黑" panose="02010600040101010101" charset="-122"/>
                                    <a:sym typeface="+mn-ea"/>
                                  </a:rPr>
                                  <m:t>𝒒</m:t>
                                </m:r>
                                <m:r>
                                  <a:rPr lang="en-US" altLang="zh-CN" sz="1600" b="1" i="1" baseline="-25000" dirty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楷体" panose="02010609060101010101" pitchFamily="49" charset="-122"/>
                                    <a:cs typeface="华文细黑" panose="02010600040101010101" charset="-122"/>
                                    <a:sym typeface="+mn-ea"/>
                                  </a:rPr>
                                  <m:t>𝒊</m:t>
                                </m:r>
                              </m:oMath>
                            </m:oMathPara>
                          </a14:m>
                          <a:endParaRPr lang="en-US" altLang="zh-CN" sz="1600" b="0" baseline="-25000" dirty="0">
                            <a:latin typeface="Times New Roman" panose="02020603050405020304" charset="0"/>
                            <a:ea typeface="华文细黑" panose="02010600040101010101" charset="-122"/>
                            <a:cs typeface="Times New Roman" panose="02020603050405020304" charset="0"/>
                          </a:endParaRPr>
                        </a:p>
                      </a:txBody>
                      <a:tcPr anchor="ctr">
                        <a:lnL>
                          <a:noFill/>
                        </a:lnL>
                        <a:lnR w="9525">
                          <a:solidFill>
                            <a:schemeClr val="tx1"/>
                          </a:solidFill>
                          <a:prstDash val="solid"/>
                        </a:lnR>
                        <a:lnT>
                          <a:noFill/>
                        </a:lnT>
                        <a:lnB w="9525">
                          <a:solidFill>
                            <a:schemeClr val="tx1"/>
                          </a:solidFill>
                          <a:prstDash val="soli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ClrTx/>
                            <a:buSzTx/>
                            <a:buFontTx/>
                            <a:buNone/>
                          </a:pPr>
                          <a:r>
                            <a:rPr lang="en-US" altLang="zh-CN" sz="1600" b="0" dirty="0">
                              <a:solidFill>
                                <a:schemeClr val="tx1"/>
                              </a:solidFill>
                              <a:latin typeface="Times New Roman" panose="02020603050405020304" charset="0"/>
                              <a:ea typeface="华文细黑" panose="02010600040101010101" charset="-122"/>
                              <a:cs typeface="Times New Roman" panose="02020603050405020304" charset="0"/>
                            </a:rPr>
                            <a:t>0.05</a:t>
                          </a:r>
                          <a:endParaRPr lang="en-US" altLang="zh-CN" sz="1600" b="0" dirty="0">
                            <a:solidFill>
                              <a:schemeClr val="tx1"/>
                            </a:solidFill>
                            <a:latin typeface="Times New Roman" panose="02020603050405020304" charset="0"/>
                            <a:ea typeface="华文细黑" panose="02010600040101010101" charset="-122"/>
                            <a:cs typeface="Times New Roman" panose="02020603050405020304" charset="0"/>
                          </a:endParaRPr>
                        </a:p>
                      </a:txBody>
                      <a:tcPr anchor="ctr">
                        <a:lnL w="9525">
                          <a:solidFill>
                            <a:schemeClr val="tx1"/>
                          </a:solidFill>
                          <a:prstDash val="solid"/>
                        </a:lnL>
                        <a:lnR>
                          <a:noFill/>
                        </a:lnR>
                        <a:lnT>
                          <a:noFill/>
                        </a:lnT>
                        <a:lnB w="9525">
                          <a:solidFill>
                            <a:schemeClr val="tx1"/>
                          </a:solidFill>
                          <a:prstDash val="soli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ClrTx/>
                            <a:buSzTx/>
                            <a:buFontTx/>
                            <a:buNone/>
                          </a:pPr>
                          <a:r>
                            <a:rPr lang="en-US" altLang="zh-CN" sz="1600" b="0" dirty="0">
                              <a:solidFill>
                                <a:schemeClr val="tx1"/>
                              </a:solidFill>
                              <a:latin typeface="Times New Roman" panose="02020603050405020304" charset="0"/>
                              <a:ea typeface="华文细黑" panose="02010600040101010101" charset="-122"/>
                              <a:cs typeface="Times New Roman" panose="02020603050405020304" charset="0"/>
                            </a:rPr>
                            <a:t>0.10</a:t>
                          </a:r>
                          <a:endParaRPr lang="en-US" altLang="zh-CN" sz="1600" b="0" dirty="0">
                            <a:solidFill>
                              <a:schemeClr val="tx1"/>
                            </a:solidFill>
                            <a:latin typeface="Times New Roman" panose="02020603050405020304" charset="0"/>
                            <a:ea typeface="华文细黑" panose="02010600040101010101" charset="-122"/>
                            <a:cs typeface="Times New Roman" panose="02020603050405020304" charset="0"/>
                          </a:endParaRP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9525">
                          <a:solidFill>
                            <a:schemeClr val="tx1"/>
                          </a:solidFill>
                          <a:prstDash val="soli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buClrTx/>
                            <a:buSzTx/>
                            <a:buFontTx/>
                            <a:buNone/>
                          </a:pPr>
                          <a:r>
                            <a:rPr lang="en-US" altLang="zh-CN" sz="1600" b="0" dirty="0">
                              <a:solidFill>
                                <a:schemeClr val="tx1"/>
                              </a:solidFill>
                              <a:latin typeface="Times New Roman" panose="02020603050405020304" charset="0"/>
                              <a:ea typeface="华文细黑" panose="02010600040101010101" charset="-122"/>
                              <a:cs typeface="Times New Roman" panose="02020603050405020304" charset="0"/>
                            </a:rPr>
                            <a:t>0.05</a:t>
                          </a:r>
                          <a:endParaRPr lang="en-US" altLang="zh-CN" sz="1600" b="0" dirty="0">
                            <a:solidFill>
                              <a:schemeClr val="tx1"/>
                            </a:solidFill>
                            <a:latin typeface="Times New Roman" panose="02020603050405020304" charset="0"/>
                            <a:ea typeface="华文细黑" panose="02010600040101010101" charset="-122"/>
                            <a:cs typeface="Times New Roman" panose="02020603050405020304" charset="0"/>
                          </a:endParaRP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9525">
                          <a:solidFill>
                            <a:schemeClr val="tx1"/>
                          </a:solidFill>
                          <a:prstDash val="soli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ClrTx/>
                            <a:buSzTx/>
                            <a:buFontTx/>
                            <a:buNone/>
                          </a:pPr>
                          <a:r>
                            <a:rPr lang="en-US" altLang="zh-CN" sz="1600" b="0" dirty="0">
                              <a:solidFill>
                                <a:schemeClr val="tx1"/>
                              </a:solidFill>
                              <a:latin typeface="Times New Roman" panose="02020603050405020304" charset="0"/>
                              <a:ea typeface="华文细黑" panose="02010600040101010101" charset="-122"/>
                              <a:cs typeface="Times New Roman" panose="02020603050405020304" charset="0"/>
                            </a:rPr>
                            <a:t>0.05</a:t>
                          </a:r>
                          <a:endParaRPr lang="en-US" altLang="zh-CN" sz="1600" b="0" dirty="0">
                            <a:solidFill>
                              <a:schemeClr val="tx1"/>
                            </a:solidFill>
                            <a:latin typeface="Times New Roman" panose="02020603050405020304" charset="0"/>
                            <a:ea typeface="华文细黑" panose="02010600040101010101" charset="-122"/>
                            <a:cs typeface="Times New Roman" panose="02020603050405020304" charset="0"/>
                          </a:endParaRP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9525">
                          <a:solidFill>
                            <a:schemeClr val="tx1"/>
                          </a:solidFill>
                          <a:prstDash val="soli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ClrTx/>
                            <a:buSzTx/>
                            <a:buFontTx/>
                            <a:buNone/>
                          </a:pPr>
                          <a:r>
                            <a:rPr lang="en-US" altLang="zh-CN" sz="1600" b="0" dirty="0">
                              <a:solidFill>
                                <a:schemeClr val="tx1"/>
                              </a:solidFill>
                              <a:latin typeface="Times New Roman" panose="02020603050405020304" charset="0"/>
                              <a:ea typeface="华文细黑" panose="02010600040101010101" charset="-122"/>
                              <a:cs typeface="Times New Roman" panose="02020603050405020304" charset="0"/>
                            </a:rPr>
                            <a:t>0.05</a:t>
                          </a:r>
                          <a:endParaRPr lang="en-US" altLang="zh-CN" sz="1600" b="0" dirty="0">
                            <a:solidFill>
                              <a:schemeClr val="tx1"/>
                            </a:solidFill>
                            <a:latin typeface="Times New Roman" panose="02020603050405020304" charset="0"/>
                            <a:ea typeface="华文细黑" panose="02010600040101010101" charset="-122"/>
                            <a:cs typeface="Times New Roman" panose="02020603050405020304" charset="0"/>
                          </a:endParaRP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9525">
                          <a:solidFill>
                            <a:schemeClr val="tx1"/>
                          </a:solidFill>
                          <a:prstDash val="soli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ClrTx/>
                            <a:buSzTx/>
                            <a:buFontTx/>
                            <a:buNone/>
                          </a:pPr>
                          <a:r>
                            <a:rPr lang="en-US" altLang="zh-CN" sz="1600" b="0" dirty="0">
                              <a:solidFill>
                                <a:schemeClr val="tx1"/>
                              </a:solidFill>
                              <a:latin typeface="Times New Roman" panose="02020603050405020304" charset="0"/>
                              <a:ea typeface="华文细黑" panose="02010600040101010101" charset="-122"/>
                              <a:cs typeface="Times New Roman" panose="02020603050405020304" charset="0"/>
                            </a:rPr>
                            <a:t>0.10</a:t>
                          </a:r>
                          <a:endParaRPr lang="en-US" altLang="zh-CN" sz="1600" b="0" dirty="0">
                            <a:solidFill>
                              <a:schemeClr val="tx1"/>
                            </a:solidFill>
                            <a:latin typeface="Times New Roman" panose="02020603050405020304" charset="0"/>
                            <a:ea typeface="华文细黑" panose="02010600040101010101" charset="-122"/>
                            <a:cs typeface="Times New Roman" panose="02020603050405020304" charset="0"/>
                          </a:endParaRP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9525">
                          <a:solidFill>
                            <a:schemeClr val="tx1"/>
                          </a:solidFill>
                          <a:prstDash val="soli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表格 5"/>
              <p:cNvGraphicFramePr/>
              <p:nvPr>
                <p:custDataLst>
                  <p:tags r:id="rId2"/>
                </p:custDataLst>
              </p:nvPr>
            </p:nvGraphicFramePr>
            <p:xfrm>
              <a:off x="896" y="677067"/>
              <a:ext cx="3798067" cy="11175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42581"/>
                    <a:gridCol w="542581"/>
                    <a:gridCol w="544658"/>
                    <a:gridCol w="540504"/>
                    <a:gridCol w="542581"/>
                    <a:gridCol w="542581"/>
                    <a:gridCol w="542581"/>
                  </a:tblGrid>
                  <a:tr h="33528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>
                          <a:noFill/>
                        </a:lnL>
                        <a:lnR w="9525">
                          <a:solidFill>
                            <a:schemeClr val="tx1"/>
                          </a:solidFill>
                          <a:prstDash val="solid"/>
                        </a:lnR>
                        <a:lnT>
                          <a:noFill/>
                        </a:lnT>
                        <a:lnB w="9525">
                          <a:solidFill>
                            <a:schemeClr val="tx1"/>
                          </a:solidFill>
                          <a:prstDash val="solid"/>
                        </a:lnB>
                        <a:blipFill>
                          <a:blip r:embed="rId3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ClrTx/>
                            <a:buSzTx/>
                            <a:buFontTx/>
                            <a:buNone/>
                          </a:pPr>
                          <a:r>
                            <a:rPr lang="en-US" altLang="zh-CN" sz="1600" b="0" dirty="0">
                              <a:solidFill>
                                <a:schemeClr val="tx1"/>
                              </a:solidFill>
                              <a:latin typeface="Times New Roman" panose="02020603050405020304" charset="0"/>
                              <a:ea typeface="华文细黑" panose="02010600040101010101" charset="-122"/>
                              <a:cs typeface="Times New Roman" panose="02020603050405020304" charset="0"/>
                            </a:rPr>
                            <a:t>0</a:t>
                          </a:r>
                          <a:endParaRPr lang="en-US" altLang="zh-CN" sz="1600" b="0" dirty="0">
                            <a:solidFill>
                              <a:schemeClr val="tx1"/>
                            </a:solidFill>
                            <a:latin typeface="Times New Roman" panose="02020603050405020304" charset="0"/>
                            <a:ea typeface="华文细黑" panose="02010600040101010101" charset="-122"/>
                            <a:cs typeface="Times New Roman" panose="02020603050405020304" charset="0"/>
                          </a:endParaRPr>
                        </a:p>
                      </a:txBody>
                      <a:tcPr anchor="ctr">
                        <a:lnL w="9525">
                          <a:solidFill>
                            <a:schemeClr val="tx1"/>
                          </a:solidFill>
                          <a:prstDash val="solid"/>
                        </a:lnL>
                        <a:lnR>
                          <a:noFill/>
                        </a:lnR>
                        <a:lnT>
                          <a:noFill/>
                        </a:lnT>
                        <a:lnB w="9525">
                          <a:solidFill>
                            <a:schemeClr val="tx1"/>
                          </a:solidFill>
                          <a:prstDash val="soli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ClrTx/>
                            <a:buSzTx/>
                            <a:buFontTx/>
                            <a:buNone/>
                          </a:pPr>
                          <a:r>
                            <a:rPr lang="en-US" altLang="zh-CN" sz="1600" b="0" dirty="0">
                              <a:solidFill>
                                <a:schemeClr val="tx1"/>
                              </a:solidFill>
                              <a:latin typeface="Times New Roman" panose="02020603050405020304" charset="0"/>
                              <a:ea typeface="华文细黑" panose="02010600040101010101" charset="-122"/>
                              <a:cs typeface="Times New Roman" panose="02020603050405020304" charset="0"/>
                            </a:rPr>
                            <a:t>1</a:t>
                          </a:r>
                          <a:endParaRPr lang="en-US" altLang="zh-CN" sz="1600" b="0" dirty="0">
                            <a:solidFill>
                              <a:schemeClr val="tx1"/>
                            </a:solidFill>
                            <a:latin typeface="Times New Roman" panose="02020603050405020304" charset="0"/>
                            <a:ea typeface="华文细黑" panose="02010600040101010101" charset="-122"/>
                            <a:cs typeface="Times New Roman" panose="02020603050405020304" charset="0"/>
                          </a:endParaRP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9525">
                          <a:solidFill>
                            <a:schemeClr val="tx1"/>
                          </a:solidFill>
                          <a:prstDash val="soli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ClrTx/>
                            <a:buSzTx/>
                            <a:buFontTx/>
                            <a:buNone/>
                          </a:pPr>
                          <a:r>
                            <a:rPr lang="en-US" altLang="zh-CN" sz="1600" b="0" dirty="0">
                              <a:solidFill>
                                <a:schemeClr val="tx1"/>
                              </a:solidFill>
                              <a:latin typeface="Times New Roman" panose="02020603050405020304" charset="0"/>
                              <a:ea typeface="华文细黑" panose="02010600040101010101" charset="-122"/>
                              <a:cs typeface="Times New Roman" panose="02020603050405020304" charset="0"/>
                            </a:rPr>
                            <a:t>2</a:t>
                          </a:r>
                          <a:endParaRPr lang="en-US" altLang="zh-CN" sz="1600" b="0" dirty="0">
                            <a:solidFill>
                              <a:schemeClr val="tx1"/>
                            </a:solidFill>
                            <a:latin typeface="Times New Roman" panose="02020603050405020304" charset="0"/>
                            <a:ea typeface="华文细黑" panose="02010600040101010101" charset="-122"/>
                            <a:cs typeface="Times New Roman" panose="02020603050405020304" charset="0"/>
                          </a:endParaRP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9525">
                          <a:solidFill>
                            <a:schemeClr val="tx1"/>
                          </a:solidFill>
                          <a:prstDash val="soli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ClrTx/>
                            <a:buSzTx/>
                            <a:buFontTx/>
                            <a:buNone/>
                          </a:pPr>
                          <a:r>
                            <a:rPr lang="en-US" altLang="zh-CN" sz="1600" b="0" dirty="0">
                              <a:solidFill>
                                <a:schemeClr val="tx1"/>
                              </a:solidFill>
                              <a:latin typeface="Times New Roman" panose="02020603050405020304" charset="0"/>
                              <a:ea typeface="华文细黑" panose="02010600040101010101" charset="-122"/>
                              <a:cs typeface="Times New Roman" panose="02020603050405020304" charset="0"/>
                            </a:rPr>
                            <a:t>3</a:t>
                          </a:r>
                          <a:endParaRPr lang="en-US" altLang="zh-CN" sz="1600" b="0" dirty="0">
                            <a:solidFill>
                              <a:schemeClr val="tx1"/>
                            </a:solidFill>
                            <a:latin typeface="Times New Roman" panose="02020603050405020304" charset="0"/>
                            <a:ea typeface="华文细黑" panose="02010600040101010101" charset="-122"/>
                            <a:cs typeface="Times New Roman" panose="02020603050405020304" charset="0"/>
                          </a:endParaRP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9525">
                          <a:solidFill>
                            <a:schemeClr val="tx1"/>
                          </a:solidFill>
                          <a:prstDash val="soli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ClrTx/>
                            <a:buSzTx/>
                            <a:buFontTx/>
                            <a:buNone/>
                          </a:pPr>
                          <a:r>
                            <a:rPr lang="en-US" altLang="zh-CN" sz="1600" b="0">
                              <a:solidFill>
                                <a:schemeClr val="tx1"/>
                              </a:solidFill>
                              <a:latin typeface="Times New Roman" panose="02020603050405020304" charset="0"/>
                              <a:ea typeface="华文细黑" panose="02010600040101010101" charset="-122"/>
                              <a:cs typeface="Times New Roman" panose="02020603050405020304" charset="0"/>
                            </a:rPr>
                            <a:t>4</a:t>
                          </a:r>
                          <a:endParaRPr lang="en-US" altLang="zh-CN" sz="1600" b="0">
                            <a:solidFill>
                              <a:schemeClr val="tx1"/>
                            </a:solidFill>
                            <a:latin typeface="Times New Roman" panose="02020603050405020304" charset="0"/>
                            <a:ea typeface="华文细黑" panose="02010600040101010101" charset="-122"/>
                            <a:cs typeface="Times New Roman" panose="02020603050405020304" charset="0"/>
                          </a:endParaRP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9525">
                          <a:solidFill>
                            <a:schemeClr val="tx1"/>
                          </a:solidFill>
                          <a:prstDash val="soli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ClrTx/>
                            <a:buSzTx/>
                            <a:buFontTx/>
                            <a:buNone/>
                          </a:pPr>
                          <a:r>
                            <a:rPr lang="en-US" altLang="zh-CN" sz="1600" b="0" dirty="0">
                              <a:solidFill>
                                <a:schemeClr val="tx1"/>
                              </a:solidFill>
                              <a:latin typeface="Times New Roman" panose="02020603050405020304" charset="0"/>
                              <a:ea typeface="华文细黑" panose="02010600040101010101" charset="-122"/>
                              <a:cs typeface="Times New Roman" panose="02020603050405020304" charset="0"/>
                            </a:rPr>
                            <a:t>5</a:t>
                          </a:r>
                          <a:endParaRPr lang="en-US" altLang="zh-CN" sz="1600" b="0" dirty="0">
                            <a:solidFill>
                              <a:schemeClr val="tx1"/>
                            </a:solidFill>
                            <a:latin typeface="Times New Roman" panose="02020603050405020304" charset="0"/>
                            <a:ea typeface="华文细黑" panose="02010600040101010101" charset="-122"/>
                            <a:cs typeface="Times New Roman" panose="02020603050405020304" charset="0"/>
                          </a:endParaRP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9525">
                          <a:solidFill>
                            <a:schemeClr val="tx1"/>
                          </a:solidFill>
                          <a:prstDash val="solid"/>
                        </a:lnB>
                        <a:solidFill>
                          <a:schemeClr val="bg1"/>
                        </a:solidFill>
                      </a:tcPr>
                    </a:tc>
                  </a:tr>
                  <a:tr h="3911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>
                          <a:noFill/>
                        </a:lnL>
                        <a:lnR w="9525">
                          <a:solidFill>
                            <a:schemeClr val="tx1"/>
                          </a:solidFill>
                          <a:prstDash val="solid"/>
                        </a:lnR>
                        <a:lnT w="9525">
                          <a:solidFill>
                            <a:schemeClr val="tx1"/>
                          </a:solidFill>
                          <a:prstDash val="solid"/>
                        </a:lnT>
                        <a:lnB>
                          <a:noFill/>
                        </a:lnB>
                        <a:blipFill>
                          <a:blip r:embed="rId3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ClrTx/>
                            <a:buSzTx/>
                            <a:buFontTx/>
                            <a:buNone/>
                          </a:pPr>
                          <a:endParaRPr lang="en-US" altLang="zh-CN" sz="1600" b="0" dirty="0">
                            <a:solidFill>
                              <a:schemeClr val="tx1"/>
                            </a:solidFill>
                            <a:latin typeface="Times New Roman" panose="02020603050405020304" charset="0"/>
                            <a:ea typeface="华文细黑" panose="02010600040101010101" charset="-122"/>
                            <a:cs typeface="Times New Roman" panose="02020603050405020304" charset="0"/>
                          </a:endParaRPr>
                        </a:p>
                      </a:txBody>
                      <a:tcPr anchor="ctr">
                        <a:lnL w="9525">
                          <a:solidFill>
                            <a:schemeClr val="tx1"/>
                          </a:solidFill>
                          <a:prstDash val="solid"/>
                        </a:lnL>
                        <a:lnR>
                          <a:noFill/>
                        </a:lnR>
                        <a:lnT w="9525">
                          <a:solidFill>
                            <a:schemeClr val="tx1"/>
                          </a:solidFill>
                          <a:prstDash val="solid"/>
                        </a:lnT>
                        <a:lnB>
                          <a:noFill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ClrTx/>
                            <a:buSzTx/>
                            <a:buFontTx/>
                            <a:buNone/>
                          </a:pPr>
                          <a:r>
                            <a:rPr lang="en-US" altLang="zh-CN" sz="1600" b="0" dirty="0">
                              <a:solidFill>
                                <a:schemeClr val="tx1"/>
                              </a:solidFill>
                              <a:latin typeface="Times New Roman" panose="02020603050405020304" charset="0"/>
                              <a:ea typeface="华文细黑" panose="02010600040101010101" charset="-122"/>
                              <a:cs typeface="Times New Roman" panose="02020603050405020304" charset="0"/>
                            </a:rPr>
                            <a:t>0.15</a:t>
                          </a:r>
                          <a:endParaRPr lang="en-US" altLang="zh-CN" sz="1600" b="0" dirty="0">
                            <a:solidFill>
                              <a:schemeClr val="tx1"/>
                            </a:solidFill>
                            <a:latin typeface="Times New Roman" panose="02020603050405020304" charset="0"/>
                            <a:ea typeface="华文细黑" panose="02010600040101010101" charset="-122"/>
                            <a:cs typeface="Times New Roman" panose="02020603050405020304" charset="0"/>
                          </a:endParaRP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9525">
                          <a:solidFill>
                            <a:schemeClr val="tx1"/>
                          </a:solidFill>
                          <a:prstDash val="solid"/>
                        </a:lnT>
                        <a:lnB>
                          <a:noFill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80000"/>
                            </a:lnSpc>
                            <a:buClrTx/>
                            <a:buSzTx/>
                            <a:buFontTx/>
                            <a:buNone/>
                          </a:pPr>
                          <a:r>
                            <a:rPr lang="en-US" altLang="zh-CN" sz="1600" b="0" dirty="0">
                              <a:solidFill>
                                <a:schemeClr val="tx1"/>
                              </a:solidFill>
                              <a:latin typeface="Times New Roman" panose="02020603050405020304" charset="0"/>
                              <a:ea typeface="华文细黑" panose="02010600040101010101" charset="-122"/>
                              <a:cs typeface="Times New Roman" panose="02020603050405020304" charset="0"/>
                            </a:rPr>
                            <a:t>0.10</a:t>
                          </a:r>
                          <a:endParaRPr lang="en-US" altLang="zh-CN" sz="1600" b="0" dirty="0">
                            <a:solidFill>
                              <a:schemeClr val="tx1"/>
                            </a:solidFill>
                            <a:latin typeface="Times New Roman" panose="02020603050405020304" charset="0"/>
                            <a:ea typeface="华文细黑" panose="02010600040101010101" charset="-122"/>
                            <a:cs typeface="Times New Roman" panose="02020603050405020304" charset="0"/>
                          </a:endParaRP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9525">
                          <a:solidFill>
                            <a:schemeClr val="tx1"/>
                          </a:solidFill>
                          <a:prstDash val="solid"/>
                        </a:lnT>
                        <a:lnB>
                          <a:noFill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ClrTx/>
                            <a:buSzTx/>
                            <a:buFontTx/>
                            <a:buNone/>
                          </a:pPr>
                          <a:r>
                            <a:rPr lang="en-US" altLang="zh-CN" sz="1600" b="0" dirty="0">
                              <a:solidFill>
                                <a:schemeClr val="tx1"/>
                              </a:solidFill>
                              <a:latin typeface="Times New Roman" panose="02020603050405020304" charset="0"/>
                              <a:ea typeface="华文细黑" panose="02010600040101010101" charset="-122"/>
                              <a:cs typeface="Times New Roman" panose="02020603050405020304" charset="0"/>
                            </a:rPr>
                            <a:t>0.05</a:t>
                          </a:r>
                          <a:endParaRPr lang="en-US" altLang="zh-CN" sz="1600" b="0" dirty="0">
                            <a:solidFill>
                              <a:schemeClr val="tx1"/>
                            </a:solidFill>
                            <a:latin typeface="Times New Roman" panose="02020603050405020304" charset="0"/>
                            <a:ea typeface="华文细黑" panose="02010600040101010101" charset="-122"/>
                            <a:cs typeface="Times New Roman" panose="02020603050405020304" charset="0"/>
                          </a:endParaRP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9525">
                          <a:solidFill>
                            <a:schemeClr val="tx1"/>
                          </a:solidFill>
                          <a:prstDash val="solid"/>
                        </a:lnT>
                        <a:lnB>
                          <a:noFill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ClrTx/>
                            <a:buSzTx/>
                            <a:buFontTx/>
                            <a:buNone/>
                          </a:pPr>
                          <a:r>
                            <a:rPr lang="en-US" altLang="zh-CN" sz="1600" b="0" dirty="0">
                              <a:solidFill>
                                <a:schemeClr val="tx1"/>
                              </a:solidFill>
                              <a:latin typeface="Times New Roman" panose="02020603050405020304" charset="0"/>
                              <a:ea typeface="华文细黑" panose="02010600040101010101" charset="-122"/>
                              <a:cs typeface="Times New Roman" panose="02020603050405020304" charset="0"/>
                            </a:rPr>
                            <a:t>0.10</a:t>
                          </a:r>
                          <a:endParaRPr lang="en-US" altLang="zh-CN" sz="1600" b="0" dirty="0">
                            <a:solidFill>
                              <a:schemeClr val="tx1"/>
                            </a:solidFill>
                            <a:latin typeface="Times New Roman" panose="02020603050405020304" charset="0"/>
                            <a:ea typeface="华文细黑" panose="02010600040101010101" charset="-122"/>
                            <a:cs typeface="Times New Roman" panose="02020603050405020304" charset="0"/>
                          </a:endParaRP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9525">
                          <a:solidFill>
                            <a:schemeClr val="tx1"/>
                          </a:solidFill>
                          <a:prstDash val="solid"/>
                        </a:lnT>
                        <a:lnB>
                          <a:noFill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ClrTx/>
                            <a:buSzTx/>
                            <a:buFontTx/>
                            <a:buNone/>
                          </a:pPr>
                          <a:r>
                            <a:rPr lang="en-US" altLang="zh-CN" sz="1600" b="0" dirty="0">
                              <a:solidFill>
                                <a:schemeClr val="tx1"/>
                              </a:solidFill>
                              <a:latin typeface="Times New Roman" panose="02020603050405020304" charset="0"/>
                              <a:ea typeface="华文细黑" panose="02010600040101010101" charset="-122"/>
                              <a:cs typeface="Times New Roman" panose="02020603050405020304" charset="0"/>
                            </a:rPr>
                            <a:t>0.20</a:t>
                          </a:r>
                          <a:endParaRPr lang="en-US" altLang="zh-CN" sz="1600" b="0" dirty="0">
                            <a:solidFill>
                              <a:schemeClr val="tx1"/>
                            </a:solidFill>
                            <a:latin typeface="Times New Roman" panose="02020603050405020304" charset="0"/>
                            <a:ea typeface="华文细黑" panose="02010600040101010101" charset="-122"/>
                            <a:cs typeface="Times New Roman" panose="02020603050405020304" charset="0"/>
                          </a:endParaRP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9525">
                          <a:solidFill>
                            <a:schemeClr val="tx1"/>
                          </a:solidFill>
                          <a:prstDash val="solid"/>
                        </a:lnT>
                        <a:lnB>
                          <a:noFill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</a:tr>
                  <a:tr h="3911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>
                          <a:noFill/>
                        </a:lnL>
                        <a:lnR w="9525">
                          <a:solidFill>
                            <a:schemeClr val="tx1"/>
                          </a:solidFill>
                          <a:prstDash val="solid"/>
                        </a:lnR>
                        <a:lnT>
                          <a:noFill/>
                        </a:lnT>
                        <a:lnB w="9525">
                          <a:solidFill>
                            <a:schemeClr val="tx1"/>
                          </a:solidFill>
                          <a:prstDash val="solid"/>
                        </a:lnB>
                        <a:blipFill>
                          <a:blip r:embed="rId3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ClrTx/>
                            <a:buSzTx/>
                            <a:buFontTx/>
                            <a:buNone/>
                          </a:pPr>
                          <a:r>
                            <a:rPr lang="en-US" altLang="zh-CN" sz="1600" b="0" dirty="0">
                              <a:solidFill>
                                <a:schemeClr val="tx1"/>
                              </a:solidFill>
                              <a:latin typeface="Times New Roman" panose="02020603050405020304" charset="0"/>
                              <a:ea typeface="华文细黑" panose="02010600040101010101" charset="-122"/>
                              <a:cs typeface="Times New Roman" panose="02020603050405020304" charset="0"/>
                            </a:rPr>
                            <a:t>0.05</a:t>
                          </a:r>
                          <a:endParaRPr lang="en-US" altLang="zh-CN" sz="1600" b="0" dirty="0">
                            <a:solidFill>
                              <a:schemeClr val="tx1"/>
                            </a:solidFill>
                            <a:latin typeface="Times New Roman" panose="02020603050405020304" charset="0"/>
                            <a:ea typeface="华文细黑" panose="02010600040101010101" charset="-122"/>
                            <a:cs typeface="Times New Roman" panose="02020603050405020304" charset="0"/>
                          </a:endParaRPr>
                        </a:p>
                      </a:txBody>
                      <a:tcPr anchor="ctr">
                        <a:lnL w="9525">
                          <a:solidFill>
                            <a:schemeClr val="tx1"/>
                          </a:solidFill>
                          <a:prstDash val="solid"/>
                        </a:lnL>
                        <a:lnR>
                          <a:noFill/>
                        </a:lnR>
                        <a:lnT>
                          <a:noFill/>
                        </a:lnT>
                        <a:lnB w="9525">
                          <a:solidFill>
                            <a:schemeClr val="tx1"/>
                          </a:solidFill>
                          <a:prstDash val="soli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ClrTx/>
                            <a:buSzTx/>
                            <a:buFontTx/>
                            <a:buNone/>
                          </a:pPr>
                          <a:r>
                            <a:rPr lang="en-US" altLang="zh-CN" sz="1600" b="0" dirty="0">
                              <a:solidFill>
                                <a:schemeClr val="tx1"/>
                              </a:solidFill>
                              <a:latin typeface="Times New Roman" panose="02020603050405020304" charset="0"/>
                              <a:ea typeface="华文细黑" panose="02010600040101010101" charset="-122"/>
                              <a:cs typeface="Times New Roman" panose="02020603050405020304" charset="0"/>
                            </a:rPr>
                            <a:t>0.10</a:t>
                          </a:r>
                          <a:endParaRPr lang="en-US" altLang="zh-CN" sz="1600" b="0" dirty="0">
                            <a:solidFill>
                              <a:schemeClr val="tx1"/>
                            </a:solidFill>
                            <a:latin typeface="Times New Roman" panose="02020603050405020304" charset="0"/>
                            <a:ea typeface="华文细黑" panose="02010600040101010101" charset="-122"/>
                            <a:cs typeface="Times New Roman" panose="02020603050405020304" charset="0"/>
                          </a:endParaRP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9525">
                          <a:solidFill>
                            <a:schemeClr val="tx1"/>
                          </a:solidFill>
                          <a:prstDash val="soli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buClrTx/>
                            <a:buSzTx/>
                            <a:buFontTx/>
                            <a:buNone/>
                          </a:pPr>
                          <a:r>
                            <a:rPr lang="en-US" altLang="zh-CN" sz="1600" b="0" dirty="0">
                              <a:solidFill>
                                <a:schemeClr val="tx1"/>
                              </a:solidFill>
                              <a:latin typeface="Times New Roman" panose="02020603050405020304" charset="0"/>
                              <a:ea typeface="华文细黑" panose="02010600040101010101" charset="-122"/>
                              <a:cs typeface="Times New Roman" panose="02020603050405020304" charset="0"/>
                            </a:rPr>
                            <a:t>0.05</a:t>
                          </a:r>
                          <a:endParaRPr lang="en-US" altLang="zh-CN" sz="1600" b="0" dirty="0">
                            <a:solidFill>
                              <a:schemeClr val="tx1"/>
                            </a:solidFill>
                            <a:latin typeface="Times New Roman" panose="02020603050405020304" charset="0"/>
                            <a:ea typeface="华文细黑" panose="02010600040101010101" charset="-122"/>
                            <a:cs typeface="Times New Roman" panose="02020603050405020304" charset="0"/>
                          </a:endParaRP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9525">
                          <a:solidFill>
                            <a:schemeClr val="tx1"/>
                          </a:solidFill>
                          <a:prstDash val="soli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ClrTx/>
                            <a:buSzTx/>
                            <a:buFontTx/>
                            <a:buNone/>
                          </a:pPr>
                          <a:r>
                            <a:rPr lang="en-US" altLang="zh-CN" sz="1600" b="0" dirty="0">
                              <a:solidFill>
                                <a:schemeClr val="tx1"/>
                              </a:solidFill>
                              <a:latin typeface="Times New Roman" panose="02020603050405020304" charset="0"/>
                              <a:ea typeface="华文细黑" panose="02010600040101010101" charset="-122"/>
                              <a:cs typeface="Times New Roman" panose="02020603050405020304" charset="0"/>
                            </a:rPr>
                            <a:t>0.05</a:t>
                          </a:r>
                          <a:endParaRPr lang="en-US" altLang="zh-CN" sz="1600" b="0" dirty="0">
                            <a:solidFill>
                              <a:schemeClr val="tx1"/>
                            </a:solidFill>
                            <a:latin typeface="Times New Roman" panose="02020603050405020304" charset="0"/>
                            <a:ea typeface="华文细黑" panose="02010600040101010101" charset="-122"/>
                            <a:cs typeface="Times New Roman" panose="02020603050405020304" charset="0"/>
                          </a:endParaRP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9525">
                          <a:solidFill>
                            <a:schemeClr val="tx1"/>
                          </a:solidFill>
                          <a:prstDash val="soli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ClrTx/>
                            <a:buSzTx/>
                            <a:buFontTx/>
                            <a:buNone/>
                          </a:pPr>
                          <a:r>
                            <a:rPr lang="en-US" altLang="zh-CN" sz="1600" b="0" dirty="0">
                              <a:solidFill>
                                <a:schemeClr val="tx1"/>
                              </a:solidFill>
                              <a:latin typeface="Times New Roman" panose="02020603050405020304" charset="0"/>
                              <a:ea typeface="华文细黑" panose="02010600040101010101" charset="-122"/>
                              <a:cs typeface="Times New Roman" panose="02020603050405020304" charset="0"/>
                            </a:rPr>
                            <a:t>0.05</a:t>
                          </a:r>
                          <a:endParaRPr lang="en-US" altLang="zh-CN" sz="1600" b="0" dirty="0">
                            <a:solidFill>
                              <a:schemeClr val="tx1"/>
                            </a:solidFill>
                            <a:latin typeface="Times New Roman" panose="02020603050405020304" charset="0"/>
                            <a:ea typeface="华文细黑" panose="02010600040101010101" charset="-122"/>
                            <a:cs typeface="Times New Roman" panose="02020603050405020304" charset="0"/>
                          </a:endParaRP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9525">
                          <a:solidFill>
                            <a:schemeClr val="tx1"/>
                          </a:solidFill>
                          <a:prstDash val="soli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ClrTx/>
                            <a:buSzTx/>
                            <a:buFontTx/>
                            <a:buNone/>
                          </a:pPr>
                          <a:r>
                            <a:rPr lang="en-US" altLang="zh-CN" sz="1600" b="0" dirty="0">
                              <a:solidFill>
                                <a:schemeClr val="tx1"/>
                              </a:solidFill>
                              <a:latin typeface="Times New Roman" panose="02020603050405020304" charset="0"/>
                              <a:ea typeface="华文细黑" panose="02010600040101010101" charset="-122"/>
                              <a:cs typeface="Times New Roman" panose="02020603050405020304" charset="0"/>
                            </a:rPr>
                            <a:t>0.10</a:t>
                          </a:r>
                          <a:endParaRPr lang="en-US" altLang="zh-CN" sz="1600" b="0" dirty="0">
                            <a:solidFill>
                              <a:schemeClr val="tx1"/>
                            </a:solidFill>
                            <a:latin typeface="Times New Roman" panose="02020603050405020304" charset="0"/>
                            <a:ea typeface="华文细黑" panose="02010600040101010101" charset="-122"/>
                            <a:cs typeface="Times New Roman" panose="02020603050405020304" charset="0"/>
                          </a:endParaRP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9525">
                          <a:solidFill>
                            <a:schemeClr val="tx1"/>
                          </a:solidFill>
                          <a:prstDash val="soli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</a:tr>
                </a:tbl>
              </a:graphicData>
            </a:graphic>
          </p:graphicFrame>
        </mc:Fallback>
      </mc:AlternateContent>
      <p:cxnSp>
        <p:nvCxnSpPr>
          <p:cNvPr id="7" name="直接连接符 6"/>
          <p:cNvCxnSpPr/>
          <p:nvPr/>
        </p:nvCxnSpPr>
        <p:spPr>
          <a:xfrm>
            <a:off x="90806" y="2515792"/>
            <a:ext cx="272859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152400" y="4121834"/>
            <a:ext cx="2667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2819400" y="2515792"/>
            <a:ext cx="0" cy="160604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组合 14"/>
          <p:cNvGrpSpPr/>
          <p:nvPr/>
        </p:nvGrpSpPr>
        <p:grpSpPr>
          <a:xfrm>
            <a:off x="118782" y="4874288"/>
            <a:ext cx="2700618" cy="1606042"/>
            <a:chOff x="3285565" y="2133598"/>
            <a:chExt cx="3048000" cy="1790701"/>
          </a:xfrm>
        </p:grpSpPr>
        <p:cxnSp>
          <p:nvCxnSpPr>
            <p:cNvPr id="12" name="直接连接符 11"/>
            <p:cNvCxnSpPr/>
            <p:nvPr/>
          </p:nvCxnSpPr>
          <p:spPr>
            <a:xfrm>
              <a:off x="3285565" y="2133598"/>
              <a:ext cx="30480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/>
          </p:nvCxnSpPr>
          <p:spPr>
            <a:xfrm>
              <a:off x="3285565" y="3924299"/>
              <a:ext cx="30480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>
              <a:off x="6333565" y="2133598"/>
              <a:ext cx="0" cy="179070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组合 15"/>
          <p:cNvGrpSpPr/>
          <p:nvPr/>
        </p:nvGrpSpPr>
        <p:grpSpPr>
          <a:xfrm>
            <a:off x="3031959" y="3788102"/>
            <a:ext cx="2060014" cy="1676400"/>
            <a:chOff x="228600" y="2247899"/>
            <a:chExt cx="3048000" cy="1790701"/>
          </a:xfrm>
        </p:grpSpPr>
        <p:cxnSp>
          <p:nvCxnSpPr>
            <p:cNvPr id="17" name="直接连接符 16"/>
            <p:cNvCxnSpPr/>
            <p:nvPr/>
          </p:nvCxnSpPr>
          <p:spPr>
            <a:xfrm>
              <a:off x="228600" y="2247899"/>
              <a:ext cx="30480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>
              <a:off x="228600" y="4038600"/>
              <a:ext cx="30480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>
              <a:off x="3276600" y="2247899"/>
              <a:ext cx="0" cy="179070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文本框 21"/>
              <p:cNvSpPr txBox="1"/>
              <p:nvPr/>
            </p:nvSpPr>
            <p:spPr>
              <a:xfrm>
                <a:off x="405171" y="4206373"/>
                <a:ext cx="16954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rPr>
                  <a:t>（</a:t>
                </a:r>
                <a:r>
                  <a:rPr lang="en-US" altLang="zh-CN" dirty="0"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rPr>
                  <a:t>a</a:t>
                </a:r>
                <a:r>
                  <a:rPr lang="zh-CN" altLang="en-US" dirty="0"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rPr>
                  <a:t>）</a:t>
                </a:r>
                <a:r>
                  <a:rPr lang="en-US" altLang="zh-CN" dirty="0">
                    <a:cs typeface="Times New Roman" panose="0202060305040502030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  <a:cs typeface="Times New Roman" panose="02020603050405020304" charset="0"/>
                      </a:rPr>
                      <m:t>𝐸</m:t>
                    </m:r>
                    <m:d>
                      <m:dPr>
                        <m:ctrlPr>
                          <a:rPr lang="en-US" altLang="zh-CN" i="1" dirty="0" smtClean="0">
                            <a:latin typeface="Cambria Math" panose="02040503050406030204" pitchFamily="18" charset="0"/>
                            <a:cs typeface="Times New Roman" panose="02020603050405020304" charset="0"/>
                          </a:rPr>
                        </m:ctrlPr>
                      </m:d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  <a:cs typeface="Times New Roman" panose="02020603050405020304" charset="0"/>
                          </a:rPr>
                          <m:t>𝑖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  <a:cs typeface="Times New Roman" panose="02020603050405020304" charset="0"/>
                          </a:rPr>
                          <m:t>,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  <a:cs typeface="Times New Roman" panose="02020603050405020304" charset="0"/>
                          </a:rPr>
                          <m:t>𝑗</m:t>
                        </m:r>
                      </m:e>
                    </m:d>
                  </m:oMath>
                </a14:m>
                <a:endParaRPr lang="zh-CN" altLang="en-US" dirty="0"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22" name="文本框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171" y="4206373"/>
                <a:ext cx="1695450" cy="369332"/>
              </a:xfrm>
              <a:prstGeom prst="rect">
                <a:avLst/>
              </a:prstGeom>
              <a:blipFill rotWithShape="1">
                <a:blip r:embed="rId4"/>
                <a:stretch>
                  <a:fillRect l="-2" t="-36" r="2" b="14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文本框 22"/>
              <p:cNvSpPr txBox="1"/>
              <p:nvPr/>
            </p:nvSpPr>
            <p:spPr>
              <a:xfrm>
                <a:off x="385488" y="6480330"/>
                <a:ext cx="174116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rPr>
                  <a:t>（</a:t>
                </a:r>
                <a:r>
                  <a:rPr lang="en-US" altLang="zh-CN" dirty="0"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rPr>
                  <a:t>b</a:t>
                </a:r>
                <a:r>
                  <a:rPr lang="zh-CN" altLang="en-US" dirty="0"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rPr>
                  <a:t>）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  <a:cs typeface="Times New Roman" panose="02020603050405020304" charset="0"/>
                      </a:rPr>
                      <m:t>𝑊</m:t>
                    </m:r>
                    <m:d>
                      <m:dPr>
                        <m:ctrlPr>
                          <a:rPr lang="en-US" altLang="zh-CN" i="1" dirty="0">
                            <a:latin typeface="Cambria Math" panose="02040503050406030204" pitchFamily="18" charset="0"/>
                            <a:cs typeface="Times New Roman" panose="02020603050405020304" charset="0"/>
                          </a:rPr>
                        </m:ctrlPr>
                      </m:d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  <a:cs typeface="Times New Roman" panose="02020603050405020304" charset="0"/>
                          </a:rPr>
                          <m:t>𝑖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  <a:cs typeface="Times New Roman" panose="02020603050405020304" charset="0"/>
                          </a:rPr>
                          <m:t>,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  <a:cs typeface="Times New Roman" panose="02020603050405020304" charset="0"/>
                          </a:rPr>
                          <m:t>𝑗</m:t>
                        </m:r>
                      </m:e>
                    </m:d>
                  </m:oMath>
                </a14:m>
                <a:endParaRPr lang="en-US" altLang="zh-CN" dirty="0"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23" name="文本框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488" y="6480330"/>
                <a:ext cx="1741169" cy="369332"/>
              </a:xfrm>
              <a:prstGeom prst="rect">
                <a:avLst/>
              </a:prstGeom>
              <a:blipFill rotWithShape="1">
                <a:blip r:embed="rId5"/>
                <a:stretch>
                  <a:fillRect l="-2" t="-42" r="2" b="14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文本框 23"/>
              <p:cNvSpPr txBox="1"/>
              <p:nvPr/>
            </p:nvSpPr>
            <p:spPr>
              <a:xfrm>
                <a:off x="3260559" y="5516186"/>
                <a:ext cx="174116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rPr>
                  <a:t>（</a:t>
                </a:r>
                <a:r>
                  <a:rPr lang="en-US" altLang="zh-CN" dirty="0"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rPr>
                  <a:t>c</a:t>
                </a:r>
                <a:r>
                  <a:rPr lang="zh-CN" altLang="en-US" dirty="0"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rPr>
                  <a:t>）</a:t>
                </a:r>
                <a:r>
                  <a:rPr lang="en-US" altLang="zh-CN" i="1" dirty="0"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rPr>
                  <a:t>Root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i="1" dirty="0">
                            <a:latin typeface="Cambria Math" panose="02040503050406030204" pitchFamily="18" charset="0"/>
                            <a:cs typeface="Times New Roman" panose="02020603050405020304" charset="0"/>
                          </a:rPr>
                        </m:ctrlPr>
                      </m:d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  <a:cs typeface="Times New Roman" panose="02020603050405020304" charset="0"/>
                          </a:rPr>
                          <m:t>𝑖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  <a:cs typeface="Times New Roman" panose="02020603050405020304" charset="0"/>
                          </a:rPr>
                          <m:t>,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  <a:cs typeface="Times New Roman" panose="02020603050405020304" charset="0"/>
                          </a:rPr>
                          <m:t>𝑗</m:t>
                        </m:r>
                      </m:e>
                    </m:d>
                  </m:oMath>
                </a14:m>
                <a:endParaRPr lang="en-US" altLang="zh-CN" dirty="0"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24" name="文本框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0559" y="5516186"/>
                <a:ext cx="1741169" cy="369332"/>
              </a:xfrm>
              <a:prstGeom prst="rect">
                <a:avLst/>
              </a:prstGeom>
              <a:blipFill rotWithShape="1">
                <a:blip r:embed="rId6"/>
                <a:stretch>
                  <a:fillRect l="-27" t="-156" r="27" b="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文本框 24"/>
          <p:cNvSpPr txBox="1"/>
          <p:nvPr/>
        </p:nvSpPr>
        <p:spPr>
          <a:xfrm>
            <a:off x="8964" y="2209800"/>
            <a:ext cx="28014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华文楷体" panose="02010600040101010101" charset="-122"/>
                <a:ea typeface="华文楷体" panose="02010600040101010101" charset="-122"/>
              </a:rPr>
              <a:t> </a:t>
            </a:r>
            <a:r>
              <a:rPr lang="en-US" altLang="zh-CN" sz="1600" b="1" dirty="0">
                <a:latin typeface="华文楷体" panose="02010600040101010101" charset="-122"/>
                <a:ea typeface="华文楷体" panose="02010600040101010101" charset="-122"/>
              </a:rPr>
              <a:t>0       1        2       3        4       5</a:t>
            </a:r>
            <a:endParaRPr lang="en-US" altLang="zh-CN" sz="1600" b="1" dirty="0">
              <a:latin typeface="华文楷体" panose="02010600040101010101" charset="-122"/>
              <a:ea typeface="华文楷体" panose="02010600040101010101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2819400" y="2505494"/>
            <a:ext cx="256802" cy="276999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 sz="1200" b="1" dirty="0">
                <a:latin typeface="华文楷体" panose="02010600040101010101" charset="-122"/>
                <a:ea typeface="华文楷体" panose="02010600040101010101" charset="-122"/>
                <a:sym typeface="+mn-ea"/>
              </a:rPr>
              <a:t>1</a:t>
            </a:r>
            <a:endParaRPr lang="zh-CN" altLang="en-US" sz="1200" b="1" dirty="0"/>
          </a:p>
        </p:txBody>
      </p:sp>
      <p:sp>
        <p:nvSpPr>
          <p:cNvPr id="33" name="文本框 32"/>
          <p:cNvSpPr txBox="1"/>
          <p:nvPr/>
        </p:nvSpPr>
        <p:spPr>
          <a:xfrm>
            <a:off x="2819400" y="2756502"/>
            <a:ext cx="256802" cy="276999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 sz="1200" b="1" dirty="0">
                <a:latin typeface="华文楷体" panose="02010600040101010101" charset="-122"/>
                <a:ea typeface="华文楷体" panose="02010600040101010101" charset="-122"/>
                <a:sym typeface="+mn-ea"/>
              </a:rPr>
              <a:t>2</a:t>
            </a:r>
            <a:endParaRPr lang="zh-CN" altLang="en-US" sz="1200" b="1" dirty="0"/>
          </a:p>
        </p:txBody>
      </p:sp>
      <p:sp>
        <p:nvSpPr>
          <p:cNvPr id="34" name="文本框 33"/>
          <p:cNvSpPr txBox="1"/>
          <p:nvPr/>
        </p:nvSpPr>
        <p:spPr>
          <a:xfrm>
            <a:off x="2819400" y="3050646"/>
            <a:ext cx="256802" cy="276999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 sz="1200" b="1">
                <a:latin typeface="华文楷体" panose="02010600040101010101" charset="-122"/>
                <a:ea typeface="华文楷体" panose="02010600040101010101" charset="-122"/>
                <a:sym typeface="+mn-ea"/>
              </a:rPr>
              <a:t>3</a:t>
            </a:r>
            <a:endParaRPr lang="zh-CN" altLang="en-US" sz="1200" b="1"/>
          </a:p>
        </p:txBody>
      </p:sp>
      <p:sp>
        <p:nvSpPr>
          <p:cNvPr id="35" name="文本框 34"/>
          <p:cNvSpPr txBox="1"/>
          <p:nvPr/>
        </p:nvSpPr>
        <p:spPr>
          <a:xfrm>
            <a:off x="2819400" y="3315893"/>
            <a:ext cx="256802" cy="276999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 sz="1200" b="1" dirty="0">
                <a:latin typeface="华文楷体" panose="02010600040101010101" charset="-122"/>
                <a:ea typeface="华文楷体" panose="02010600040101010101" charset="-122"/>
                <a:sym typeface="+mn-ea"/>
              </a:rPr>
              <a:t>4</a:t>
            </a:r>
            <a:endParaRPr lang="zh-CN" altLang="en-US" sz="1200" b="1" dirty="0"/>
          </a:p>
        </p:txBody>
      </p:sp>
      <p:sp>
        <p:nvSpPr>
          <p:cNvPr id="36" name="文本框 35"/>
          <p:cNvSpPr txBox="1"/>
          <p:nvPr/>
        </p:nvSpPr>
        <p:spPr>
          <a:xfrm>
            <a:off x="2819400" y="3572294"/>
            <a:ext cx="256802" cy="276999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 sz="1200" b="1">
                <a:latin typeface="华文楷体" panose="02010600040101010101" charset="-122"/>
                <a:ea typeface="华文楷体" panose="02010600040101010101" charset="-122"/>
                <a:sym typeface="+mn-ea"/>
              </a:rPr>
              <a:t>5</a:t>
            </a:r>
            <a:endParaRPr lang="zh-CN" altLang="en-US" sz="1200" b="1"/>
          </a:p>
        </p:txBody>
      </p:sp>
      <p:sp>
        <p:nvSpPr>
          <p:cNvPr id="37" name="文本框 36"/>
          <p:cNvSpPr txBox="1"/>
          <p:nvPr/>
        </p:nvSpPr>
        <p:spPr>
          <a:xfrm>
            <a:off x="2819400" y="3878760"/>
            <a:ext cx="205255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1200" b="1" dirty="0">
                <a:latin typeface="华文楷体" panose="02010600040101010101" charset="-122"/>
                <a:ea typeface="华文楷体" panose="02010600040101010101" charset="-122"/>
                <a:sym typeface="+mn-ea"/>
              </a:rPr>
              <a:t>6</a:t>
            </a:r>
            <a:endParaRPr lang="zh-CN" altLang="en-US" sz="1200" b="1" dirty="0"/>
          </a:p>
        </p:txBody>
      </p:sp>
      <p:sp>
        <p:nvSpPr>
          <p:cNvPr id="38" name="文本框 37"/>
          <p:cNvSpPr txBox="1"/>
          <p:nvPr/>
        </p:nvSpPr>
        <p:spPr>
          <a:xfrm>
            <a:off x="17928" y="4571598"/>
            <a:ext cx="28014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华文楷体" panose="02010600040101010101" charset="-122"/>
                <a:ea typeface="华文楷体" panose="02010600040101010101" charset="-122"/>
              </a:rPr>
              <a:t> </a:t>
            </a:r>
            <a:r>
              <a:rPr lang="en-US" altLang="zh-CN" sz="1600" b="1" dirty="0">
                <a:latin typeface="华文楷体" panose="02010600040101010101" charset="-122"/>
                <a:ea typeface="华文楷体" panose="02010600040101010101" charset="-122"/>
              </a:rPr>
              <a:t>0       1        2       3        4       5</a:t>
            </a:r>
            <a:endParaRPr lang="en-US" altLang="zh-CN" sz="1600" b="1" dirty="0">
              <a:latin typeface="华文楷体" panose="02010600040101010101" charset="-122"/>
              <a:ea typeface="华文楷体" panose="02010600040101010101" charset="-122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3048000" y="3505200"/>
            <a:ext cx="2286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华文楷体" panose="02010600040101010101" charset="-122"/>
                <a:ea typeface="华文楷体" panose="02010600040101010101" charset="-122"/>
              </a:rPr>
              <a:t> </a:t>
            </a:r>
            <a:r>
              <a:rPr lang="en-US" altLang="zh-CN" sz="1600" b="1" dirty="0">
                <a:latin typeface="华文楷体" panose="02010600040101010101" charset="-122"/>
                <a:ea typeface="华文楷体" panose="02010600040101010101" charset="-122"/>
              </a:rPr>
              <a:t>1      2      3      4      5</a:t>
            </a:r>
            <a:endParaRPr lang="en-US" altLang="zh-CN" sz="1600" b="1" dirty="0">
              <a:latin typeface="华文楷体" panose="02010600040101010101" charset="-122"/>
              <a:ea typeface="华文楷体" panose="02010600040101010101" charset="-122"/>
            </a:endParaRPr>
          </a:p>
        </p:txBody>
      </p:sp>
      <p:sp>
        <p:nvSpPr>
          <p:cNvPr id="40" name="椭圆 39"/>
          <p:cNvSpPr/>
          <p:nvPr/>
        </p:nvSpPr>
        <p:spPr>
          <a:xfrm>
            <a:off x="1388761" y="2520577"/>
            <a:ext cx="462280" cy="231140"/>
          </a:xfrm>
          <a:prstGeom prst="ellipse">
            <a:avLst/>
          </a:prstGeom>
          <a:solidFill>
            <a:srgbClr val="FF0000">
              <a:alpha val="68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1438351" y="4861449"/>
            <a:ext cx="462280" cy="231140"/>
          </a:xfrm>
          <a:prstGeom prst="ellipse">
            <a:avLst/>
          </a:prstGeom>
          <a:solidFill>
            <a:srgbClr val="FF0000">
              <a:alpha val="68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2" name="文本框 41"/>
              <p:cNvSpPr txBox="1"/>
              <p:nvPr/>
            </p:nvSpPr>
            <p:spPr>
              <a:xfrm>
                <a:off x="3947385" y="1113074"/>
                <a:ext cx="5195011" cy="163012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altLang="zh-CN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charset="0"/>
                            </a:rPr>
                          </m:ctrlPr>
                        </m:dPr>
                        <m:e>
                          <m:r>
                            <a:rPr lang="en-US" altLang="zh-CN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charset="0"/>
                            </a:rPr>
                            <m:t>1</m:t>
                          </m:r>
                          <m:r>
                            <a:rPr lang="en-US" altLang="zh-CN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charset="0"/>
                            </a:rPr>
                            <m:t>,</m:t>
                          </m:r>
                          <m:r>
                            <a:rPr lang="en-US" altLang="zh-CN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charset="0"/>
                            </a:rPr>
                            <m:t>3</m:t>
                          </m:r>
                        </m:e>
                      </m:d>
                      <m:r>
                        <a:rPr lang="en-US" altLang="zh-CN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𝑚𝑖𝑛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d>
                                <m:dPr>
                                  <m:ctrlPr>
                                    <a:rPr lang="en-US" altLang="zh-CN" i="1" dirty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 dirty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charset="0"/>
                                    </a:rPr>
                                    <m:t>1</m:t>
                                  </m:r>
                                  <m:r>
                                    <a:rPr lang="en-US" altLang="zh-CN" i="1" dirty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charset="0"/>
                                    </a:rPr>
                                    <m:t>,</m:t>
                                  </m:r>
                                  <m:r>
                                    <a:rPr lang="en-US" altLang="zh-CN" i="1" dirty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charset="0"/>
                                    </a:rPr>
                                    <m:t>0</m:t>
                                  </m:r>
                                </m:e>
                              </m:d>
                              <m:r>
                                <a:rPr lang="en-US" altLang="zh-CN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charset="0"/>
                                </a:rPr>
                                <m:t>+</m:t>
                              </m:r>
                              <m: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d>
                                <m:dPr>
                                  <m:ctrlPr>
                                    <a:rPr lang="en-US" altLang="zh-CN" i="1" dirty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 dirty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charset="0"/>
                                    </a:rPr>
                                    <m:t>2</m:t>
                                  </m:r>
                                  <m:r>
                                    <a:rPr lang="en-US" altLang="zh-CN" i="1" dirty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charset="0"/>
                                    </a:rPr>
                                    <m:t>,</m:t>
                                  </m:r>
                                  <m:r>
                                    <a:rPr lang="en-US" altLang="zh-CN" i="1" dirty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charset="0"/>
                                    </a:rPr>
                                    <m:t>3</m:t>
                                  </m:r>
                                </m:e>
                              </m:d>
                              <m:r>
                                <a:rPr lang="en-US" altLang="zh-CN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charset="0"/>
                                </a:rPr>
                                <m:t>+</m:t>
                              </m:r>
                              <m:r>
                                <a:rPr lang="en-US" altLang="zh-CN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charset="0"/>
                                </a:rPr>
                                <m:t>𝑊</m:t>
                              </m:r>
                              <m:d>
                                <m:dPr>
                                  <m:ctrlPr>
                                    <a:rPr lang="en-US" altLang="zh-CN" i="1" dirty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 dirty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charset="0"/>
                                    </a:rPr>
                                    <m:t>1</m:t>
                                  </m:r>
                                  <m:r>
                                    <a:rPr lang="en-US" altLang="zh-CN" i="1" dirty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charset="0"/>
                                    </a:rPr>
                                    <m:t>,</m:t>
                                  </m:r>
                                  <m:r>
                                    <a:rPr lang="en-US" altLang="zh-CN" i="1" dirty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charset="0"/>
                                    </a:rPr>
                                    <m:t>3</m:t>
                                  </m:r>
                                </m:e>
                              </m:d>
                            </m:e>
                            <m:e>
                              <m: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05</m:t>
                              </m:r>
                              <m: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70</m:t>
                              </m:r>
                              <m: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55</m:t>
                              </m:r>
                              <m: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30</m:t>
                              </m:r>
                              <m: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US" altLang="zh-CN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𝒓</m:t>
                              </m:r>
                              <m:r>
                                <a:rPr lang="en-US" altLang="zh-CN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e>
                            <m:e>
                              <m: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d>
                                <m:dPr>
                                  <m:ctrlPr>
                                    <a:rPr lang="en-US" altLang="zh-CN" i="1" dirty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 dirty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charset="0"/>
                                    </a:rPr>
                                    <m:t>1</m:t>
                                  </m:r>
                                  <m:r>
                                    <a:rPr lang="en-US" altLang="zh-CN" i="1" dirty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charset="0"/>
                                    </a:rPr>
                                    <m:t>,</m:t>
                                  </m:r>
                                  <m:r>
                                    <a:rPr lang="en-US" altLang="zh-CN" i="1" dirty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charset="0"/>
                                    </a:rPr>
                                    <m:t>1</m:t>
                                  </m:r>
                                </m:e>
                              </m:d>
                              <m:r>
                                <a:rPr lang="en-US" altLang="zh-CN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charset="0"/>
                                </a:rPr>
                                <m:t>+</m:t>
                              </m:r>
                              <m: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d>
                                <m:dPr>
                                  <m:ctrlPr>
                                    <a:rPr lang="en-US" altLang="zh-CN" i="1" dirty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 dirty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charset="0"/>
                                    </a:rPr>
                                    <m:t>3</m:t>
                                  </m:r>
                                  <m:r>
                                    <a:rPr lang="en-US" altLang="zh-CN" i="1" dirty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charset="0"/>
                                    </a:rPr>
                                    <m:t>,</m:t>
                                  </m:r>
                                  <m:r>
                                    <a:rPr lang="en-US" altLang="zh-CN" i="1" dirty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charset="0"/>
                                    </a:rPr>
                                    <m:t>3</m:t>
                                  </m:r>
                                </m:e>
                              </m:d>
                              <m:r>
                                <a:rPr lang="en-US" altLang="zh-CN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charset="0"/>
                                </a:rPr>
                                <m:t>+</m:t>
                              </m:r>
                              <m:r>
                                <a:rPr lang="en-US" altLang="zh-CN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charset="0"/>
                                </a:rPr>
                                <m:t>𝑊</m:t>
                              </m:r>
                              <m:d>
                                <m:dPr>
                                  <m:ctrlPr>
                                    <a:rPr lang="en-US" altLang="zh-CN" i="1" dirty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 dirty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charset="0"/>
                                    </a:rPr>
                                    <m:t>1</m:t>
                                  </m:r>
                                  <m:r>
                                    <a:rPr lang="en-US" altLang="zh-CN" i="1" dirty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charset="0"/>
                                    </a:rPr>
                                    <m:t>,</m:t>
                                  </m:r>
                                  <m:r>
                                    <a:rPr lang="en-US" altLang="zh-CN" i="1" dirty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charset="0"/>
                                    </a:rPr>
                                    <m:t>3</m:t>
                                  </m:r>
                                </m:e>
                              </m:d>
                            </m:e>
                            <m:e>
                              <m: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45</m:t>
                              </m:r>
                              <m: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25</m:t>
                              </m:r>
                              <m: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55</m:t>
                              </m:r>
                              <m: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25</m:t>
                              </m:r>
                              <m: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𝒓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e>
                            <m:e>
                              <m: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d>
                                <m:dPr>
                                  <m:ctrlPr>
                                    <a:rPr lang="en-US" altLang="zh-CN" i="1" dirty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 dirty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charset="0"/>
                                    </a:rPr>
                                    <m:t>1</m:t>
                                  </m:r>
                                  <m:r>
                                    <a:rPr lang="en-US" altLang="zh-CN" i="1" dirty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charset="0"/>
                                    </a:rPr>
                                    <m:t>,</m:t>
                                  </m:r>
                                  <m:r>
                                    <a:rPr lang="en-US" altLang="zh-CN" i="1" dirty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charset="0"/>
                                    </a:rPr>
                                    <m:t>2</m:t>
                                  </m:r>
                                </m:e>
                              </m:d>
                              <m:r>
                                <a:rPr lang="en-US" altLang="zh-CN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charset="0"/>
                                </a:rPr>
                                <m:t>+</m:t>
                              </m:r>
                              <m: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d>
                                <m:dPr>
                                  <m:ctrlPr>
                                    <a:rPr lang="en-US" altLang="zh-CN" i="1" dirty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 dirty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charset="0"/>
                                    </a:rPr>
                                    <m:t>4</m:t>
                                  </m:r>
                                  <m:r>
                                    <a:rPr lang="en-US" altLang="zh-CN" i="1" dirty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charset="0"/>
                                    </a:rPr>
                                    <m:t>,</m:t>
                                  </m:r>
                                  <m:r>
                                    <a:rPr lang="en-US" altLang="zh-CN" i="1" dirty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charset="0"/>
                                    </a:rPr>
                                    <m:t>3</m:t>
                                  </m:r>
                                </m:e>
                              </m:d>
                              <m:r>
                                <a:rPr lang="en-US" altLang="zh-CN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charset="0"/>
                                </a:rPr>
                                <m:t>+</m:t>
                              </m:r>
                              <m:r>
                                <a:rPr lang="en-US" altLang="zh-CN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charset="0"/>
                                </a:rPr>
                                <m:t>𝑊</m:t>
                              </m:r>
                              <m:d>
                                <m:dPr>
                                  <m:ctrlPr>
                                    <a:rPr lang="en-US" altLang="zh-CN" i="1" dirty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 dirty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charset="0"/>
                                    </a:rPr>
                                    <m:t>1</m:t>
                                  </m:r>
                                  <m:r>
                                    <a:rPr lang="en-US" altLang="zh-CN" i="1" dirty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charset="0"/>
                                    </a:rPr>
                                    <m:t>,</m:t>
                                  </m:r>
                                  <m:r>
                                    <a:rPr lang="en-US" altLang="zh-CN" i="1" dirty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charset="0"/>
                                    </a:rPr>
                                    <m:t>3</m:t>
                                  </m:r>
                                </m:e>
                              </m:d>
                            </m:e>
                            <m:e>
                              <m: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90</m:t>
                              </m:r>
                              <m: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05</m:t>
                              </m:r>
                              <m: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55</m:t>
                              </m:r>
                              <m: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50</m:t>
                              </m:r>
                              <m: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US" altLang="zh-CN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𝒓</m:t>
                              </m:r>
                              <m:r>
                                <a:rPr lang="en-US" altLang="zh-CN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𝟑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altLang="zh-CN" b="0" i="1" dirty="0">
                  <a:solidFill>
                    <a:srgbClr val="0000FF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42" name="文本框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7385" y="1113074"/>
                <a:ext cx="5195011" cy="1630126"/>
              </a:xfrm>
              <a:prstGeom prst="rect">
                <a:avLst/>
              </a:prstGeom>
              <a:blipFill rotWithShape="1">
                <a:blip r:embed="rId7"/>
                <a:stretch>
                  <a:fillRect l="-4" t="-34" r="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椭圆 42"/>
          <p:cNvSpPr/>
          <p:nvPr/>
        </p:nvSpPr>
        <p:spPr>
          <a:xfrm>
            <a:off x="1418665" y="2781448"/>
            <a:ext cx="462280" cy="231140"/>
          </a:xfrm>
          <a:prstGeom prst="ellipse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50465" y="2494391"/>
            <a:ext cx="386595" cy="218525"/>
          </a:xfrm>
          <a:prstGeom prst="ellipse">
            <a:avLst/>
          </a:prstGeom>
          <a:solidFill>
            <a:srgbClr val="FF0000">
              <a:alpha val="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1418293" y="3055105"/>
            <a:ext cx="462280" cy="231140"/>
          </a:xfrm>
          <a:prstGeom prst="ellipse">
            <a:avLst/>
          </a:prstGeom>
          <a:solidFill>
            <a:schemeClr val="accent1">
              <a:alpha val="0"/>
            </a:schemeClr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505366" y="2483646"/>
            <a:ext cx="386595" cy="218525"/>
          </a:xfrm>
          <a:prstGeom prst="ellipse">
            <a:avLst/>
          </a:prstGeom>
          <a:solidFill>
            <a:srgbClr val="FF0000">
              <a:alpha val="0"/>
            </a:srgbClr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1409700" y="3335709"/>
            <a:ext cx="462280" cy="231140"/>
          </a:xfrm>
          <a:prstGeom prst="ellipse">
            <a:avLst/>
          </a:prstGeom>
          <a:solidFill>
            <a:schemeClr val="accent1">
              <a:alpha val="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960241" y="2515770"/>
            <a:ext cx="386595" cy="218525"/>
          </a:xfrm>
          <a:prstGeom prst="ellipse">
            <a:avLst/>
          </a:prstGeom>
          <a:solidFill>
            <a:srgbClr val="FF0000">
              <a:alpha val="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3888197" y="3817455"/>
            <a:ext cx="462280" cy="231140"/>
          </a:xfrm>
          <a:prstGeom prst="ellipse">
            <a:avLst/>
          </a:prstGeom>
          <a:solidFill>
            <a:srgbClr val="FF0000">
              <a:alpha val="68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2" name="组合 71"/>
          <p:cNvGrpSpPr/>
          <p:nvPr/>
        </p:nvGrpSpPr>
        <p:grpSpPr>
          <a:xfrm>
            <a:off x="5181603" y="2895600"/>
            <a:ext cx="3886197" cy="3962400"/>
            <a:chOff x="7291" y="4163"/>
            <a:chExt cx="5602" cy="6240"/>
          </a:xfrm>
        </p:grpSpPr>
        <p:sp>
          <p:nvSpPr>
            <p:cNvPr id="73" name="Line 19"/>
            <p:cNvSpPr>
              <a:spLocks noChangeShapeType="1"/>
            </p:cNvSpPr>
            <p:nvPr/>
          </p:nvSpPr>
          <p:spPr bwMode="auto">
            <a:xfrm flipH="1">
              <a:off x="8702" y="4833"/>
              <a:ext cx="1009" cy="784"/>
            </a:xfrm>
            <a:prstGeom prst="line">
              <a:avLst/>
            </a:prstGeom>
            <a:noFill/>
            <a:ln w="381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74" name="Line 20"/>
            <p:cNvSpPr>
              <a:spLocks noChangeShapeType="1"/>
            </p:cNvSpPr>
            <p:nvPr/>
          </p:nvSpPr>
          <p:spPr bwMode="auto">
            <a:xfrm>
              <a:off x="10415" y="4833"/>
              <a:ext cx="1009" cy="673"/>
            </a:xfrm>
            <a:prstGeom prst="line">
              <a:avLst/>
            </a:prstGeom>
            <a:noFill/>
            <a:ln w="381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75" name="Line 23"/>
            <p:cNvSpPr>
              <a:spLocks noChangeShapeType="1"/>
            </p:cNvSpPr>
            <p:nvPr/>
          </p:nvSpPr>
          <p:spPr bwMode="auto">
            <a:xfrm flipH="1">
              <a:off x="10617" y="6287"/>
              <a:ext cx="604" cy="784"/>
            </a:xfrm>
            <a:prstGeom prst="line">
              <a:avLst/>
            </a:prstGeom>
            <a:noFill/>
            <a:ln w="381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76" name="Line 24"/>
            <p:cNvSpPr>
              <a:spLocks noChangeShapeType="1"/>
            </p:cNvSpPr>
            <p:nvPr/>
          </p:nvSpPr>
          <p:spPr bwMode="auto">
            <a:xfrm>
              <a:off x="11928" y="6287"/>
              <a:ext cx="402" cy="784"/>
            </a:xfrm>
            <a:prstGeom prst="line">
              <a:avLst/>
            </a:prstGeom>
            <a:noFill/>
            <a:ln w="381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77" name="Line 25"/>
            <p:cNvSpPr>
              <a:spLocks noChangeShapeType="1"/>
            </p:cNvSpPr>
            <p:nvPr/>
          </p:nvSpPr>
          <p:spPr bwMode="auto">
            <a:xfrm flipH="1">
              <a:off x="9811" y="7741"/>
              <a:ext cx="302" cy="559"/>
            </a:xfrm>
            <a:prstGeom prst="line">
              <a:avLst/>
            </a:prstGeom>
            <a:noFill/>
            <a:ln w="381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78" name="Line 26"/>
            <p:cNvSpPr>
              <a:spLocks noChangeShapeType="1"/>
            </p:cNvSpPr>
            <p:nvPr/>
          </p:nvSpPr>
          <p:spPr bwMode="auto">
            <a:xfrm>
              <a:off x="10517" y="7741"/>
              <a:ext cx="200" cy="670"/>
            </a:xfrm>
            <a:prstGeom prst="line">
              <a:avLst/>
            </a:prstGeom>
            <a:noFill/>
            <a:ln w="381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79" name="Line 25"/>
            <p:cNvSpPr>
              <a:spLocks noChangeShapeType="1"/>
            </p:cNvSpPr>
            <p:nvPr/>
          </p:nvSpPr>
          <p:spPr bwMode="auto">
            <a:xfrm flipH="1">
              <a:off x="8805" y="9077"/>
              <a:ext cx="523" cy="509"/>
            </a:xfrm>
            <a:prstGeom prst="line">
              <a:avLst/>
            </a:prstGeom>
            <a:noFill/>
            <a:ln w="381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80" name="Line 25"/>
            <p:cNvSpPr>
              <a:spLocks noChangeShapeType="1"/>
            </p:cNvSpPr>
            <p:nvPr/>
          </p:nvSpPr>
          <p:spPr bwMode="auto">
            <a:xfrm flipH="1" flipV="1">
              <a:off x="9871" y="9158"/>
              <a:ext cx="343" cy="428"/>
            </a:xfrm>
            <a:prstGeom prst="line">
              <a:avLst/>
            </a:prstGeom>
            <a:noFill/>
            <a:ln w="381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81" name="Oval 8"/>
            <p:cNvSpPr>
              <a:spLocks noChangeArrowheads="1"/>
            </p:cNvSpPr>
            <p:nvPr/>
          </p:nvSpPr>
          <p:spPr bwMode="auto">
            <a:xfrm>
              <a:off x="9608" y="4163"/>
              <a:ext cx="907" cy="895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r>
                <a:rPr lang="en-US" altLang="zh-CN" sz="3200" b="1" i="1" dirty="0">
                  <a:solidFill>
                    <a:schemeClr val="bg1"/>
                  </a:solidFill>
                  <a:ea typeface="宋体" panose="02010600030101010101" pitchFamily="2" charset="-122"/>
                </a:rPr>
                <a:t>k</a:t>
              </a:r>
              <a:r>
                <a:rPr lang="en-US" altLang="zh-CN" sz="3200" b="1" i="1" baseline="-25000" dirty="0">
                  <a:solidFill>
                    <a:schemeClr val="bg1"/>
                  </a:solidFill>
                  <a:ea typeface="宋体" panose="02010600030101010101" pitchFamily="2" charset="-122"/>
                </a:rPr>
                <a:t>2</a:t>
              </a:r>
              <a:endParaRPr lang="en-US" altLang="zh-CN" sz="3200" b="1" i="1" baseline="-25000" dirty="0">
                <a:solidFill>
                  <a:schemeClr val="bg1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82" name="Oval 9"/>
            <p:cNvSpPr>
              <a:spLocks noChangeArrowheads="1"/>
            </p:cNvSpPr>
            <p:nvPr/>
          </p:nvSpPr>
          <p:spPr bwMode="auto">
            <a:xfrm>
              <a:off x="11121" y="5504"/>
              <a:ext cx="907" cy="895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r>
                <a:rPr lang="en-US" altLang="zh-CN" sz="3200" b="1" i="1">
                  <a:solidFill>
                    <a:schemeClr val="bg1"/>
                  </a:solidFill>
                  <a:ea typeface="宋体" panose="02010600030101010101" pitchFamily="2" charset="-122"/>
                </a:rPr>
                <a:t>k</a:t>
              </a:r>
              <a:r>
                <a:rPr lang="en-US" altLang="zh-CN" sz="3200" b="1" i="1" baseline="-25000">
                  <a:solidFill>
                    <a:schemeClr val="bg1"/>
                  </a:solidFill>
                  <a:ea typeface="宋体" panose="02010600030101010101" pitchFamily="2" charset="-122"/>
                </a:rPr>
                <a:t>5</a:t>
              </a:r>
              <a:endParaRPr lang="en-US" altLang="zh-CN" sz="3200" b="1" i="1" baseline="-25000">
                <a:solidFill>
                  <a:schemeClr val="bg1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83" name="Oval 10"/>
            <p:cNvSpPr>
              <a:spLocks noChangeArrowheads="1"/>
            </p:cNvSpPr>
            <p:nvPr/>
          </p:nvSpPr>
          <p:spPr bwMode="auto">
            <a:xfrm>
              <a:off x="8502" y="6957"/>
              <a:ext cx="907" cy="895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r>
                <a:rPr lang="en-US" altLang="zh-CN" sz="3200" b="1" i="1" dirty="0">
                  <a:solidFill>
                    <a:schemeClr val="bg1"/>
                  </a:solidFill>
                  <a:ea typeface="宋体" panose="02010600030101010101" pitchFamily="2" charset="-122"/>
                </a:rPr>
                <a:t>d</a:t>
              </a:r>
              <a:r>
                <a:rPr lang="en-US" altLang="zh-CN" sz="3200" b="1" i="1" baseline="-25000" dirty="0">
                  <a:solidFill>
                    <a:schemeClr val="bg1"/>
                  </a:solidFill>
                  <a:ea typeface="宋体" panose="02010600030101010101" pitchFamily="2" charset="-122"/>
                </a:rPr>
                <a:t>1</a:t>
              </a:r>
              <a:endParaRPr lang="en-US" altLang="zh-CN" sz="3200" b="1" i="1" baseline="-25000" dirty="0">
                <a:solidFill>
                  <a:schemeClr val="bg1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84" name="Oval 11"/>
            <p:cNvSpPr>
              <a:spLocks noChangeArrowheads="1"/>
            </p:cNvSpPr>
            <p:nvPr/>
          </p:nvSpPr>
          <p:spPr bwMode="auto">
            <a:xfrm>
              <a:off x="7998" y="5506"/>
              <a:ext cx="900" cy="895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r>
                <a:rPr lang="en-US" altLang="zh-CN" sz="3200" b="1" i="1">
                  <a:solidFill>
                    <a:schemeClr val="bg1"/>
                  </a:solidFill>
                  <a:ea typeface="宋体" panose="02010600030101010101" pitchFamily="2" charset="-122"/>
                </a:rPr>
                <a:t>k</a:t>
              </a:r>
              <a:r>
                <a:rPr lang="en-US" altLang="zh-CN" sz="3200" b="1" i="1" baseline="-25000">
                  <a:solidFill>
                    <a:schemeClr val="bg1"/>
                  </a:solidFill>
                  <a:ea typeface="宋体" panose="02010600030101010101" pitchFamily="2" charset="-122"/>
                </a:rPr>
                <a:t>1</a:t>
              </a:r>
              <a:endParaRPr lang="en-US" altLang="zh-CN" sz="3200" b="1" i="1" baseline="-25000">
                <a:solidFill>
                  <a:schemeClr val="bg1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85" name="Oval 12"/>
            <p:cNvSpPr>
              <a:spLocks noChangeArrowheads="1"/>
            </p:cNvSpPr>
            <p:nvPr/>
          </p:nvSpPr>
          <p:spPr bwMode="auto">
            <a:xfrm>
              <a:off x="7291" y="6957"/>
              <a:ext cx="907" cy="895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r>
                <a:rPr lang="en-US" altLang="zh-CN" sz="3200" b="1" i="1" dirty="0">
                  <a:solidFill>
                    <a:schemeClr val="bg1"/>
                  </a:solidFill>
                  <a:ea typeface="宋体" panose="02010600030101010101" pitchFamily="2" charset="-122"/>
                </a:rPr>
                <a:t>d</a:t>
              </a:r>
              <a:r>
                <a:rPr lang="en-US" altLang="zh-CN" sz="3200" b="1" i="1" baseline="-25000" dirty="0">
                  <a:solidFill>
                    <a:schemeClr val="bg1"/>
                  </a:solidFill>
                  <a:ea typeface="宋体" panose="02010600030101010101" pitchFamily="2" charset="-122"/>
                </a:rPr>
                <a:t>0</a:t>
              </a:r>
              <a:endParaRPr lang="en-US" altLang="zh-CN" sz="3200" b="1" i="1" baseline="-25000" dirty="0">
                <a:solidFill>
                  <a:schemeClr val="bg1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86" name="Oval 13"/>
            <p:cNvSpPr>
              <a:spLocks noChangeArrowheads="1"/>
            </p:cNvSpPr>
            <p:nvPr/>
          </p:nvSpPr>
          <p:spPr bwMode="auto">
            <a:xfrm>
              <a:off x="9913" y="6957"/>
              <a:ext cx="902" cy="895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r>
                <a:rPr lang="en-US" altLang="zh-CN" sz="3200" b="1" i="1" dirty="0">
                  <a:solidFill>
                    <a:schemeClr val="bg1"/>
                  </a:solidFill>
                  <a:ea typeface="宋体" panose="02010600030101010101" pitchFamily="2" charset="-122"/>
                </a:rPr>
                <a:t>k</a:t>
              </a:r>
              <a:r>
                <a:rPr lang="en-US" altLang="zh-CN" sz="3200" b="1" i="1" baseline="-25000" dirty="0">
                  <a:solidFill>
                    <a:schemeClr val="bg1"/>
                  </a:solidFill>
                  <a:ea typeface="宋体" panose="02010600030101010101" pitchFamily="2" charset="-122"/>
                </a:rPr>
                <a:t>4</a:t>
              </a:r>
              <a:endParaRPr lang="en-US" altLang="zh-CN" sz="3200" b="1" i="1" baseline="-25000" dirty="0">
                <a:solidFill>
                  <a:schemeClr val="bg1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87" name="Oval 15"/>
            <p:cNvSpPr>
              <a:spLocks noChangeArrowheads="1"/>
            </p:cNvSpPr>
            <p:nvPr/>
          </p:nvSpPr>
          <p:spPr bwMode="auto">
            <a:xfrm>
              <a:off x="9206" y="8298"/>
              <a:ext cx="907" cy="895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r>
                <a:rPr lang="en-US" altLang="zh-CN" sz="3200" b="1" i="1">
                  <a:solidFill>
                    <a:schemeClr val="bg1"/>
                  </a:solidFill>
                  <a:ea typeface="宋体" panose="02010600030101010101" pitchFamily="2" charset="-122"/>
                </a:rPr>
                <a:t>k</a:t>
              </a:r>
              <a:r>
                <a:rPr lang="en-US" altLang="zh-CN" sz="3200" b="1" i="1" baseline="-25000">
                  <a:solidFill>
                    <a:schemeClr val="bg1"/>
                  </a:solidFill>
                  <a:ea typeface="宋体" panose="02010600030101010101" pitchFamily="2" charset="-122"/>
                </a:rPr>
                <a:t>3</a:t>
              </a:r>
              <a:endParaRPr lang="en-US" altLang="zh-CN" sz="3200" b="1" i="1" baseline="-25000">
                <a:solidFill>
                  <a:schemeClr val="bg1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88" name="Oval 16"/>
            <p:cNvSpPr>
              <a:spLocks noChangeArrowheads="1"/>
            </p:cNvSpPr>
            <p:nvPr/>
          </p:nvSpPr>
          <p:spPr bwMode="auto">
            <a:xfrm>
              <a:off x="10415" y="8300"/>
              <a:ext cx="898" cy="895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r>
                <a:rPr lang="en-US" altLang="zh-CN" sz="3200" b="1" i="1">
                  <a:solidFill>
                    <a:schemeClr val="bg1"/>
                  </a:solidFill>
                  <a:ea typeface="宋体" panose="02010600030101010101" pitchFamily="2" charset="-122"/>
                </a:rPr>
                <a:t>d</a:t>
              </a:r>
              <a:r>
                <a:rPr lang="en-US" altLang="zh-CN" sz="3200" b="1" i="1" baseline="-25000">
                  <a:solidFill>
                    <a:schemeClr val="bg1"/>
                  </a:solidFill>
                  <a:ea typeface="宋体" panose="02010600030101010101" pitchFamily="2" charset="-122"/>
                </a:rPr>
                <a:t>4</a:t>
              </a:r>
              <a:endParaRPr lang="en-US" altLang="zh-CN" sz="3200" b="1" i="1" baseline="-25000">
                <a:solidFill>
                  <a:schemeClr val="bg1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89" name="Oval 18"/>
            <p:cNvSpPr>
              <a:spLocks noChangeArrowheads="1"/>
            </p:cNvSpPr>
            <p:nvPr/>
          </p:nvSpPr>
          <p:spPr bwMode="auto">
            <a:xfrm>
              <a:off x="11987" y="7071"/>
              <a:ext cx="907" cy="895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r>
                <a:rPr lang="en-US" altLang="zh-CN" sz="3200" b="1" i="1" dirty="0">
                  <a:solidFill>
                    <a:schemeClr val="bg1"/>
                  </a:solidFill>
                  <a:ea typeface="宋体" panose="02010600030101010101" pitchFamily="2" charset="-122"/>
                </a:rPr>
                <a:t>d</a:t>
              </a:r>
              <a:r>
                <a:rPr lang="en-US" altLang="zh-CN" sz="3200" b="1" i="1" baseline="-25000" dirty="0">
                  <a:solidFill>
                    <a:schemeClr val="bg1"/>
                  </a:solidFill>
                  <a:ea typeface="宋体" panose="02010600030101010101" pitchFamily="2" charset="-122"/>
                </a:rPr>
                <a:t>5</a:t>
              </a:r>
              <a:endParaRPr lang="en-US" altLang="zh-CN" sz="3200" b="1" i="1" baseline="-25000" dirty="0">
                <a:solidFill>
                  <a:schemeClr val="bg1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90" name="Line 21"/>
            <p:cNvSpPr>
              <a:spLocks noChangeShapeType="1"/>
            </p:cNvSpPr>
            <p:nvPr/>
          </p:nvSpPr>
          <p:spPr bwMode="auto">
            <a:xfrm flipH="1">
              <a:off x="7895" y="6398"/>
              <a:ext cx="302" cy="559"/>
            </a:xfrm>
            <a:prstGeom prst="line">
              <a:avLst/>
            </a:prstGeom>
            <a:noFill/>
            <a:ln w="381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91" name="Line 22"/>
            <p:cNvSpPr>
              <a:spLocks noChangeShapeType="1"/>
            </p:cNvSpPr>
            <p:nvPr/>
          </p:nvSpPr>
          <p:spPr bwMode="auto">
            <a:xfrm>
              <a:off x="8602" y="6398"/>
              <a:ext cx="200" cy="559"/>
            </a:xfrm>
            <a:prstGeom prst="line">
              <a:avLst/>
            </a:prstGeom>
            <a:noFill/>
            <a:ln w="381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92" name="Oval 16"/>
            <p:cNvSpPr>
              <a:spLocks noChangeArrowheads="1"/>
            </p:cNvSpPr>
            <p:nvPr/>
          </p:nvSpPr>
          <p:spPr bwMode="auto">
            <a:xfrm>
              <a:off x="8060" y="9450"/>
              <a:ext cx="898" cy="895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r>
                <a:rPr lang="en-US" altLang="zh-CN" sz="3200" b="1" i="1" dirty="0">
                  <a:solidFill>
                    <a:schemeClr val="bg1"/>
                  </a:solidFill>
                  <a:ea typeface="宋体" panose="02010600030101010101" pitchFamily="2" charset="-122"/>
                </a:rPr>
                <a:t>d</a:t>
              </a:r>
              <a:r>
                <a:rPr lang="en-US" altLang="zh-CN" sz="3200" b="1" i="1" baseline="-25000" dirty="0">
                  <a:solidFill>
                    <a:schemeClr val="bg1"/>
                  </a:solidFill>
                  <a:ea typeface="宋体" panose="02010600030101010101" pitchFamily="2" charset="-122"/>
                </a:rPr>
                <a:t>2</a:t>
              </a:r>
              <a:endParaRPr lang="en-US" altLang="zh-CN" sz="3200" b="1" i="1" baseline="-25000" dirty="0">
                <a:solidFill>
                  <a:schemeClr val="bg1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93" name="Oval 17"/>
            <p:cNvSpPr>
              <a:spLocks noChangeArrowheads="1"/>
            </p:cNvSpPr>
            <p:nvPr/>
          </p:nvSpPr>
          <p:spPr bwMode="auto">
            <a:xfrm>
              <a:off x="10024" y="9509"/>
              <a:ext cx="907" cy="895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r>
                <a:rPr lang="en-US" altLang="zh-CN" sz="3200" b="1" i="1" dirty="0">
                  <a:solidFill>
                    <a:schemeClr val="bg1"/>
                  </a:solidFill>
                  <a:ea typeface="宋体" panose="02010600030101010101" pitchFamily="2" charset="-122"/>
                </a:rPr>
                <a:t>d</a:t>
              </a:r>
              <a:r>
                <a:rPr lang="en-US" altLang="zh-CN" sz="3200" b="1" i="1" baseline="-25000" dirty="0">
                  <a:solidFill>
                    <a:schemeClr val="bg1"/>
                  </a:solidFill>
                  <a:ea typeface="宋体" panose="02010600030101010101" pitchFamily="2" charset="-122"/>
                </a:rPr>
                <a:t>3</a:t>
              </a:r>
              <a:endParaRPr lang="en-US" altLang="zh-CN" sz="3200" b="1" i="1" baseline="-25000" dirty="0">
                <a:solidFill>
                  <a:schemeClr val="bg1"/>
                </a:solidFill>
                <a:ea typeface="宋体" panose="02010600030101010101" pitchFamily="2" charset="-122"/>
              </a:endParaRPr>
            </a:p>
          </p:txBody>
        </p:sp>
      </p:grpSp>
      <p:sp>
        <p:nvSpPr>
          <p:cNvPr id="62" name="Title 29"/>
          <p:cNvSpPr txBox="1"/>
          <p:nvPr/>
        </p:nvSpPr>
        <p:spPr>
          <a:xfrm>
            <a:off x="-52834" y="-84933"/>
            <a:ext cx="2863269" cy="446395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zh-CN" altLang="en-US" dirty="0">
                <a:solidFill>
                  <a:srgbClr val="FF0000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rPr>
              <a:t>示例</a:t>
            </a:r>
            <a:endParaRPr lang="zh-CN" altLang="en-US" dirty="0">
              <a:solidFill>
                <a:srgbClr val="FF0000"/>
              </a:solidFill>
              <a:latin typeface="Times New Roman" panose="02020603050405020304" charset="0"/>
              <a:ea typeface="楷体" panose="02010609060101010101" pitchFamily="49" charset="-122"/>
              <a:cs typeface="Times New Roman" panose="0202060305040502030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3" name="Text Box 4"/>
              <p:cNvSpPr txBox="1">
                <a:spLocks noChangeArrowheads="1"/>
              </p:cNvSpPr>
              <p:nvPr/>
            </p:nvSpPr>
            <p:spPr bwMode="auto">
              <a:xfrm>
                <a:off x="3122426" y="19853"/>
                <a:ext cx="6076020" cy="731867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2">
                    <a:lumMod val="60000"/>
                    <a:lumOff val="40000"/>
                  </a:schemeClr>
                </a:solidFill>
              </a:ln>
              <a:effectLst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sz="1600" b="1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  <a:sym typeface="+mn-ea"/>
                        </a:rPr>
                        <m:t>𝑬</m:t>
                      </m:r>
                      <m:d>
                        <m:dPr>
                          <m:ctrlPr>
                            <a:rPr lang="en-US" altLang="zh-CN" sz="1600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charset="0"/>
                              <a:sym typeface="+mn-ea"/>
                            </a:rPr>
                          </m:ctrlPr>
                        </m:dPr>
                        <m:e>
                          <m:r>
                            <a:rPr lang="zh-CN" altLang="en-US" sz="1600" b="1" i="1" dirty="0" err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charset="0"/>
                              <a:sym typeface="+mn-ea"/>
                            </a:rPr>
                            <m:t>𝒊</m:t>
                          </m:r>
                          <m:r>
                            <a:rPr lang="en-US" altLang="zh-CN" sz="1600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charset="0"/>
                              <a:sym typeface="+mn-ea"/>
                            </a:rPr>
                            <m:t>, </m:t>
                          </m:r>
                          <m:r>
                            <a:rPr lang="zh-CN" altLang="en-US" sz="1600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charset="0"/>
                              <a:sym typeface="+mn-ea"/>
                            </a:rPr>
                            <m:t>𝒋</m:t>
                          </m:r>
                        </m:e>
                      </m:d>
                      <m:r>
                        <a:rPr lang="en-US" altLang="zh-CN" sz="1600" b="1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  <a:sym typeface="+mn-ea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sz="1600" b="1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华文细黑" panose="02010600040101010101" charset="-122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1600" b="1" i="1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华文细黑" panose="02010600040101010101" charset="-122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1600" b="1" i="1" dirty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华文细黑" panose="02010600040101010101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1" i="1" dirty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华文细黑" panose="02010600040101010101" charset="-122"/>
                                      </a:rPr>
                                      <m:t>𝒒</m:t>
                                    </m:r>
                                  </m:e>
                                  <m:sub>
                                    <m:r>
                                      <a:rPr lang="en-US" altLang="zh-CN" sz="1600" b="1" i="1" dirty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华文细黑" panose="02010600040101010101" charset="-122"/>
                                      </a:rPr>
                                      <m:t>𝒊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en-US" altLang="zh-CN" sz="1600" b="1" i="1" dirty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华文细黑" panose="02010600040101010101" charset="-122"/>
                                      </a:rPr>
                                      <m:t>−</m:t>
                                    </m:r>
                                    <m:r>
                                      <a:rPr lang="en-US" altLang="zh-CN" sz="1600" b="1" i="1" dirty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华文细黑" panose="02010600040101010101" charset="-122"/>
                                      </a:rPr>
                                      <m:t>𝟏</m:t>
                                    </m:r>
                                  </m:sub>
                                </m:sSub>
                                <m:r>
                                  <a:rPr lang="en-US" altLang="zh-CN" sz="1600" b="1" i="1" dirty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华文细黑" panose="02010600040101010101" charset="-122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altLang="zh-CN" sz="1600" b="1" i="1" dirty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华文细黑" panose="02010600040101010101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1" i="1" dirty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华文细黑" panose="02010600040101010101" charset="-122"/>
                                      </a:rPr>
                                      <m:t>𝒒</m:t>
                                    </m:r>
                                  </m:e>
                                  <m:sub>
                                    <m:r>
                                      <a:rPr lang="en-US" altLang="zh-CN" sz="1600" b="1" i="1" dirty="0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华文细黑" panose="02010600040101010101" charset="-122"/>
                                      </a:rPr>
                                      <m:t>𝒋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func>
                                  <m:funcPr>
                                    <m:ctrlPr>
                                      <a:rPr lang="en-US" altLang="zh-CN" sz="1600" b="1" i="1" dirty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华文细黑" panose="02010600040101010101" charset="-122"/>
                                      </a:rPr>
                                    </m:ctrlPr>
                                  </m:funcPr>
                                  <m:fName>
                                    <m:limLow>
                                      <m:limLowPr>
                                        <m:ctrlPr>
                                          <a:rPr lang="en-US" altLang="zh-CN" sz="1600" b="1" i="1" dirty="0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ea typeface="华文细黑" panose="02010600040101010101" charset="-122"/>
                                          </a:rPr>
                                        </m:ctrlPr>
                                      </m:limLowPr>
                                      <m:e>
                                        <m:r>
                                          <a:rPr lang="en-US" altLang="zh-CN" sz="1600" b="1" i="1" dirty="0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ea typeface="华文细黑" panose="02010600040101010101" charset="-122"/>
                                          </a:rPr>
                                          <m:t>𝒎𝒊𝒏</m:t>
                                        </m:r>
                                      </m:e>
                                      <m:lim>
                                        <m:r>
                                          <a:rPr lang="en-US" altLang="zh-CN" sz="1600" b="1" i="1" dirty="0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ea typeface="华文细黑" panose="02010600040101010101" charset="-122"/>
                                          </a:rPr>
                                          <m:t>𝒊</m:t>
                                        </m:r>
                                        <m:r>
                                          <a:rPr lang="en-US" altLang="zh-CN" sz="1600" b="1" i="1" dirty="0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≤</m:t>
                                        </m:r>
                                        <m:r>
                                          <a:rPr lang="en-US" altLang="zh-CN" sz="1600" b="1" i="1" dirty="0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𝒓</m:t>
                                        </m:r>
                                        <m:r>
                                          <a:rPr lang="en-US" altLang="zh-CN" sz="1600" b="1" i="1" dirty="0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≤</m:t>
                                        </m:r>
                                        <m:r>
                                          <a:rPr lang="en-US" altLang="zh-CN" sz="1600" b="1" i="1" dirty="0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𝒋</m:t>
                                        </m:r>
                                      </m:lim>
                                    </m:limLow>
                                  </m:fName>
                                  <m:e>
                                    <m:r>
                                      <a:rPr lang="en-US" altLang="zh-CN" sz="1600" b="1" i="1" dirty="0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 </m:t>
                                    </m:r>
                                    <m:d>
                                      <m:dPr>
                                        <m:begChr m:val="{"/>
                                        <m:endChr m:val="}"/>
                                        <m:ctrlPr>
                                          <a:rPr lang="en-US" altLang="zh-CN" sz="1600" b="1" i="1" dirty="0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ea typeface="华文细黑" panose="02010600040101010101" charset="-122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zh-CN" altLang="en-US" sz="1600" b="1" i="1" dirty="0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ea typeface="楷体" panose="02010609060101010101" pitchFamily="49" charset="-122"/>
                                            <a:cs typeface="Times New Roman" panose="02020603050405020304" charset="0"/>
                                            <a:sym typeface="+mn-ea"/>
                                          </a:rPr>
                                          <m:t>𝑬</m:t>
                                        </m:r>
                                        <m:d>
                                          <m:dPr>
                                            <m:ctrlPr>
                                              <a:rPr lang="en-US" altLang="zh-CN" sz="1600" b="1" i="1" dirty="0">
                                                <a:solidFill>
                                                  <a:srgbClr val="0000FF"/>
                                                </a:solidFill>
                                                <a:latin typeface="Cambria Math" panose="02040503050406030204" pitchFamily="18" charset="0"/>
                                                <a:ea typeface="楷体" panose="02010609060101010101" pitchFamily="49" charset="-122"/>
                                                <a:cs typeface="Times New Roman" panose="02020603050405020304" charset="0"/>
                                                <a:sym typeface="+mn-ea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zh-CN" altLang="en-US" sz="1600" b="1" i="1" dirty="0">
                                                <a:solidFill>
                                                  <a:srgbClr val="0000FF"/>
                                                </a:solidFill>
                                                <a:latin typeface="Cambria Math" panose="02040503050406030204" pitchFamily="18" charset="0"/>
                                                <a:ea typeface="楷体" panose="02010609060101010101" pitchFamily="49" charset="-122"/>
                                                <a:cs typeface="Times New Roman" panose="02020603050405020304" charset="0"/>
                                                <a:sym typeface="+mn-ea"/>
                                              </a:rPr>
                                              <m:t>𝒊</m:t>
                                            </m:r>
                                            <m:r>
                                              <a:rPr lang="en-US" altLang="zh-CN" sz="1600" b="1" i="1" dirty="0">
                                                <a:solidFill>
                                                  <a:srgbClr val="0000FF"/>
                                                </a:solidFill>
                                                <a:latin typeface="Cambria Math" panose="02040503050406030204" pitchFamily="18" charset="0"/>
                                                <a:ea typeface="楷体" panose="02010609060101010101" pitchFamily="49" charset="-122"/>
                                                <a:cs typeface="Times New Roman" panose="02020603050405020304" charset="0"/>
                                                <a:sym typeface="+mn-ea"/>
                                              </a:rPr>
                                              <m:t>,</m:t>
                                            </m:r>
                                            <m:r>
                                              <a:rPr lang="zh-CN" altLang="en-US" sz="1600" b="1" i="1" dirty="0">
                                                <a:solidFill>
                                                  <a:srgbClr val="0000FF"/>
                                                </a:solidFill>
                                                <a:latin typeface="Cambria Math" panose="02040503050406030204" pitchFamily="18" charset="0"/>
                                                <a:ea typeface="楷体" panose="02010609060101010101" pitchFamily="49" charset="-122"/>
                                                <a:cs typeface="Times New Roman" panose="02020603050405020304" charset="0"/>
                                                <a:sym typeface="+mn-ea"/>
                                              </a:rPr>
                                              <m:t>𝒓</m:t>
                                            </m:r>
                                            <m:r>
                                              <a:rPr lang="zh-CN" altLang="en-US" sz="1600" b="1" i="1" dirty="0">
                                                <a:solidFill>
                                                  <a:srgbClr val="0000FF"/>
                                                </a:solidFill>
                                                <a:latin typeface="Cambria Math" panose="02040503050406030204" pitchFamily="18" charset="0"/>
                                                <a:ea typeface="楷体" panose="02010609060101010101" pitchFamily="49" charset="-122"/>
                                                <a:cs typeface="Times New Roman" panose="02020603050405020304" charset="0"/>
                                                <a:sym typeface="+mn-ea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zh-CN" altLang="en-US" sz="1600" b="1" i="1" dirty="0">
                                                <a:solidFill>
                                                  <a:srgbClr val="0000FF"/>
                                                </a:solidFill>
                                                <a:latin typeface="Cambria Math" panose="02040503050406030204" pitchFamily="18" charset="0"/>
                                                <a:ea typeface="楷体" panose="02010609060101010101" pitchFamily="49" charset="-122"/>
                                                <a:cs typeface="Times New Roman" panose="02020603050405020304" charset="0"/>
                                                <a:sym typeface="+mn-ea"/>
                                              </a:rPr>
                                              <m:t>𝟏</m:t>
                                            </m:r>
                                          </m:e>
                                        </m:d>
                                        <m:r>
                                          <a:rPr lang="en-US" altLang="zh-CN" sz="1600" b="1" i="1" dirty="0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ea typeface="楷体" panose="02010609060101010101" pitchFamily="49" charset="-122"/>
                                            <a:cs typeface="Times New Roman" panose="02020603050405020304" charset="0"/>
                                            <a:sym typeface="+mn-ea"/>
                                          </a:rPr>
                                          <m:t>+</m:t>
                                        </m:r>
                                        <m:r>
                                          <a:rPr lang="zh-CN" altLang="en-US" sz="1600" b="1" i="1" dirty="0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ea typeface="楷体" panose="02010609060101010101" pitchFamily="49" charset="-122"/>
                                            <a:cs typeface="Times New Roman" panose="02020603050405020304" charset="0"/>
                                            <a:sym typeface="+mn-ea"/>
                                          </a:rPr>
                                          <m:t>𝑬</m:t>
                                        </m:r>
                                        <m:d>
                                          <m:dPr>
                                            <m:ctrlPr>
                                              <a:rPr lang="en-US" altLang="zh-CN" sz="1600" b="1" i="1" dirty="0">
                                                <a:solidFill>
                                                  <a:srgbClr val="0000FF"/>
                                                </a:solidFill>
                                                <a:latin typeface="Cambria Math" panose="02040503050406030204" pitchFamily="18" charset="0"/>
                                                <a:ea typeface="楷体" panose="02010609060101010101" pitchFamily="49" charset="-122"/>
                                                <a:cs typeface="Times New Roman" panose="02020603050405020304" charset="0"/>
                                                <a:sym typeface="+mn-ea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zh-CN" altLang="en-US" sz="1600" b="1" i="1" dirty="0">
                                                <a:solidFill>
                                                  <a:srgbClr val="0000FF"/>
                                                </a:solidFill>
                                                <a:latin typeface="Cambria Math" panose="02040503050406030204" pitchFamily="18" charset="0"/>
                                                <a:ea typeface="楷体" panose="02010609060101010101" pitchFamily="49" charset="-122"/>
                                                <a:cs typeface="Times New Roman" panose="02020603050405020304" charset="0"/>
                                                <a:sym typeface="+mn-ea"/>
                                              </a:rPr>
                                              <m:t>𝒓</m:t>
                                            </m:r>
                                            <m:r>
                                              <a:rPr lang="en-US" altLang="zh-CN" sz="1600" b="1" i="1" dirty="0">
                                                <a:solidFill>
                                                  <a:srgbClr val="0000FF"/>
                                                </a:solidFill>
                                                <a:latin typeface="Cambria Math" panose="02040503050406030204" pitchFamily="18" charset="0"/>
                                                <a:ea typeface="楷体" panose="02010609060101010101" pitchFamily="49" charset="-122"/>
                                                <a:cs typeface="Times New Roman" panose="02020603050405020304" charset="0"/>
                                                <a:sym typeface="+mn-ea"/>
                                              </a:rPr>
                                              <m:t>+</m:t>
                                            </m:r>
                                            <m:r>
                                              <a:rPr lang="zh-CN" altLang="en-US" sz="1600" b="1" i="1" dirty="0">
                                                <a:solidFill>
                                                  <a:srgbClr val="0000FF"/>
                                                </a:solidFill>
                                                <a:latin typeface="Cambria Math" panose="02040503050406030204" pitchFamily="18" charset="0"/>
                                                <a:ea typeface="楷体" panose="02010609060101010101" pitchFamily="49" charset="-122"/>
                                                <a:cs typeface="Times New Roman" panose="02020603050405020304" charset="0"/>
                                                <a:sym typeface="+mn-ea"/>
                                              </a:rPr>
                                              <m:t>𝟏</m:t>
                                            </m:r>
                                            <m:r>
                                              <a:rPr lang="en-US" altLang="zh-CN" sz="1600" b="1" i="1" dirty="0">
                                                <a:solidFill>
                                                  <a:srgbClr val="0000FF"/>
                                                </a:solidFill>
                                                <a:latin typeface="Cambria Math" panose="02040503050406030204" pitchFamily="18" charset="0"/>
                                                <a:ea typeface="楷体" panose="02010609060101010101" pitchFamily="49" charset="-122"/>
                                                <a:cs typeface="Times New Roman" panose="02020603050405020304" charset="0"/>
                                                <a:sym typeface="+mn-ea"/>
                                              </a:rPr>
                                              <m:t>,</m:t>
                                            </m:r>
                                            <m:r>
                                              <a:rPr lang="zh-CN" altLang="en-US" sz="1600" b="1" i="1" dirty="0">
                                                <a:solidFill>
                                                  <a:srgbClr val="0000FF"/>
                                                </a:solidFill>
                                                <a:latin typeface="Cambria Math" panose="02040503050406030204" pitchFamily="18" charset="0"/>
                                                <a:ea typeface="楷体" panose="02010609060101010101" pitchFamily="49" charset="-122"/>
                                                <a:cs typeface="Times New Roman" panose="02020603050405020304" charset="0"/>
                                                <a:sym typeface="+mn-ea"/>
                                              </a:rPr>
                                              <m:t>𝒋</m:t>
                                            </m:r>
                                          </m:e>
                                        </m:d>
                                        <m:r>
                                          <a:rPr lang="en-US" altLang="zh-CN" sz="1600" b="1" i="1" dirty="0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ea typeface="楷体" panose="02010609060101010101" pitchFamily="49" charset="-122"/>
                                            <a:cs typeface="Times New Roman" panose="02020603050405020304" charset="0"/>
                                            <a:sym typeface="+mn-ea"/>
                                          </a:rPr>
                                          <m:t>+</m:t>
                                        </m:r>
                                        <m:r>
                                          <a:rPr lang="zh-CN" altLang="en-US" sz="1600" b="1" i="1" dirty="0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ea typeface="楷体" panose="02010609060101010101" pitchFamily="49" charset="-122"/>
                                            <a:cs typeface="Times New Roman" panose="02020603050405020304" charset="0"/>
                                            <a:sym typeface="+mn-ea"/>
                                          </a:rPr>
                                          <m:t>𝑾</m:t>
                                        </m:r>
                                        <m:d>
                                          <m:dPr>
                                            <m:ctrlPr>
                                              <a:rPr lang="en-US" altLang="zh-CN" sz="1600" b="1" i="1" dirty="0">
                                                <a:solidFill>
                                                  <a:srgbClr val="0000FF"/>
                                                </a:solidFill>
                                                <a:latin typeface="Cambria Math" panose="02040503050406030204" pitchFamily="18" charset="0"/>
                                                <a:ea typeface="楷体" panose="02010609060101010101" pitchFamily="49" charset="-122"/>
                                                <a:cs typeface="Times New Roman" panose="02020603050405020304" charset="0"/>
                                                <a:sym typeface="+mn-ea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zh-CN" altLang="en-US" sz="1600" b="1" i="1" dirty="0" err="1">
                                                <a:solidFill>
                                                  <a:srgbClr val="0000FF"/>
                                                </a:solidFill>
                                                <a:latin typeface="Cambria Math" panose="02040503050406030204" pitchFamily="18" charset="0"/>
                                                <a:ea typeface="楷体" panose="02010609060101010101" pitchFamily="49" charset="-122"/>
                                                <a:cs typeface="Times New Roman" panose="02020603050405020304" charset="0"/>
                                                <a:sym typeface="+mn-ea"/>
                                              </a:rPr>
                                              <m:t>𝒊</m:t>
                                            </m:r>
                                            <m:r>
                                              <a:rPr lang="en-US" altLang="zh-CN" sz="1600" b="1" i="1" dirty="0">
                                                <a:solidFill>
                                                  <a:srgbClr val="0000FF"/>
                                                </a:solidFill>
                                                <a:latin typeface="Cambria Math" panose="02040503050406030204" pitchFamily="18" charset="0"/>
                                                <a:ea typeface="楷体" panose="02010609060101010101" pitchFamily="49" charset="-122"/>
                                                <a:cs typeface="Times New Roman" panose="02020603050405020304" charset="0"/>
                                                <a:sym typeface="+mn-ea"/>
                                              </a:rPr>
                                              <m:t>, </m:t>
                                            </m:r>
                                            <m:r>
                                              <a:rPr lang="zh-CN" altLang="en-US" sz="1600" b="1" i="1" dirty="0">
                                                <a:solidFill>
                                                  <a:srgbClr val="0000FF"/>
                                                </a:solidFill>
                                                <a:latin typeface="Cambria Math" panose="02040503050406030204" pitchFamily="18" charset="0"/>
                                                <a:ea typeface="楷体" panose="02010609060101010101" pitchFamily="49" charset="-122"/>
                                                <a:cs typeface="Times New Roman" panose="02020603050405020304" charset="0"/>
                                                <a:sym typeface="+mn-ea"/>
                                              </a:rPr>
                                              <m:t>𝒋</m:t>
                                            </m:r>
                                          </m:e>
                                        </m:d>
                                      </m:e>
                                    </m:d>
                                  </m:e>
                                </m:func>
                              </m:e>
                            </m:mr>
                          </m:m>
                        </m:e>
                      </m:d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altLang="zh-CN" sz="16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华文细黑" panose="02010600040101010101" charset="-122"/>
                            </a:rPr>
                          </m:ctrlPr>
                        </m:mPr>
                        <m:mr>
                          <m:e>
                            <m:r>
                              <a:rPr lang="zh-CN" altLang="en-US" sz="1600" b="1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charset="0"/>
                                <a:sym typeface="+mn-ea"/>
                              </a:rPr>
                              <m:t>𝒊𝒇</m:t>
                            </m:r>
                            <m:r>
                              <a:rPr lang="zh-CN" altLang="en-US" sz="1600" b="1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charset="0"/>
                                <a:sym typeface="+mn-ea"/>
                              </a:rPr>
                              <m:t>  </m:t>
                            </m:r>
                            <m:r>
                              <a:rPr lang="zh-CN" altLang="en-US" sz="1600" b="1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charset="0"/>
                                <a:sym typeface="+mn-ea"/>
                              </a:rPr>
                              <m:t>𝒋</m:t>
                            </m:r>
                            <m:r>
                              <a:rPr lang="en-US" altLang="zh-CN" sz="1600" b="1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charset="0"/>
                                <a:sym typeface="+mn-ea"/>
                              </a:rPr>
                              <m:t>=</m:t>
                            </m:r>
                            <m:r>
                              <a:rPr lang="zh-CN" altLang="en-US" sz="1600" b="1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charset="0"/>
                                <a:sym typeface="+mn-ea"/>
                              </a:rPr>
                              <m:t>𝒊</m:t>
                            </m:r>
                            <m:r>
                              <a:rPr lang="zh-CN" altLang="en-US" sz="1600" b="1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charset="0"/>
                                <a:sym typeface="+mn-ea"/>
                              </a:rPr>
                              <m:t>−</m:t>
                            </m:r>
                            <m:r>
                              <a:rPr lang="en-US" altLang="zh-CN" sz="1600" b="1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charset="0"/>
                                <a:sym typeface="+mn-ea"/>
                              </a:rPr>
                              <m:t>𝟏</m:t>
                            </m:r>
                          </m:e>
                        </m:mr>
                        <m:mr>
                          <m:e>
                            <m:r>
                              <a:rPr lang="en-US" altLang="zh-CN" sz="1600" b="1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charset="0"/>
                                <a:sym typeface="+mn-ea"/>
                              </a:rPr>
                              <m:t>𝒊𝒇</m:t>
                            </m:r>
                            <m:r>
                              <a:rPr lang="zh-CN" altLang="en-US" sz="1600" b="1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charset="0"/>
                                <a:sym typeface="+mn-ea"/>
                              </a:rPr>
                              <m:t> </m:t>
                            </m:r>
                            <m:r>
                              <a:rPr lang="zh-CN" altLang="en-US" sz="1600" b="1" i="1" dirty="0" err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charset="0"/>
                                <a:sym typeface="+mn-ea"/>
                              </a:rPr>
                              <m:t>𝒋</m:t>
                            </m:r>
                            <m:r>
                              <a:rPr lang="en-US" altLang="zh-CN" sz="1600" b="1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charset="0"/>
                                <a:sym typeface="+mn-ea"/>
                              </a:rPr>
                              <m:t>≥</m:t>
                            </m:r>
                            <m:r>
                              <a:rPr lang="zh-CN" altLang="en-US" sz="1600" b="1" i="1" dirty="0" err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charset="0"/>
                                <a:sym typeface="+mn-ea"/>
                              </a:rPr>
                              <m:t>𝒊</m:t>
                            </m:r>
                            <m:r>
                              <m:rPr>
                                <m:nor/>
                              </m:rPr>
                              <a:rPr lang="en-US" altLang="zh-CN" sz="1600" b="1" dirty="0">
                                <a:solidFill>
                                  <a:srgbClr val="0000FF"/>
                                </a:solidFill>
                                <a:latin typeface="Times New Roman" panose="02020603050405020304" charset="0"/>
                                <a:ea typeface="楷体" panose="02010609060101010101" pitchFamily="49" charset="-122"/>
                                <a:cs typeface="Times New Roman" panose="02020603050405020304" charset="0"/>
                                <a:sym typeface="+mn-ea"/>
                              </a:rPr>
                              <m:t> </m:t>
                            </m:r>
                          </m:e>
                        </m:mr>
                      </m:m>
                    </m:oMath>
                  </m:oMathPara>
                </a14:m>
                <a:endParaRPr lang="en-US" altLang="zh-CN" sz="1600" b="1" dirty="0">
                  <a:solidFill>
                    <a:srgbClr val="0000FF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  <a:sym typeface="+mn-ea"/>
                </a:endParaRPr>
              </a:p>
            </p:txBody>
          </p:sp>
        </mc:Choice>
        <mc:Fallback>
          <p:sp>
            <p:nvSpPr>
              <p:cNvPr id="63" name="Text 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122426" y="19853"/>
                <a:ext cx="6076020" cy="731867"/>
              </a:xfrm>
              <a:prstGeom prst="rect">
                <a:avLst/>
              </a:prstGeom>
              <a:blipFill rotWithShape="1">
                <a:blip r:embed="rId8"/>
                <a:stretch>
                  <a:fillRect l="-211" t="-1758" r="-201" b="-1665"/>
                </a:stretch>
              </a:blipFill>
              <a:ln w="25400">
                <a:solidFill>
                  <a:schemeClr val="tx2">
                    <a:lumMod val="60000"/>
                    <a:lumOff val="40000"/>
                  </a:schemeClr>
                </a:solidFill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/>
      <p:bldP spid="25" grpId="0"/>
      <p:bldP spid="32" grpId="0"/>
      <p:bldP spid="33" grpId="0"/>
      <p:bldP spid="34" grpId="0"/>
      <p:bldP spid="35" grpId="0"/>
      <p:bldP spid="36" grpId="0"/>
      <p:bldP spid="37" grpId="0"/>
      <p:bldP spid="38" grpId="0"/>
      <p:bldP spid="39" grpId="0"/>
      <p:bldP spid="40" grpId="0" animBg="1"/>
      <p:bldP spid="40" grpId="1" animBg="1"/>
      <p:bldP spid="41" grpId="0" animBg="1"/>
      <p:bldP spid="41" grpId="1" animBg="1"/>
      <p:bldP spid="42" grpId="0" animBg="1"/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  <p:bldP spid="47" grpId="0" animBg="1"/>
      <p:bldP spid="47" grpId="1" animBg="1"/>
      <p:bldP spid="48" grpId="0" animBg="1"/>
      <p:bldP spid="48" grpId="1" animBg="1"/>
      <p:bldP spid="49" grpId="0" animBg="1"/>
      <p:bldP spid="49" grpId="1" animBg="1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95297" y="2352417"/>
          <a:ext cx="2743200" cy="1645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200"/>
                <a:gridCol w="457200"/>
                <a:gridCol w="457200"/>
                <a:gridCol w="457200"/>
                <a:gridCol w="457200"/>
                <a:gridCol w="457200"/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0.05</a:t>
                      </a:r>
                      <a:endParaRPr lang="zh-CN" altLang="en-US" sz="1200" b="1" dirty="0">
                        <a:solidFill>
                          <a:schemeClr val="tx1"/>
                        </a:solidFill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0.30</a:t>
                      </a:r>
                      <a:endParaRPr lang="zh-CN" altLang="en-US" sz="1200" b="1" dirty="0">
                        <a:solidFill>
                          <a:schemeClr val="tx1"/>
                        </a:solidFill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0.45</a:t>
                      </a:r>
                      <a:endParaRPr lang="zh-CN" altLang="en-US" sz="1200" b="1" dirty="0">
                        <a:solidFill>
                          <a:schemeClr val="tx1"/>
                        </a:solidFill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0.55</a:t>
                      </a:r>
                      <a:endParaRPr lang="zh-CN" altLang="en-US" sz="1200" b="1" dirty="0">
                        <a:solidFill>
                          <a:schemeClr val="tx1"/>
                        </a:solidFill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0.70</a:t>
                      </a:r>
                      <a:endParaRPr lang="zh-CN" altLang="en-US" sz="1200" b="1" dirty="0">
                        <a:solidFill>
                          <a:schemeClr val="tx1"/>
                        </a:solidFill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1.00</a:t>
                      </a:r>
                      <a:endParaRPr lang="zh-CN" altLang="en-US" sz="1200" b="1" dirty="0">
                        <a:solidFill>
                          <a:schemeClr val="tx1"/>
                        </a:solidFill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273473">
                <a:tc>
                  <a:txBody>
                    <a:bodyPr/>
                    <a:lstStyle/>
                    <a:p>
                      <a:pPr algn="ctr"/>
                      <a:endParaRPr lang="zh-CN" altLang="en-US" sz="1200" b="1" dirty="0">
                        <a:solidFill>
                          <a:schemeClr val="tx1"/>
                        </a:solidFill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0.10</a:t>
                      </a:r>
                      <a:endParaRPr lang="zh-CN" altLang="en-US" sz="1200" b="1" dirty="0">
                        <a:solidFill>
                          <a:schemeClr val="tx1"/>
                        </a:solidFill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0.25</a:t>
                      </a:r>
                      <a:endParaRPr lang="zh-CN" altLang="en-US" sz="1200" b="1" dirty="0">
                        <a:solidFill>
                          <a:schemeClr val="tx1"/>
                        </a:solidFill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0.35</a:t>
                      </a:r>
                      <a:endParaRPr lang="zh-CN" altLang="en-US" sz="1200" b="1" dirty="0">
                        <a:solidFill>
                          <a:schemeClr val="tx1"/>
                        </a:solidFill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0.50</a:t>
                      </a:r>
                      <a:endParaRPr lang="zh-CN" altLang="en-US" sz="1200" b="1" dirty="0">
                        <a:solidFill>
                          <a:schemeClr val="tx1"/>
                        </a:solidFill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0.80</a:t>
                      </a:r>
                      <a:endParaRPr lang="zh-CN" altLang="en-US" sz="1200" b="1" dirty="0">
                        <a:solidFill>
                          <a:schemeClr val="tx1"/>
                        </a:solidFill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273473">
                <a:tc>
                  <a:txBody>
                    <a:bodyPr/>
                    <a:lstStyle/>
                    <a:p>
                      <a:pPr algn="ctr"/>
                      <a:endParaRPr lang="zh-CN" altLang="en-US" sz="1200" b="1" dirty="0">
                        <a:solidFill>
                          <a:schemeClr val="tx1"/>
                        </a:solidFill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b="1">
                        <a:solidFill>
                          <a:schemeClr val="tx1"/>
                        </a:solidFill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0.05</a:t>
                      </a:r>
                      <a:endParaRPr lang="zh-CN" altLang="en-US" sz="1200" b="1" dirty="0">
                        <a:solidFill>
                          <a:schemeClr val="tx1"/>
                        </a:solidFill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0.15</a:t>
                      </a:r>
                      <a:endParaRPr lang="zh-CN" altLang="en-US" sz="1200" b="1" dirty="0">
                        <a:solidFill>
                          <a:schemeClr val="tx1"/>
                        </a:solidFill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0.30</a:t>
                      </a:r>
                      <a:endParaRPr lang="zh-CN" altLang="en-US" sz="1200" b="1" dirty="0">
                        <a:solidFill>
                          <a:schemeClr val="tx1"/>
                        </a:solidFill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0.60</a:t>
                      </a:r>
                      <a:endParaRPr lang="zh-CN" altLang="en-US" sz="1200" b="1" dirty="0">
                        <a:solidFill>
                          <a:schemeClr val="tx1"/>
                        </a:solidFill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273473">
                <a:tc>
                  <a:txBody>
                    <a:bodyPr/>
                    <a:lstStyle/>
                    <a:p>
                      <a:pPr algn="ctr"/>
                      <a:endParaRPr lang="zh-CN" altLang="en-US" sz="1200" b="1">
                        <a:solidFill>
                          <a:schemeClr val="tx1"/>
                        </a:solidFill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b="1" dirty="0">
                        <a:solidFill>
                          <a:schemeClr val="tx1"/>
                        </a:solidFill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b="1" dirty="0">
                        <a:solidFill>
                          <a:schemeClr val="tx1"/>
                        </a:solidFill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0.05</a:t>
                      </a:r>
                      <a:endParaRPr lang="zh-CN" altLang="en-US" sz="1200" b="1" dirty="0">
                        <a:solidFill>
                          <a:schemeClr val="tx1"/>
                        </a:solidFill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0.20</a:t>
                      </a:r>
                      <a:endParaRPr lang="zh-CN" altLang="en-US" sz="1200" b="1" dirty="0">
                        <a:solidFill>
                          <a:schemeClr val="tx1"/>
                        </a:solidFill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0.50</a:t>
                      </a:r>
                      <a:endParaRPr lang="zh-CN" altLang="en-US" sz="1200" b="1" dirty="0">
                        <a:solidFill>
                          <a:schemeClr val="tx1"/>
                        </a:solidFill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273473">
                <a:tc>
                  <a:txBody>
                    <a:bodyPr/>
                    <a:lstStyle/>
                    <a:p>
                      <a:pPr algn="ctr"/>
                      <a:endParaRPr lang="zh-CN" altLang="en-US" sz="1200" b="1" dirty="0">
                        <a:solidFill>
                          <a:schemeClr val="tx1"/>
                        </a:solidFill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b="1">
                        <a:solidFill>
                          <a:schemeClr val="tx1"/>
                        </a:solidFill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b="1" dirty="0">
                        <a:solidFill>
                          <a:schemeClr val="tx1"/>
                        </a:solidFill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b="1">
                        <a:solidFill>
                          <a:schemeClr val="tx1"/>
                        </a:solidFill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0.05</a:t>
                      </a:r>
                      <a:endParaRPr lang="zh-CN" altLang="en-US" sz="1200" b="1" dirty="0">
                        <a:solidFill>
                          <a:schemeClr val="tx1"/>
                        </a:solidFill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0.35</a:t>
                      </a:r>
                      <a:endParaRPr lang="zh-CN" altLang="en-US" sz="1200" b="1" dirty="0">
                        <a:solidFill>
                          <a:schemeClr val="tx1"/>
                        </a:solidFill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273473">
                <a:tc>
                  <a:txBody>
                    <a:bodyPr/>
                    <a:lstStyle/>
                    <a:p>
                      <a:pPr algn="ctr"/>
                      <a:endParaRPr lang="zh-CN" altLang="en-US" sz="1200" b="1" dirty="0">
                        <a:solidFill>
                          <a:schemeClr val="tx1"/>
                        </a:solidFill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b="1">
                        <a:solidFill>
                          <a:schemeClr val="tx1"/>
                        </a:solidFill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b="1" dirty="0">
                        <a:solidFill>
                          <a:schemeClr val="tx1"/>
                        </a:solidFill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b="1" dirty="0">
                        <a:solidFill>
                          <a:schemeClr val="tx1"/>
                        </a:solidFill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b="1" dirty="0">
                        <a:solidFill>
                          <a:schemeClr val="tx1"/>
                        </a:solidFill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0.10</a:t>
                      </a:r>
                      <a:endParaRPr lang="zh-CN" altLang="en-US" sz="1200" b="1" dirty="0">
                        <a:solidFill>
                          <a:schemeClr val="tx1"/>
                        </a:solidFill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" name="表格 2"/>
          <p:cNvGraphicFramePr>
            <a:graphicFrameLocks noGrp="1"/>
          </p:cNvGraphicFramePr>
          <p:nvPr/>
        </p:nvGraphicFramePr>
        <p:xfrm>
          <a:off x="3104983" y="3765692"/>
          <a:ext cx="1986990" cy="167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7398"/>
                <a:gridCol w="397398"/>
                <a:gridCol w="397398"/>
                <a:gridCol w="397398"/>
                <a:gridCol w="397398"/>
              </a:tblGrid>
              <a:tr h="31008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chemeClr val="tx1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1</a:t>
                      </a:r>
                      <a:endParaRPr lang="zh-CN" altLang="en-US" sz="1600" b="1" dirty="0">
                        <a:solidFill>
                          <a:schemeClr val="tx1"/>
                        </a:solidFill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chemeClr val="tx1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1</a:t>
                      </a:r>
                      <a:endParaRPr lang="zh-CN" altLang="en-US" sz="1600" b="1" dirty="0">
                        <a:solidFill>
                          <a:schemeClr val="tx1"/>
                        </a:solidFill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chemeClr val="tx1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2</a:t>
                      </a:r>
                      <a:endParaRPr lang="zh-CN" altLang="en-US" sz="1600" b="1" dirty="0">
                        <a:solidFill>
                          <a:schemeClr val="tx1"/>
                        </a:solidFill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chemeClr val="tx1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2</a:t>
                      </a:r>
                      <a:endParaRPr lang="zh-CN" altLang="en-US" sz="1600" b="1" dirty="0">
                        <a:solidFill>
                          <a:schemeClr val="tx1"/>
                        </a:solidFill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chemeClr val="tx1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2</a:t>
                      </a:r>
                      <a:endParaRPr lang="zh-CN" altLang="en-US" sz="1600" b="1" dirty="0">
                        <a:solidFill>
                          <a:schemeClr val="tx1"/>
                        </a:solidFill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10085"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solidFill>
                          <a:schemeClr val="tx1"/>
                        </a:solidFill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chemeClr val="tx1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2</a:t>
                      </a:r>
                      <a:endParaRPr lang="zh-CN" altLang="en-US" sz="1600" b="1" dirty="0">
                        <a:solidFill>
                          <a:schemeClr val="tx1"/>
                        </a:solidFill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chemeClr val="tx1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2</a:t>
                      </a:r>
                      <a:endParaRPr lang="zh-CN" altLang="en-US" sz="1600" b="1" dirty="0">
                        <a:solidFill>
                          <a:schemeClr val="tx1"/>
                        </a:solidFill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chemeClr val="tx1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2</a:t>
                      </a:r>
                      <a:endParaRPr lang="zh-CN" altLang="en-US" sz="1600" b="1" dirty="0">
                        <a:solidFill>
                          <a:schemeClr val="tx1"/>
                        </a:solidFill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chemeClr val="tx1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4</a:t>
                      </a:r>
                      <a:endParaRPr lang="zh-CN" altLang="en-US" sz="1600" b="1" dirty="0">
                        <a:solidFill>
                          <a:schemeClr val="tx1"/>
                        </a:solidFill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10085"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solidFill>
                          <a:schemeClr val="tx1"/>
                        </a:solidFill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solidFill>
                          <a:schemeClr val="tx1"/>
                        </a:solidFill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chemeClr val="tx1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3</a:t>
                      </a:r>
                      <a:endParaRPr lang="zh-CN" altLang="en-US" sz="1600" b="1" dirty="0">
                        <a:solidFill>
                          <a:schemeClr val="tx1"/>
                        </a:solidFill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chemeClr val="tx1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4</a:t>
                      </a:r>
                      <a:endParaRPr lang="zh-CN" altLang="en-US" sz="1600" b="1" dirty="0">
                        <a:solidFill>
                          <a:schemeClr val="tx1"/>
                        </a:solidFill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chemeClr val="tx1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5</a:t>
                      </a:r>
                      <a:endParaRPr lang="zh-CN" altLang="en-US" sz="1600" b="1" dirty="0">
                        <a:solidFill>
                          <a:schemeClr val="tx1"/>
                        </a:solidFill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10085"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solidFill>
                          <a:schemeClr val="tx1"/>
                        </a:solidFill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solidFill>
                          <a:schemeClr val="tx1"/>
                        </a:solidFill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solidFill>
                          <a:schemeClr val="tx1"/>
                        </a:solidFill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chemeClr val="tx1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4</a:t>
                      </a:r>
                      <a:endParaRPr lang="zh-CN" altLang="en-US" sz="1600" b="1" dirty="0">
                        <a:solidFill>
                          <a:schemeClr val="tx1"/>
                        </a:solidFill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chemeClr val="tx1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5</a:t>
                      </a:r>
                      <a:endParaRPr lang="zh-CN" altLang="en-US" sz="1600" b="1" dirty="0">
                        <a:solidFill>
                          <a:schemeClr val="tx1"/>
                        </a:solidFill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10085"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solidFill>
                          <a:schemeClr val="tx1"/>
                        </a:solidFill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solidFill>
                          <a:schemeClr val="tx1"/>
                        </a:solidFill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solidFill>
                          <a:schemeClr val="tx1"/>
                        </a:solidFill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solidFill>
                          <a:schemeClr val="tx1"/>
                        </a:solidFill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chemeClr val="tx1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5</a:t>
                      </a:r>
                      <a:endParaRPr lang="zh-CN" altLang="en-US" sz="1600" b="1" dirty="0">
                        <a:solidFill>
                          <a:schemeClr val="tx1"/>
                        </a:solidFill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表格 5"/>
              <p:cNvGraphicFramePr/>
              <p:nvPr>
                <p:custDataLst>
                  <p:tags r:id="rId1"/>
                </p:custDataLst>
              </p:nvPr>
            </p:nvGraphicFramePr>
            <p:xfrm>
              <a:off x="896" y="677067"/>
              <a:ext cx="3798067" cy="11175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42581"/>
                    <a:gridCol w="542581"/>
                    <a:gridCol w="544658"/>
                    <a:gridCol w="540504"/>
                    <a:gridCol w="542581"/>
                    <a:gridCol w="542581"/>
                    <a:gridCol w="542581"/>
                  </a:tblGrid>
                  <a:tr h="306302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0" i="1" dirty="0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华文细黑" panose="02010600040101010101" charset="-122"/>
                                    <a:cs typeface="Times New Roman" panose="02020603050405020304" charset="0"/>
                                  </a:rPr>
                                  <m:t>𝑖</m:t>
                                </m:r>
                              </m:oMath>
                            </m:oMathPara>
                          </a14:m>
                          <a:endParaRPr lang="en-US" altLang="zh-CN" sz="1600" b="0" dirty="0">
                            <a:solidFill>
                              <a:srgbClr val="0000FF"/>
                            </a:solidFill>
                            <a:latin typeface="Times New Roman" panose="02020603050405020304" charset="0"/>
                            <a:ea typeface="华文细黑" panose="02010600040101010101" charset="-122"/>
                            <a:cs typeface="Times New Roman" panose="02020603050405020304" charset="0"/>
                          </a:endParaRPr>
                        </a:p>
                      </a:txBody>
                      <a:tcPr anchor="ctr">
                        <a:lnL>
                          <a:noFill/>
                        </a:lnL>
                        <a:lnR w="9525">
                          <a:solidFill>
                            <a:schemeClr val="tx1"/>
                          </a:solidFill>
                          <a:prstDash val="solid"/>
                        </a:lnR>
                        <a:lnT>
                          <a:noFill/>
                        </a:lnT>
                        <a:lnB w="9525">
                          <a:solidFill>
                            <a:schemeClr val="tx1"/>
                          </a:solidFill>
                          <a:prstDash val="soli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ClrTx/>
                            <a:buSzTx/>
                            <a:buFontTx/>
                            <a:buNone/>
                          </a:pPr>
                          <a:r>
                            <a:rPr lang="en-US" altLang="zh-CN" sz="1600" b="0" dirty="0">
                              <a:solidFill>
                                <a:schemeClr val="tx1"/>
                              </a:solidFill>
                              <a:latin typeface="Times New Roman" panose="02020603050405020304" charset="0"/>
                              <a:ea typeface="华文细黑" panose="02010600040101010101" charset="-122"/>
                              <a:cs typeface="Times New Roman" panose="02020603050405020304" charset="0"/>
                            </a:rPr>
                            <a:t>0</a:t>
                          </a:r>
                          <a:endParaRPr lang="en-US" altLang="zh-CN" sz="1600" b="0" dirty="0">
                            <a:solidFill>
                              <a:schemeClr val="tx1"/>
                            </a:solidFill>
                            <a:latin typeface="Times New Roman" panose="02020603050405020304" charset="0"/>
                            <a:ea typeface="华文细黑" panose="02010600040101010101" charset="-122"/>
                            <a:cs typeface="Times New Roman" panose="02020603050405020304" charset="0"/>
                          </a:endParaRPr>
                        </a:p>
                      </a:txBody>
                      <a:tcPr anchor="ctr">
                        <a:lnL w="9525">
                          <a:solidFill>
                            <a:schemeClr val="tx1"/>
                          </a:solidFill>
                          <a:prstDash val="solid"/>
                        </a:lnL>
                        <a:lnR>
                          <a:noFill/>
                        </a:lnR>
                        <a:lnT>
                          <a:noFill/>
                        </a:lnT>
                        <a:lnB w="9525">
                          <a:solidFill>
                            <a:schemeClr val="tx1"/>
                          </a:solidFill>
                          <a:prstDash val="soli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ClrTx/>
                            <a:buSzTx/>
                            <a:buFontTx/>
                            <a:buNone/>
                          </a:pPr>
                          <a:r>
                            <a:rPr lang="en-US" altLang="zh-CN" sz="1600" b="0" dirty="0">
                              <a:solidFill>
                                <a:schemeClr val="tx1"/>
                              </a:solidFill>
                              <a:latin typeface="Times New Roman" panose="02020603050405020304" charset="0"/>
                              <a:ea typeface="华文细黑" panose="02010600040101010101" charset="-122"/>
                              <a:cs typeface="Times New Roman" panose="02020603050405020304" charset="0"/>
                            </a:rPr>
                            <a:t>1</a:t>
                          </a:r>
                          <a:endParaRPr lang="en-US" altLang="zh-CN" sz="1600" b="0" dirty="0">
                            <a:solidFill>
                              <a:schemeClr val="tx1"/>
                            </a:solidFill>
                            <a:latin typeface="Times New Roman" panose="02020603050405020304" charset="0"/>
                            <a:ea typeface="华文细黑" panose="02010600040101010101" charset="-122"/>
                            <a:cs typeface="Times New Roman" panose="02020603050405020304" charset="0"/>
                          </a:endParaRP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9525">
                          <a:solidFill>
                            <a:schemeClr val="tx1"/>
                          </a:solidFill>
                          <a:prstDash val="soli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ClrTx/>
                            <a:buSzTx/>
                            <a:buFontTx/>
                            <a:buNone/>
                          </a:pPr>
                          <a:r>
                            <a:rPr lang="en-US" altLang="zh-CN" sz="1600" b="0" dirty="0">
                              <a:solidFill>
                                <a:schemeClr val="tx1"/>
                              </a:solidFill>
                              <a:latin typeface="Times New Roman" panose="02020603050405020304" charset="0"/>
                              <a:ea typeface="华文细黑" panose="02010600040101010101" charset="-122"/>
                              <a:cs typeface="Times New Roman" panose="02020603050405020304" charset="0"/>
                            </a:rPr>
                            <a:t>2</a:t>
                          </a:r>
                          <a:endParaRPr lang="en-US" altLang="zh-CN" sz="1600" b="0" dirty="0">
                            <a:solidFill>
                              <a:schemeClr val="tx1"/>
                            </a:solidFill>
                            <a:latin typeface="Times New Roman" panose="02020603050405020304" charset="0"/>
                            <a:ea typeface="华文细黑" panose="02010600040101010101" charset="-122"/>
                            <a:cs typeface="Times New Roman" panose="02020603050405020304" charset="0"/>
                          </a:endParaRP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9525">
                          <a:solidFill>
                            <a:schemeClr val="tx1"/>
                          </a:solidFill>
                          <a:prstDash val="soli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ClrTx/>
                            <a:buSzTx/>
                            <a:buFontTx/>
                            <a:buNone/>
                          </a:pPr>
                          <a:r>
                            <a:rPr lang="en-US" altLang="zh-CN" sz="1600" b="0" dirty="0">
                              <a:solidFill>
                                <a:schemeClr val="tx1"/>
                              </a:solidFill>
                              <a:latin typeface="Times New Roman" panose="02020603050405020304" charset="0"/>
                              <a:ea typeface="华文细黑" panose="02010600040101010101" charset="-122"/>
                              <a:cs typeface="Times New Roman" panose="02020603050405020304" charset="0"/>
                            </a:rPr>
                            <a:t>3</a:t>
                          </a:r>
                          <a:endParaRPr lang="en-US" altLang="zh-CN" sz="1600" b="0" dirty="0">
                            <a:solidFill>
                              <a:schemeClr val="tx1"/>
                            </a:solidFill>
                            <a:latin typeface="Times New Roman" panose="02020603050405020304" charset="0"/>
                            <a:ea typeface="华文细黑" panose="02010600040101010101" charset="-122"/>
                            <a:cs typeface="Times New Roman" panose="02020603050405020304" charset="0"/>
                          </a:endParaRP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9525">
                          <a:solidFill>
                            <a:schemeClr val="tx1"/>
                          </a:solidFill>
                          <a:prstDash val="soli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ClrTx/>
                            <a:buSzTx/>
                            <a:buFontTx/>
                            <a:buNone/>
                          </a:pPr>
                          <a:r>
                            <a:rPr lang="en-US" altLang="zh-CN" sz="1600" b="0">
                              <a:solidFill>
                                <a:schemeClr val="tx1"/>
                              </a:solidFill>
                              <a:latin typeface="Times New Roman" panose="02020603050405020304" charset="0"/>
                              <a:ea typeface="华文细黑" panose="02010600040101010101" charset="-122"/>
                              <a:cs typeface="Times New Roman" panose="02020603050405020304" charset="0"/>
                            </a:rPr>
                            <a:t>4</a:t>
                          </a:r>
                          <a:endParaRPr lang="en-US" altLang="zh-CN" sz="1600" b="0">
                            <a:solidFill>
                              <a:schemeClr val="tx1"/>
                            </a:solidFill>
                            <a:latin typeface="Times New Roman" panose="02020603050405020304" charset="0"/>
                            <a:ea typeface="华文细黑" panose="02010600040101010101" charset="-122"/>
                            <a:cs typeface="Times New Roman" panose="02020603050405020304" charset="0"/>
                          </a:endParaRP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9525">
                          <a:solidFill>
                            <a:schemeClr val="tx1"/>
                          </a:solidFill>
                          <a:prstDash val="soli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ClrTx/>
                            <a:buSzTx/>
                            <a:buFontTx/>
                            <a:buNone/>
                          </a:pPr>
                          <a:r>
                            <a:rPr lang="en-US" altLang="zh-CN" sz="1600" b="0" dirty="0">
                              <a:solidFill>
                                <a:schemeClr val="tx1"/>
                              </a:solidFill>
                              <a:latin typeface="Times New Roman" panose="02020603050405020304" charset="0"/>
                              <a:ea typeface="华文细黑" panose="02010600040101010101" charset="-122"/>
                              <a:cs typeface="Times New Roman" panose="02020603050405020304" charset="0"/>
                            </a:rPr>
                            <a:t>5</a:t>
                          </a:r>
                          <a:endParaRPr lang="en-US" altLang="zh-CN" sz="1600" b="0" dirty="0">
                            <a:solidFill>
                              <a:schemeClr val="tx1"/>
                            </a:solidFill>
                            <a:latin typeface="Times New Roman" panose="02020603050405020304" charset="0"/>
                            <a:ea typeface="华文细黑" panose="02010600040101010101" charset="-122"/>
                            <a:cs typeface="Times New Roman" panose="02020603050405020304" charset="0"/>
                          </a:endParaRP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9525">
                          <a:solidFill>
                            <a:schemeClr val="tx1"/>
                          </a:solidFill>
                          <a:prstDash val="solid"/>
                        </a:lnB>
                        <a:solidFill>
                          <a:schemeClr val="bg1"/>
                        </a:solidFill>
                      </a:tcPr>
                    </a:tc>
                  </a:tr>
                  <a:tr h="39111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1" i="1" dirty="0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楷体" panose="02010609060101010101" pitchFamily="49" charset="-122"/>
                                    <a:cs typeface="华文细黑" panose="02010600040101010101" charset="-122"/>
                                    <a:sym typeface="+mn-ea"/>
                                  </a:rPr>
                                  <m:t>𝒑</m:t>
                                </m:r>
                                <m:r>
                                  <a:rPr lang="en-US" altLang="zh-CN" sz="1600" b="1" i="1" baseline="-25000" dirty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楷体" panose="02010609060101010101" pitchFamily="49" charset="-122"/>
                                    <a:cs typeface="华文细黑" panose="02010600040101010101" charset="-122"/>
                                    <a:sym typeface="+mn-ea"/>
                                  </a:rPr>
                                  <m:t>𝒊</m:t>
                                </m:r>
                              </m:oMath>
                            </m:oMathPara>
                          </a14:m>
                          <a:endParaRPr lang="en-US" altLang="zh-CN" sz="1600" b="0" baseline="-25000" dirty="0">
                            <a:latin typeface="Times New Roman" panose="02020603050405020304" charset="0"/>
                            <a:ea typeface="华文细黑" panose="02010600040101010101" charset="-122"/>
                            <a:cs typeface="Times New Roman" panose="02020603050405020304" charset="0"/>
                          </a:endParaRPr>
                        </a:p>
                      </a:txBody>
                      <a:tcPr anchor="ctr">
                        <a:lnL>
                          <a:noFill/>
                        </a:lnL>
                        <a:lnR w="9525">
                          <a:solidFill>
                            <a:schemeClr val="tx1"/>
                          </a:solidFill>
                          <a:prstDash val="solid"/>
                        </a:lnR>
                        <a:lnT w="9525">
                          <a:solidFill>
                            <a:schemeClr val="tx1"/>
                          </a:solidFill>
                          <a:prstDash val="solid"/>
                        </a:lnT>
                        <a:lnB>
                          <a:noFill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ClrTx/>
                            <a:buSzTx/>
                            <a:buFontTx/>
                            <a:buNone/>
                          </a:pPr>
                          <a:endParaRPr lang="en-US" altLang="zh-CN" sz="1600" b="0" dirty="0">
                            <a:solidFill>
                              <a:schemeClr val="tx1"/>
                            </a:solidFill>
                            <a:latin typeface="Times New Roman" panose="02020603050405020304" charset="0"/>
                            <a:ea typeface="华文细黑" panose="02010600040101010101" charset="-122"/>
                            <a:cs typeface="Times New Roman" panose="02020603050405020304" charset="0"/>
                          </a:endParaRPr>
                        </a:p>
                      </a:txBody>
                      <a:tcPr anchor="ctr">
                        <a:lnL w="9525">
                          <a:solidFill>
                            <a:schemeClr val="tx1"/>
                          </a:solidFill>
                          <a:prstDash val="solid"/>
                        </a:lnL>
                        <a:lnR>
                          <a:noFill/>
                        </a:lnR>
                        <a:lnT w="9525">
                          <a:solidFill>
                            <a:schemeClr val="tx1"/>
                          </a:solidFill>
                          <a:prstDash val="solid"/>
                        </a:lnT>
                        <a:lnB>
                          <a:noFill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ClrTx/>
                            <a:buSzTx/>
                            <a:buFontTx/>
                            <a:buNone/>
                          </a:pPr>
                          <a:r>
                            <a:rPr lang="en-US" altLang="zh-CN" sz="1600" b="0" dirty="0">
                              <a:solidFill>
                                <a:schemeClr val="tx1"/>
                              </a:solidFill>
                              <a:latin typeface="Times New Roman" panose="02020603050405020304" charset="0"/>
                              <a:ea typeface="华文细黑" panose="02010600040101010101" charset="-122"/>
                              <a:cs typeface="Times New Roman" panose="02020603050405020304" charset="0"/>
                            </a:rPr>
                            <a:t>0.15</a:t>
                          </a:r>
                          <a:endParaRPr lang="en-US" altLang="zh-CN" sz="1600" b="0" dirty="0">
                            <a:solidFill>
                              <a:schemeClr val="tx1"/>
                            </a:solidFill>
                            <a:latin typeface="Times New Roman" panose="02020603050405020304" charset="0"/>
                            <a:ea typeface="华文细黑" panose="02010600040101010101" charset="-122"/>
                            <a:cs typeface="Times New Roman" panose="02020603050405020304" charset="0"/>
                          </a:endParaRP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9525">
                          <a:solidFill>
                            <a:schemeClr val="tx1"/>
                          </a:solidFill>
                          <a:prstDash val="solid"/>
                        </a:lnT>
                        <a:lnB>
                          <a:noFill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80000"/>
                            </a:lnSpc>
                            <a:buClrTx/>
                            <a:buSzTx/>
                            <a:buFontTx/>
                            <a:buNone/>
                          </a:pPr>
                          <a:r>
                            <a:rPr lang="en-US" altLang="zh-CN" sz="1600" b="0" dirty="0">
                              <a:solidFill>
                                <a:schemeClr val="tx1"/>
                              </a:solidFill>
                              <a:latin typeface="Times New Roman" panose="02020603050405020304" charset="0"/>
                              <a:ea typeface="华文细黑" panose="02010600040101010101" charset="-122"/>
                              <a:cs typeface="Times New Roman" panose="02020603050405020304" charset="0"/>
                            </a:rPr>
                            <a:t>0.10</a:t>
                          </a:r>
                          <a:endParaRPr lang="en-US" altLang="zh-CN" sz="1600" b="0" dirty="0">
                            <a:solidFill>
                              <a:schemeClr val="tx1"/>
                            </a:solidFill>
                            <a:latin typeface="Times New Roman" panose="02020603050405020304" charset="0"/>
                            <a:ea typeface="华文细黑" panose="02010600040101010101" charset="-122"/>
                            <a:cs typeface="Times New Roman" panose="02020603050405020304" charset="0"/>
                          </a:endParaRP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9525">
                          <a:solidFill>
                            <a:schemeClr val="tx1"/>
                          </a:solidFill>
                          <a:prstDash val="solid"/>
                        </a:lnT>
                        <a:lnB>
                          <a:noFill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ClrTx/>
                            <a:buSzTx/>
                            <a:buFontTx/>
                            <a:buNone/>
                          </a:pPr>
                          <a:r>
                            <a:rPr lang="en-US" altLang="zh-CN" sz="1600" b="0" dirty="0">
                              <a:solidFill>
                                <a:schemeClr val="tx1"/>
                              </a:solidFill>
                              <a:latin typeface="Times New Roman" panose="02020603050405020304" charset="0"/>
                              <a:ea typeface="华文细黑" panose="02010600040101010101" charset="-122"/>
                              <a:cs typeface="Times New Roman" panose="02020603050405020304" charset="0"/>
                            </a:rPr>
                            <a:t>0.05</a:t>
                          </a:r>
                          <a:endParaRPr lang="en-US" altLang="zh-CN" sz="1600" b="0" dirty="0">
                            <a:solidFill>
                              <a:schemeClr val="tx1"/>
                            </a:solidFill>
                            <a:latin typeface="Times New Roman" panose="02020603050405020304" charset="0"/>
                            <a:ea typeface="华文细黑" panose="02010600040101010101" charset="-122"/>
                            <a:cs typeface="Times New Roman" panose="02020603050405020304" charset="0"/>
                          </a:endParaRP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9525">
                          <a:solidFill>
                            <a:schemeClr val="tx1"/>
                          </a:solidFill>
                          <a:prstDash val="solid"/>
                        </a:lnT>
                        <a:lnB>
                          <a:noFill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ClrTx/>
                            <a:buSzTx/>
                            <a:buFontTx/>
                            <a:buNone/>
                          </a:pPr>
                          <a:r>
                            <a:rPr lang="en-US" altLang="zh-CN" sz="1600" b="0" dirty="0">
                              <a:solidFill>
                                <a:schemeClr val="tx1"/>
                              </a:solidFill>
                              <a:latin typeface="Times New Roman" panose="02020603050405020304" charset="0"/>
                              <a:ea typeface="华文细黑" panose="02010600040101010101" charset="-122"/>
                              <a:cs typeface="Times New Roman" panose="02020603050405020304" charset="0"/>
                            </a:rPr>
                            <a:t>0.10</a:t>
                          </a:r>
                          <a:endParaRPr lang="en-US" altLang="zh-CN" sz="1600" b="0" dirty="0">
                            <a:solidFill>
                              <a:schemeClr val="tx1"/>
                            </a:solidFill>
                            <a:latin typeface="Times New Roman" panose="02020603050405020304" charset="0"/>
                            <a:ea typeface="华文细黑" panose="02010600040101010101" charset="-122"/>
                            <a:cs typeface="Times New Roman" panose="02020603050405020304" charset="0"/>
                          </a:endParaRP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9525">
                          <a:solidFill>
                            <a:schemeClr val="tx1"/>
                          </a:solidFill>
                          <a:prstDash val="solid"/>
                        </a:lnT>
                        <a:lnB>
                          <a:noFill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ClrTx/>
                            <a:buSzTx/>
                            <a:buFontTx/>
                            <a:buNone/>
                          </a:pPr>
                          <a:r>
                            <a:rPr lang="en-US" altLang="zh-CN" sz="1600" b="0" dirty="0">
                              <a:solidFill>
                                <a:schemeClr val="tx1"/>
                              </a:solidFill>
                              <a:latin typeface="Times New Roman" panose="02020603050405020304" charset="0"/>
                              <a:ea typeface="华文细黑" panose="02010600040101010101" charset="-122"/>
                              <a:cs typeface="Times New Roman" panose="02020603050405020304" charset="0"/>
                            </a:rPr>
                            <a:t>0.20</a:t>
                          </a:r>
                          <a:endParaRPr lang="en-US" altLang="zh-CN" sz="1600" b="0" dirty="0">
                            <a:solidFill>
                              <a:schemeClr val="tx1"/>
                            </a:solidFill>
                            <a:latin typeface="Times New Roman" panose="02020603050405020304" charset="0"/>
                            <a:ea typeface="华文细黑" panose="02010600040101010101" charset="-122"/>
                            <a:cs typeface="Times New Roman" panose="02020603050405020304" charset="0"/>
                          </a:endParaRP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9525">
                          <a:solidFill>
                            <a:schemeClr val="tx1"/>
                          </a:solidFill>
                          <a:prstDash val="solid"/>
                        </a:lnT>
                        <a:lnB>
                          <a:noFill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</a:tr>
                  <a:tr h="39111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1" i="1" dirty="0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楷体" panose="02010609060101010101" pitchFamily="49" charset="-122"/>
                                    <a:cs typeface="华文细黑" panose="02010600040101010101" charset="-122"/>
                                    <a:sym typeface="+mn-ea"/>
                                  </a:rPr>
                                  <m:t>𝒒</m:t>
                                </m:r>
                                <m:r>
                                  <a:rPr lang="en-US" altLang="zh-CN" sz="1600" b="1" i="1" baseline="-25000" dirty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楷体" panose="02010609060101010101" pitchFamily="49" charset="-122"/>
                                    <a:cs typeface="华文细黑" panose="02010600040101010101" charset="-122"/>
                                    <a:sym typeface="+mn-ea"/>
                                  </a:rPr>
                                  <m:t>𝒊</m:t>
                                </m:r>
                              </m:oMath>
                            </m:oMathPara>
                          </a14:m>
                          <a:endParaRPr lang="en-US" altLang="zh-CN" sz="1600" b="0" baseline="-25000" dirty="0">
                            <a:latin typeface="Times New Roman" panose="02020603050405020304" charset="0"/>
                            <a:ea typeface="华文细黑" panose="02010600040101010101" charset="-122"/>
                            <a:cs typeface="Times New Roman" panose="02020603050405020304" charset="0"/>
                          </a:endParaRPr>
                        </a:p>
                      </a:txBody>
                      <a:tcPr anchor="ctr">
                        <a:lnL>
                          <a:noFill/>
                        </a:lnL>
                        <a:lnR w="9525">
                          <a:solidFill>
                            <a:schemeClr val="tx1"/>
                          </a:solidFill>
                          <a:prstDash val="solid"/>
                        </a:lnR>
                        <a:lnT>
                          <a:noFill/>
                        </a:lnT>
                        <a:lnB w="9525">
                          <a:solidFill>
                            <a:schemeClr val="tx1"/>
                          </a:solidFill>
                          <a:prstDash val="soli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ClrTx/>
                            <a:buSzTx/>
                            <a:buFontTx/>
                            <a:buNone/>
                          </a:pPr>
                          <a:r>
                            <a:rPr lang="en-US" altLang="zh-CN" sz="1600" b="0" dirty="0">
                              <a:solidFill>
                                <a:schemeClr val="tx1"/>
                              </a:solidFill>
                              <a:latin typeface="Times New Roman" panose="02020603050405020304" charset="0"/>
                              <a:ea typeface="华文细黑" panose="02010600040101010101" charset="-122"/>
                              <a:cs typeface="Times New Roman" panose="02020603050405020304" charset="0"/>
                            </a:rPr>
                            <a:t>0.05</a:t>
                          </a:r>
                          <a:endParaRPr lang="en-US" altLang="zh-CN" sz="1600" b="0" dirty="0">
                            <a:solidFill>
                              <a:schemeClr val="tx1"/>
                            </a:solidFill>
                            <a:latin typeface="Times New Roman" panose="02020603050405020304" charset="0"/>
                            <a:ea typeface="华文细黑" panose="02010600040101010101" charset="-122"/>
                            <a:cs typeface="Times New Roman" panose="02020603050405020304" charset="0"/>
                          </a:endParaRPr>
                        </a:p>
                      </a:txBody>
                      <a:tcPr anchor="ctr">
                        <a:lnL w="9525">
                          <a:solidFill>
                            <a:schemeClr val="tx1"/>
                          </a:solidFill>
                          <a:prstDash val="solid"/>
                        </a:lnL>
                        <a:lnR>
                          <a:noFill/>
                        </a:lnR>
                        <a:lnT>
                          <a:noFill/>
                        </a:lnT>
                        <a:lnB w="9525">
                          <a:solidFill>
                            <a:schemeClr val="tx1"/>
                          </a:solidFill>
                          <a:prstDash val="soli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ClrTx/>
                            <a:buSzTx/>
                            <a:buFontTx/>
                            <a:buNone/>
                          </a:pPr>
                          <a:r>
                            <a:rPr lang="en-US" altLang="zh-CN" sz="1600" b="0" dirty="0">
                              <a:solidFill>
                                <a:schemeClr val="tx1"/>
                              </a:solidFill>
                              <a:latin typeface="Times New Roman" panose="02020603050405020304" charset="0"/>
                              <a:ea typeface="华文细黑" panose="02010600040101010101" charset="-122"/>
                              <a:cs typeface="Times New Roman" panose="02020603050405020304" charset="0"/>
                            </a:rPr>
                            <a:t>0.10</a:t>
                          </a:r>
                          <a:endParaRPr lang="en-US" altLang="zh-CN" sz="1600" b="0" dirty="0">
                            <a:solidFill>
                              <a:schemeClr val="tx1"/>
                            </a:solidFill>
                            <a:latin typeface="Times New Roman" panose="02020603050405020304" charset="0"/>
                            <a:ea typeface="华文细黑" panose="02010600040101010101" charset="-122"/>
                            <a:cs typeface="Times New Roman" panose="02020603050405020304" charset="0"/>
                          </a:endParaRP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9525">
                          <a:solidFill>
                            <a:schemeClr val="tx1"/>
                          </a:solidFill>
                          <a:prstDash val="soli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buClrTx/>
                            <a:buSzTx/>
                            <a:buFontTx/>
                            <a:buNone/>
                          </a:pPr>
                          <a:r>
                            <a:rPr lang="en-US" altLang="zh-CN" sz="1600" b="0" dirty="0">
                              <a:solidFill>
                                <a:schemeClr val="tx1"/>
                              </a:solidFill>
                              <a:latin typeface="Times New Roman" panose="02020603050405020304" charset="0"/>
                              <a:ea typeface="华文细黑" panose="02010600040101010101" charset="-122"/>
                              <a:cs typeface="Times New Roman" panose="02020603050405020304" charset="0"/>
                            </a:rPr>
                            <a:t>0.05</a:t>
                          </a:r>
                          <a:endParaRPr lang="en-US" altLang="zh-CN" sz="1600" b="0" dirty="0">
                            <a:solidFill>
                              <a:schemeClr val="tx1"/>
                            </a:solidFill>
                            <a:latin typeface="Times New Roman" panose="02020603050405020304" charset="0"/>
                            <a:ea typeface="华文细黑" panose="02010600040101010101" charset="-122"/>
                            <a:cs typeface="Times New Roman" panose="02020603050405020304" charset="0"/>
                          </a:endParaRP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9525">
                          <a:solidFill>
                            <a:schemeClr val="tx1"/>
                          </a:solidFill>
                          <a:prstDash val="soli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ClrTx/>
                            <a:buSzTx/>
                            <a:buFontTx/>
                            <a:buNone/>
                          </a:pPr>
                          <a:r>
                            <a:rPr lang="en-US" altLang="zh-CN" sz="1600" b="0" dirty="0">
                              <a:solidFill>
                                <a:schemeClr val="tx1"/>
                              </a:solidFill>
                              <a:latin typeface="Times New Roman" panose="02020603050405020304" charset="0"/>
                              <a:ea typeface="华文细黑" panose="02010600040101010101" charset="-122"/>
                              <a:cs typeface="Times New Roman" panose="02020603050405020304" charset="0"/>
                            </a:rPr>
                            <a:t>0.05</a:t>
                          </a:r>
                          <a:endParaRPr lang="en-US" altLang="zh-CN" sz="1600" b="0" dirty="0">
                            <a:solidFill>
                              <a:schemeClr val="tx1"/>
                            </a:solidFill>
                            <a:latin typeface="Times New Roman" panose="02020603050405020304" charset="0"/>
                            <a:ea typeface="华文细黑" panose="02010600040101010101" charset="-122"/>
                            <a:cs typeface="Times New Roman" panose="02020603050405020304" charset="0"/>
                          </a:endParaRP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9525">
                          <a:solidFill>
                            <a:schemeClr val="tx1"/>
                          </a:solidFill>
                          <a:prstDash val="soli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ClrTx/>
                            <a:buSzTx/>
                            <a:buFontTx/>
                            <a:buNone/>
                          </a:pPr>
                          <a:r>
                            <a:rPr lang="en-US" altLang="zh-CN" sz="1600" b="0" dirty="0">
                              <a:solidFill>
                                <a:schemeClr val="tx1"/>
                              </a:solidFill>
                              <a:latin typeface="Times New Roman" panose="02020603050405020304" charset="0"/>
                              <a:ea typeface="华文细黑" panose="02010600040101010101" charset="-122"/>
                              <a:cs typeface="Times New Roman" panose="02020603050405020304" charset="0"/>
                            </a:rPr>
                            <a:t>0.05</a:t>
                          </a:r>
                          <a:endParaRPr lang="en-US" altLang="zh-CN" sz="1600" b="0" dirty="0">
                            <a:solidFill>
                              <a:schemeClr val="tx1"/>
                            </a:solidFill>
                            <a:latin typeface="Times New Roman" panose="02020603050405020304" charset="0"/>
                            <a:ea typeface="华文细黑" panose="02010600040101010101" charset="-122"/>
                            <a:cs typeface="Times New Roman" panose="02020603050405020304" charset="0"/>
                          </a:endParaRP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9525">
                          <a:solidFill>
                            <a:schemeClr val="tx1"/>
                          </a:solidFill>
                          <a:prstDash val="soli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ClrTx/>
                            <a:buSzTx/>
                            <a:buFontTx/>
                            <a:buNone/>
                          </a:pPr>
                          <a:r>
                            <a:rPr lang="en-US" altLang="zh-CN" sz="1600" b="0" dirty="0">
                              <a:solidFill>
                                <a:schemeClr val="tx1"/>
                              </a:solidFill>
                              <a:latin typeface="Times New Roman" panose="02020603050405020304" charset="0"/>
                              <a:ea typeface="华文细黑" panose="02010600040101010101" charset="-122"/>
                              <a:cs typeface="Times New Roman" panose="02020603050405020304" charset="0"/>
                            </a:rPr>
                            <a:t>0.10</a:t>
                          </a:r>
                          <a:endParaRPr lang="en-US" altLang="zh-CN" sz="1600" b="0" dirty="0">
                            <a:solidFill>
                              <a:schemeClr val="tx1"/>
                            </a:solidFill>
                            <a:latin typeface="Times New Roman" panose="02020603050405020304" charset="0"/>
                            <a:ea typeface="华文细黑" panose="02010600040101010101" charset="-122"/>
                            <a:cs typeface="Times New Roman" panose="02020603050405020304" charset="0"/>
                          </a:endParaRP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9525">
                          <a:solidFill>
                            <a:schemeClr val="tx1"/>
                          </a:solidFill>
                          <a:prstDash val="soli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表格 5"/>
              <p:cNvGraphicFramePr/>
              <p:nvPr>
                <p:custDataLst>
                  <p:tags r:id="rId2"/>
                </p:custDataLst>
              </p:nvPr>
            </p:nvGraphicFramePr>
            <p:xfrm>
              <a:off x="896" y="677067"/>
              <a:ext cx="3798067" cy="11175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42581"/>
                    <a:gridCol w="542581"/>
                    <a:gridCol w="544658"/>
                    <a:gridCol w="540504"/>
                    <a:gridCol w="542581"/>
                    <a:gridCol w="542581"/>
                    <a:gridCol w="542581"/>
                  </a:tblGrid>
                  <a:tr h="33528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>
                          <a:noFill/>
                        </a:lnL>
                        <a:lnR w="9525">
                          <a:solidFill>
                            <a:schemeClr val="tx1"/>
                          </a:solidFill>
                          <a:prstDash val="solid"/>
                        </a:lnR>
                        <a:lnT>
                          <a:noFill/>
                        </a:lnT>
                        <a:lnB w="9525">
                          <a:solidFill>
                            <a:schemeClr val="tx1"/>
                          </a:solidFill>
                          <a:prstDash val="solid"/>
                        </a:lnB>
                        <a:blipFill>
                          <a:blip r:embed="rId3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ClrTx/>
                            <a:buSzTx/>
                            <a:buFontTx/>
                            <a:buNone/>
                          </a:pPr>
                          <a:r>
                            <a:rPr lang="en-US" altLang="zh-CN" sz="1600" b="0" dirty="0">
                              <a:solidFill>
                                <a:schemeClr val="tx1"/>
                              </a:solidFill>
                              <a:latin typeface="Times New Roman" panose="02020603050405020304" charset="0"/>
                              <a:ea typeface="华文细黑" panose="02010600040101010101" charset="-122"/>
                              <a:cs typeface="Times New Roman" panose="02020603050405020304" charset="0"/>
                            </a:rPr>
                            <a:t>0</a:t>
                          </a:r>
                          <a:endParaRPr lang="en-US" altLang="zh-CN" sz="1600" b="0" dirty="0">
                            <a:solidFill>
                              <a:schemeClr val="tx1"/>
                            </a:solidFill>
                            <a:latin typeface="Times New Roman" panose="02020603050405020304" charset="0"/>
                            <a:ea typeface="华文细黑" panose="02010600040101010101" charset="-122"/>
                            <a:cs typeface="Times New Roman" panose="02020603050405020304" charset="0"/>
                          </a:endParaRPr>
                        </a:p>
                      </a:txBody>
                      <a:tcPr anchor="ctr">
                        <a:lnL w="9525">
                          <a:solidFill>
                            <a:schemeClr val="tx1"/>
                          </a:solidFill>
                          <a:prstDash val="solid"/>
                        </a:lnL>
                        <a:lnR>
                          <a:noFill/>
                        </a:lnR>
                        <a:lnT>
                          <a:noFill/>
                        </a:lnT>
                        <a:lnB w="9525">
                          <a:solidFill>
                            <a:schemeClr val="tx1"/>
                          </a:solidFill>
                          <a:prstDash val="soli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ClrTx/>
                            <a:buSzTx/>
                            <a:buFontTx/>
                            <a:buNone/>
                          </a:pPr>
                          <a:r>
                            <a:rPr lang="en-US" altLang="zh-CN" sz="1600" b="0" dirty="0">
                              <a:solidFill>
                                <a:schemeClr val="tx1"/>
                              </a:solidFill>
                              <a:latin typeface="Times New Roman" panose="02020603050405020304" charset="0"/>
                              <a:ea typeface="华文细黑" panose="02010600040101010101" charset="-122"/>
                              <a:cs typeface="Times New Roman" panose="02020603050405020304" charset="0"/>
                            </a:rPr>
                            <a:t>1</a:t>
                          </a:r>
                          <a:endParaRPr lang="en-US" altLang="zh-CN" sz="1600" b="0" dirty="0">
                            <a:solidFill>
                              <a:schemeClr val="tx1"/>
                            </a:solidFill>
                            <a:latin typeface="Times New Roman" panose="02020603050405020304" charset="0"/>
                            <a:ea typeface="华文细黑" panose="02010600040101010101" charset="-122"/>
                            <a:cs typeface="Times New Roman" panose="02020603050405020304" charset="0"/>
                          </a:endParaRP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9525">
                          <a:solidFill>
                            <a:schemeClr val="tx1"/>
                          </a:solidFill>
                          <a:prstDash val="soli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ClrTx/>
                            <a:buSzTx/>
                            <a:buFontTx/>
                            <a:buNone/>
                          </a:pPr>
                          <a:r>
                            <a:rPr lang="en-US" altLang="zh-CN" sz="1600" b="0" dirty="0">
                              <a:solidFill>
                                <a:schemeClr val="tx1"/>
                              </a:solidFill>
                              <a:latin typeface="Times New Roman" panose="02020603050405020304" charset="0"/>
                              <a:ea typeface="华文细黑" panose="02010600040101010101" charset="-122"/>
                              <a:cs typeface="Times New Roman" panose="02020603050405020304" charset="0"/>
                            </a:rPr>
                            <a:t>2</a:t>
                          </a:r>
                          <a:endParaRPr lang="en-US" altLang="zh-CN" sz="1600" b="0" dirty="0">
                            <a:solidFill>
                              <a:schemeClr val="tx1"/>
                            </a:solidFill>
                            <a:latin typeface="Times New Roman" panose="02020603050405020304" charset="0"/>
                            <a:ea typeface="华文细黑" panose="02010600040101010101" charset="-122"/>
                            <a:cs typeface="Times New Roman" panose="02020603050405020304" charset="0"/>
                          </a:endParaRP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9525">
                          <a:solidFill>
                            <a:schemeClr val="tx1"/>
                          </a:solidFill>
                          <a:prstDash val="soli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ClrTx/>
                            <a:buSzTx/>
                            <a:buFontTx/>
                            <a:buNone/>
                          </a:pPr>
                          <a:r>
                            <a:rPr lang="en-US" altLang="zh-CN" sz="1600" b="0" dirty="0">
                              <a:solidFill>
                                <a:schemeClr val="tx1"/>
                              </a:solidFill>
                              <a:latin typeface="Times New Roman" panose="02020603050405020304" charset="0"/>
                              <a:ea typeface="华文细黑" panose="02010600040101010101" charset="-122"/>
                              <a:cs typeface="Times New Roman" panose="02020603050405020304" charset="0"/>
                            </a:rPr>
                            <a:t>3</a:t>
                          </a:r>
                          <a:endParaRPr lang="en-US" altLang="zh-CN" sz="1600" b="0" dirty="0">
                            <a:solidFill>
                              <a:schemeClr val="tx1"/>
                            </a:solidFill>
                            <a:latin typeface="Times New Roman" panose="02020603050405020304" charset="0"/>
                            <a:ea typeface="华文细黑" panose="02010600040101010101" charset="-122"/>
                            <a:cs typeface="Times New Roman" panose="02020603050405020304" charset="0"/>
                          </a:endParaRP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9525">
                          <a:solidFill>
                            <a:schemeClr val="tx1"/>
                          </a:solidFill>
                          <a:prstDash val="soli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ClrTx/>
                            <a:buSzTx/>
                            <a:buFontTx/>
                            <a:buNone/>
                          </a:pPr>
                          <a:r>
                            <a:rPr lang="en-US" altLang="zh-CN" sz="1600" b="0">
                              <a:solidFill>
                                <a:schemeClr val="tx1"/>
                              </a:solidFill>
                              <a:latin typeface="Times New Roman" panose="02020603050405020304" charset="0"/>
                              <a:ea typeface="华文细黑" panose="02010600040101010101" charset="-122"/>
                              <a:cs typeface="Times New Roman" panose="02020603050405020304" charset="0"/>
                            </a:rPr>
                            <a:t>4</a:t>
                          </a:r>
                          <a:endParaRPr lang="en-US" altLang="zh-CN" sz="1600" b="0">
                            <a:solidFill>
                              <a:schemeClr val="tx1"/>
                            </a:solidFill>
                            <a:latin typeface="Times New Roman" panose="02020603050405020304" charset="0"/>
                            <a:ea typeface="华文细黑" panose="02010600040101010101" charset="-122"/>
                            <a:cs typeface="Times New Roman" panose="02020603050405020304" charset="0"/>
                          </a:endParaRP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9525">
                          <a:solidFill>
                            <a:schemeClr val="tx1"/>
                          </a:solidFill>
                          <a:prstDash val="soli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ClrTx/>
                            <a:buSzTx/>
                            <a:buFontTx/>
                            <a:buNone/>
                          </a:pPr>
                          <a:r>
                            <a:rPr lang="en-US" altLang="zh-CN" sz="1600" b="0" dirty="0">
                              <a:solidFill>
                                <a:schemeClr val="tx1"/>
                              </a:solidFill>
                              <a:latin typeface="Times New Roman" panose="02020603050405020304" charset="0"/>
                              <a:ea typeface="华文细黑" panose="02010600040101010101" charset="-122"/>
                              <a:cs typeface="Times New Roman" panose="02020603050405020304" charset="0"/>
                            </a:rPr>
                            <a:t>5</a:t>
                          </a:r>
                          <a:endParaRPr lang="en-US" altLang="zh-CN" sz="1600" b="0" dirty="0">
                            <a:solidFill>
                              <a:schemeClr val="tx1"/>
                            </a:solidFill>
                            <a:latin typeface="Times New Roman" panose="02020603050405020304" charset="0"/>
                            <a:ea typeface="华文细黑" panose="02010600040101010101" charset="-122"/>
                            <a:cs typeface="Times New Roman" panose="02020603050405020304" charset="0"/>
                          </a:endParaRP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9525">
                          <a:solidFill>
                            <a:schemeClr val="tx1"/>
                          </a:solidFill>
                          <a:prstDash val="solid"/>
                        </a:lnB>
                        <a:solidFill>
                          <a:schemeClr val="bg1"/>
                        </a:solidFill>
                      </a:tcPr>
                    </a:tc>
                  </a:tr>
                  <a:tr h="3911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>
                          <a:noFill/>
                        </a:lnL>
                        <a:lnR w="9525">
                          <a:solidFill>
                            <a:schemeClr val="tx1"/>
                          </a:solidFill>
                          <a:prstDash val="solid"/>
                        </a:lnR>
                        <a:lnT w="9525">
                          <a:solidFill>
                            <a:schemeClr val="tx1"/>
                          </a:solidFill>
                          <a:prstDash val="solid"/>
                        </a:lnT>
                        <a:lnB>
                          <a:noFill/>
                        </a:lnB>
                        <a:blipFill>
                          <a:blip r:embed="rId3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ClrTx/>
                            <a:buSzTx/>
                            <a:buFontTx/>
                            <a:buNone/>
                          </a:pPr>
                          <a:endParaRPr lang="en-US" altLang="zh-CN" sz="1600" b="0" dirty="0">
                            <a:solidFill>
                              <a:schemeClr val="tx1"/>
                            </a:solidFill>
                            <a:latin typeface="Times New Roman" panose="02020603050405020304" charset="0"/>
                            <a:ea typeface="华文细黑" panose="02010600040101010101" charset="-122"/>
                            <a:cs typeface="Times New Roman" panose="02020603050405020304" charset="0"/>
                          </a:endParaRPr>
                        </a:p>
                      </a:txBody>
                      <a:tcPr anchor="ctr">
                        <a:lnL w="9525">
                          <a:solidFill>
                            <a:schemeClr val="tx1"/>
                          </a:solidFill>
                          <a:prstDash val="solid"/>
                        </a:lnL>
                        <a:lnR>
                          <a:noFill/>
                        </a:lnR>
                        <a:lnT w="9525">
                          <a:solidFill>
                            <a:schemeClr val="tx1"/>
                          </a:solidFill>
                          <a:prstDash val="solid"/>
                        </a:lnT>
                        <a:lnB>
                          <a:noFill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ClrTx/>
                            <a:buSzTx/>
                            <a:buFontTx/>
                            <a:buNone/>
                          </a:pPr>
                          <a:r>
                            <a:rPr lang="en-US" altLang="zh-CN" sz="1600" b="0" dirty="0">
                              <a:solidFill>
                                <a:schemeClr val="tx1"/>
                              </a:solidFill>
                              <a:latin typeface="Times New Roman" panose="02020603050405020304" charset="0"/>
                              <a:ea typeface="华文细黑" panose="02010600040101010101" charset="-122"/>
                              <a:cs typeface="Times New Roman" panose="02020603050405020304" charset="0"/>
                            </a:rPr>
                            <a:t>0.15</a:t>
                          </a:r>
                          <a:endParaRPr lang="en-US" altLang="zh-CN" sz="1600" b="0" dirty="0">
                            <a:solidFill>
                              <a:schemeClr val="tx1"/>
                            </a:solidFill>
                            <a:latin typeface="Times New Roman" panose="02020603050405020304" charset="0"/>
                            <a:ea typeface="华文细黑" panose="02010600040101010101" charset="-122"/>
                            <a:cs typeface="Times New Roman" panose="02020603050405020304" charset="0"/>
                          </a:endParaRP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9525">
                          <a:solidFill>
                            <a:schemeClr val="tx1"/>
                          </a:solidFill>
                          <a:prstDash val="solid"/>
                        </a:lnT>
                        <a:lnB>
                          <a:noFill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80000"/>
                            </a:lnSpc>
                            <a:buClrTx/>
                            <a:buSzTx/>
                            <a:buFontTx/>
                            <a:buNone/>
                          </a:pPr>
                          <a:r>
                            <a:rPr lang="en-US" altLang="zh-CN" sz="1600" b="0" dirty="0">
                              <a:solidFill>
                                <a:schemeClr val="tx1"/>
                              </a:solidFill>
                              <a:latin typeface="Times New Roman" panose="02020603050405020304" charset="0"/>
                              <a:ea typeface="华文细黑" panose="02010600040101010101" charset="-122"/>
                              <a:cs typeface="Times New Roman" panose="02020603050405020304" charset="0"/>
                            </a:rPr>
                            <a:t>0.10</a:t>
                          </a:r>
                          <a:endParaRPr lang="en-US" altLang="zh-CN" sz="1600" b="0" dirty="0">
                            <a:solidFill>
                              <a:schemeClr val="tx1"/>
                            </a:solidFill>
                            <a:latin typeface="Times New Roman" panose="02020603050405020304" charset="0"/>
                            <a:ea typeface="华文细黑" panose="02010600040101010101" charset="-122"/>
                            <a:cs typeface="Times New Roman" panose="02020603050405020304" charset="0"/>
                          </a:endParaRP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9525">
                          <a:solidFill>
                            <a:schemeClr val="tx1"/>
                          </a:solidFill>
                          <a:prstDash val="solid"/>
                        </a:lnT>
                        <a:lnB>
                          <a:noFill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ClrTx/>
                            <a:buSzTx/>
                            <a:buFontTx/>
                            <a:buNone/>
                          </a:pPr>
                          <a:r>
                            <a:rPr lang="en-US" altLang="zh-CN" sz="1600" b="0" dirty="0">
                              <a:solidFill>
                                <a:schemeClr val="tx1"/>
                              </a:solidFill>
                              <a:latin typeface="Times New Roman" panose="02020603050405020304" charset="0"/>
                              <a:ea typeface="华文细黑" panose="02010600040101010101" charset="-122"/>
                              <a:cs typeface="Times New Roman" panose="02020603050405020304" charset="0"/>
                            </a:rPr>
                            <a:t>0.05</a:t>
                          </a:r>
                          <a:endParaRPr lang="en-US" altLang="zh-CN" sz="1600" b="0" dirty="0">
                            <a:solidFill>
                              <a:schemeClr val="tx1"/>
                            </a:solidFill>
                            <a:latin typeface="Times New Roman" panose="02020603050405020304" charset="0"/>
                            <a:ea typeface="华文细黑" panose="02010600040101010101" charset="-122"/>
                            <a:cs typeface="Times New Roman" panose="02020603050405020304" charset="0"/>
                          </a:endParaRP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9525">
                          <a:solidFill>
                            <a:schemeClr val="tx1"/>
                          </a:solidFill>
                          <a:prstDash val="solid"/>
                        </a:lnT>
                        <a:lnB>
                          <a:noFill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ClrTx/>
                            <a:buSzTx/>
                            <a:buFontTx/>
                            <a:buNone/>
                          </a:pPr>
                          <a:r>
                            <a:rPr lang="en-US" altLang="zh-CN" sz="1600" b="0" dirty="0">
                              <a:solidFill>
                                <a:schemeClr val="tx1"/>
                              </a:solidFill>
                              <a:latin typeface="Times New Roman" panose="02020603050405020304" charset="0"/>
                              <a:ea typeface="华文细黑" panose="02010600040101010101" charset="-122"/>
                              <a:cs typeface="Times New Roman" panose="02020603050405020304" charset="0"/>
                            </a:rPr>
                            <a:t>0.10</a:t>
                          </a:r>
                          <a:endParaRPr lang="en-US" altLang="zh-CN" sz="1600" b="0" dirty="0">
                            <a:solidFill>
                              <a:schemeClr val="tx1"/>
                            </a:solidFill>
                            <a:latin typeface="Times New Roman" panose="02020603050405020304" charset="0"/>
                            <a:ea typeface="华文细黑" panose="02010600040101010101" charset="-122"/>
                            <a:cs typeface="Times New Roman" panose="02020603050405020304" charset="0"/>
                          </a:endParaRP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9525">
                          <a:solidFill>
                            <a:schemeClr val="tx1"/>
                          </a:solidFill>
                          <a:prstDash val="solid"/>
                        </a:lnT>
                        <a:lnB>
                          <a:noFill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ClrTx/>
                            <a:buSzTx/>
                            <a:buFontTx/>
                            <a:buNone/>
                          </a:pPr>
                          <a:r>
                            <a:rPr lang="en-US" altLang="zh-CN" sz="1600" b="0" dirty="0">
                              <a:solidFill>
                                <a:schemeClr val="tx1"/>
                              </a:solidFill>
                              <a:latin typeface="Times New Roman" panose="02020603050405020304" charset="0"/>
                              <a:ea typeface="华文细黑" panose="02010600040101010101" charset="-122"/>
                              <a:cs typeface="Times New Roman" panose="02020603050405020304" charset="0"/>
                            </a:rPr>
                            <a:t>0.20</a:t>
                          </a:r>
                          <a:endParaRPr lang="en-US" altLang="zh-CN" sz="1600" b="0" dirty="0">
                            <a:solidFill>
                              <a:schemeClr val="tx1"/>
                            </a:solidFill>
                            <a:latin typeface="Times New Roman" panose="02020603050405020304" charset="0"/>
                            <a:ea typeface="华文细黑" panose="02010600040101010101" charset="-122"/>
                            <a:cs typeface="Times New Roman" panose="02020603050405020304" charset="0"/>
                          </a:endParaRP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9525">
                          <a:solidFill>
                            <a:schemeClr val="tx1"/>
                          </a:solidFill>
                          <a:prstDash val="solid"/>
                        </a:lnT>
                        <a:lnB>
                          <a:noFill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</a:tr>
                  <a:tr h="3911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>
                          <a:noFill/>
                        </a:lnL>
                        <a:lnR w="9525">
                          <a:solidFill>
                            <a:schemeClr val="tx1"/>
                          </a:solidFill>
                          <a:prstDash val="solid"/>
                        </a:lnR>
                        <a:lnT>
                          <a:noFill/>
                        </a:lnT>
                        <a:lnB w="9525">
                          <a:solidFill>
                            <a:schemeClr val="tx1"/>
                          </a:solidFill>
                          <a:prstDash val="solid"/>
                        </a:lnB>
                        <a:blipFill>
                          <a:blip r:embed="rId3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ClrTx/>
                            <a:buSzTx/>
                            <a:buFontTx/>
                            <a:buNone/>
                          </a:pPr>
                          <a:r>
                            <a:rPr lang="en-US" altLang="zh-CN" sz="1600" b="0" dirty="0">
                              <a:solidFill>
                                <a:schemeClr val="tx1"/>
                              </a:solidFill>
                              <a:latin typeface="Times New Roman" panose="02020603050405020304" charset="0"/>
                              <a:ea typeface="华文细黑" panose="02010600040101010101" charset="-122"/>
                              <a:cs typeface="Times New Roman" panose="02020603050405020304" charset="0"/>
                            </a:rPr>
                            <a:t>0.05</a:t>
                          </a:r>
                          <a:endParaRPr lang="en-US" altLang="zh-CN" sz="1600" b="0" dirty="0">
                            <a:solidFill>
                              <a:schemeClr val="tx1"/>
                            </a:solidFill>
                            <a:latin typeface="Times New Roman" panose="02020603050405020304" charset="0"/>
                            <a:ea typeface="华文细黑" panose="02010600040101010101" charset="-122"/>
                            <a:cs typeface="Times New Roman" panose="02020603050405020304" charset="0"/>
                          </a:endParaRPr>
                        </a:p>
                      </a:txBody>
                      <a:tcPr anchor="ctr">
                        <a:lnL w="9525">
                          <a:solidFill>
                            <a:schemeClr val="tx1"/>
                          </a:solidFill>
                          <a:prstDash val="solid"/>
                        </a:lnL>
                        <a:lnR>
                          <a:noFill/>
                        </a:lnR>
                        <a:lnT>
                          <a:noFill/>
                        </a:lnT>
                        <a:lnB w="9525">
                          <a:solidFill>
                            <a:schemeClr val="tx1"/>
                          </a:solidFill>
                          <a:prstDash val="soli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ClrTx/>
                            <a:buSzTx/>
                            <a:buFontTx/>
                            <a:buNone/>
                          </a:pPr>
                          <a:r>
                            <a:rPr lang="en-US" altLang="zh-CN" sz="1600" b="0" dirty="0">
                              <a:solidFill>
                                <a:schemeClr val="tx1"/>
                              </a:solidFill>
                              <a:latin typeface="Times New Roman" panose="02020603050405020304" charset="0"/>
                              <a:ea typeface="华文细黑" panose="02010600040101010101" charset="-122"/>
                              <a:cs typeface="Times New Roman" panose="02020603050405020304" charset="0"/>
                            </a:rPr>
                            <a:t>0.10</a:t>
                          </a:r>
                          <a:endParaRPr lang="en-US" altLang="zh-CN" sz="1600" b="0" dirty="0">
                            <a:solidFill>
                              <a:schemeClr val="tx1"/>
                            </a:solidFill>
                            <a:latin typeface="Times New Roman" panose="02020603050405020304" charset="0"/>
                            <a:ea typeface="华文细黑" panose="02010600040101010101" charset="-122"/>
                            <a:cs typeface="Times New Roman" panose="02020603050405020304" charset="0"/>
                          </a:endParaRP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9525">
                          <a:solidFill>
                            <a:schemeClr val="tx1"/>
                          </a:solidFill>
                          <a:prstDash val="soli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buClrTx/>
                            <a:buSzTx/>
                            <a:buFontTx/>
                            <a:buNone/>
                          </a:pPr>
                          <a:r>
                            <a:rPr lang="en-US" altLang="zh-CN" sz="1600" b="0" dirty="0">
                              <a:solidFill>
                                <a:schemeClr val="tx1"/>
                              </a:solidFill>
                              <a:latin typeface="Times New Roman" panose="02020603050405020304" charset="0"/>
                              <a:ea typeface="华文细黑" panose="02010600040101010101" charset="-122"/>
                              <a:cs typeface="Times New Roman" panose="02020603050405020304" charset="0"/>
                            </a:rPr>
                            <a:t>0.05</a:t>
                          </a:r>
                          <a:endParaRPr lang="en-US" altLang="zh-CN" sz="1600" b="0" dirty="0">
                            <a:solidFill>
                              <a:schemeClr val="tx1"/>
                            </a:solidFill>
                            <a:latin typeface="Times New Roman" panose="02020603050405020304" charset="0"/>
                            <a:ea typeface="华文细黑" panose="02010600040101010101" charset="-122"/>
                            <a:cs typeface="Times New Roman" panose="02020603050405020304" charset="0"/>
                          </a:endParaRP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9525">
                          <a:solidFill>
                            <a:schemeClr val="tx1"/>
                          </a:solidFill>
                          <a:prstDash val="soli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ClrTx/>
                            <a:buSzTx/>
                            <a:buFontTx/>
                            <a:buNone/>
                          </a:pPr>
                          <a:r>
                            <a:rPr lang="en-US" altLang="zh-CN" sz="1600" b="0" dirty="0">
                              <a:solidFill>
                                <a:schemeClr val="tx1"/>
                              </a:solidFill>
                              <a:latin typeface="Times New Roman" panose="02020603050405020304" charset="0"/>
                              <a:ea typeface="华文细黑" panose="02010600040101010101" charset="-122"/>
                              <a:cs typeface="Times New Roman" panose="02020603050405020304" charset="0"/>
                            </a:rPr>
                            <a:t>0.05</a:t>
                          </a:r>
                          <a:endParaRPr lang="en-US" altLang="zh-CN" sz="1600" b="0" dirty="0">
                            <a:solidFill>
                              <a:schemeClr val="tx1"/>
                            </a:solidFill>
                            <a:latin typeface="Times New Roman" panose="02020603050405020304" charset="0"/>
                            <a:ea typeface="华文细黑" panose="02010600040101010101" charset="-122"/>
                            <a:cs typeface="Times New Roman" panose="02020603050405020304" charset="0"/>
                          </a:endParaRP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9525">
                          <a:solidFill>
                            <a:schemeClr val="tx1"/>
                          </a:solidFill>
                          <a:prstDash val="soli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ClrTx/>
                            <a:buSzTx/>
                            <a:buFontTx/>
                            <a:buNone/>
                          </a:pPr>
                          <a:r>
                            <a:rPr lang="en-US" altLang="zh-CN" sz="1600" b="0" dirty="0">
                              <a:solidFill>
                                <a:schemeClr val="tx1"/>
                              </a:solidFill>
                              <a:latin typeface="Times New Roman" panose="02020603050405020304" charset="0"/>
                              <a:ea typeface="华文细黑" panose="02010600040101010101" charset="-122"/>
                              <a:cs typeface="Times New Roman" panose="02020603050405020304" charset="0"/>
                            </a:rPr>
                            <a:t>0.05</a:t>
                          </a:r>
                          <a:endParaRPr lang="en-US" altLang="zh-CN" sz="1600" b="0" dirty="0">
                            <a:solidFill>
                              <a:schemeClr val="tx1"/>
                            </a:solidFill>
                            <a:latin typeface="Times New Roman" panose="02020603050405020304" charset="0"/>
                            <a:ea typeface="华文细黑" panose="02010600040101010101" charset="-122"/>
                            <a:cs typeface="Times New Roman" panose="02020603050405020304" charset="0"/>
                          </a:endParaRP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9525">
                          <a:solidFill>
                            <a:schemeClr val="tx1"/>
                          </a:solidFill>
                          <a:prstDash val="soli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ClrTx/>
                            <a:buSzTx/>
                            <a:buFontTx/>
                            <a:buNone/>
                          </a:pPr>
                          <a:r>
                            <a:rPr lang="en-US" altLang="zh-CN" sz="1600" b="0" dirty="0">
                              <a:solidFill>
                                <a:schemeClr val="tx1"/>
                              </a:solidFill>
                              <a:latin typeface="Times New Roman" panose="02020603050405020304" charset="0"/>
                              <a:ea typeface="华文细黑" panose="02010600040101010101" charset="-122"/>
                              <a:cs typeface="Times New Roman" panose="02020603050405020304" charset="0"/>
                            </a:rPr>
                            <a:t>0.10</a:t>
                          </a:r>
                          <a:endParaRPr lang="en-US" altLang="zh-CN" sz="1600" b="0" dirty="0">
                            <a:solidFill>
                              <a:schemeClr val="tx1"/>
                            </a:solidFill>
                            <a:latin typeface="Times New Roman" panose="02020603050405020304" charset="0"/>
                            <a:ea typeface="华文细黑" panose="02010600040101010101" charset="-122"/>
                            <a:cs typeface="Times New Roman" panose="02020603050405020304" charset="0"/>
                          </a:endParaRP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9525">
                          <a:solidFill>
                            <a:schemeClr val="tx1"/>
                          </a:solidFill>
                          <a:prstDash val="soli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</a:tr>
                </a:tbl>
              </a:graphicData>
            </a:graphic>
          </p:graphicFrame>
        </mc:Fallback>
      </mc:AlternateContent>
      <p:grpSp>
        <p:nvGrpSpPr>
          <p:cNvPr id="15" name="组合 14"/>
          <p:cNvGrpSpPr/>
          <p:nvPr/>
        </p:nvGrpSpPr>
        <p:grpSpPr>
          <a:xfrm>
            <a:off x="146844" y="2390517"/>
            <a:ext cx="2700618" cy="1606042"/>
            <a:chOff x="3285565" y="2133598"/>
            <a:chExt cx="3048000" cy="1790701"/>
          </a:xfrm>
        </p:grpSpPr>
        <p:cxnSp>
          <p:nvCxnSpPr>
            <p:cNvPr id="12" name="直接连接符 11"/>
            <p:cNvCxnSpPr/>
            <p:nvPr/>
          </p:nvCxnSpPr>
          <p:spPr>
            <a:xfrm>
              <a:off x="3285565" y="2133598"/>
              <a:ext cx="30480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/>
          </p:nvCxnSpPr>
          <p:spPr>
            <a:xfrm>
              <a:off x="3285565" y="3924299"/>
              <a:ext cx="30480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>
              <a:off x="6333565" y="2133598"/>
              <a:ext cx="0" cy="179070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组合 15"/>
          <p:cNvGrpSpPr/>
          <p:nvPr/>
        </p:nvGrpSpPr>
        <p:grpSpPr>
          <a:xfrm>
            <a:off x="3031959" y="3788102"/>
            <a:ext cx="2060014" cy="1676400"/>
            <a:chOff x="228600" y="2247899"/>
            <a:chExt cx="3048000" cy="1790701"/>
          </a:xfrm>
        </p:grpSpPr>
        <p:cxnSp>
          <p:nvCxnSpPr>
            <p:cNvPr id="17" name="直接连接符 16"/>
            <p:cNvCxnSpPr/>
            <p:nvPr/>
          </p:nvCxnSpPr>
          <p:spPr>
            <a:xfrm>
              <a:off x="228600" y="2247899"/>
              <a:ext cx="30480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>
              <a:off x="228600" y="4038600"/>
              <a:ext cx="30480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>
              <a:off x="3276600" y="2247899"/>
              <a:ext cx="0" cy="179070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文本框 21"/>
              <p:cNvSpPr txBox="1"/>
              <p:nvPr/>
            </p:nvSpPr>
            <p:spPr>
              <a:xfrm>
                <a:off x="405171" y="4206373"/>
                <a:ext cx="16954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rPr>
                  <a:t>（</a:t>
                </a:r>
                <a:r>
                  <a:rPr lang="en-US" altLang="zh-CN" dirty="0"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rPr>
                  <a:t>a</a:t>
                </a:r>
                <a:r>
                  <a:rPr lang="zh-CN" altLang="en-US" dirty="0"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rPr>
                  <a:t>）</a:t>
                </a:r>
                <a:r>
                  <a:rPr lang="en-US" altLang="zh-CN" dirty="0">
                    <a:cs typeface="Times New Roman" panose="0202060305040502030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  <a:cs typeface="Times New Roman" panose="02020603050405020304" charset="0"/>
                      </a:rPr>
                      <m:t>𝑊</m:t>
                    </m:r>
                    <m:d>
                      <m:dPr>
                        <m:ctrlPr>
                          <a:rPr lang="en-US" altLang="zh-CN" i="1" dirty="0" smtClean="0">
                            <a:latin typeface="Cambria Math" panose="02040503050406030204" pitchFamily="18" charset="0"/>
                            <a:cs typeface="Times New Roman" panose="02020603050405020304" charset="0"/>
                          </a:rPr>
                        </m:ctrlPr>
                      </m:d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  <a:cs typeface="Times New Roman" panose="02020603050405020304" charset="0"/>
                          </a:rPr>
                          <m:t>𝑖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  <a:cs typeface="Times New Roman" panose="02020603050405020304" charset="0"/>
                          </a:rPr>
                          <m:t>,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  <a:cs typeface="Times New Roman" panose="02020603050405020304" charset="0"/>
                          </a:rPr>
                          <m:t>𝑗</m:t>
                        </m:r>
                      </m:e>
                    </m:d>
                  </m:oMath>
                </a14:m>
                <a:endParaRPr lang="zh-CN" altLang="en-US" dirty="0"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22" name="文本框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171" y="4206373"/>
                <a:ext cx="1695450" cy="369332"/>
              </a:xfrm>
              <a:prstGeom prst="rect">
                <a:avLst/>
              </a:prstGeom>
              <a:blipFill rotWithShape="1">
                <a:blip r:embed="rId4"/>
                <a:stretch>
                  <a:fillRect l="-2" t="-36" r="2" b="14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文本框 22"/>
              <p:cNvSpPr txBox="1"/>
              <p:nvPr/>
            </p:nvSpPr>
            <p:spPr>
              <a:xfrm>
                <a:off x="385488" y="6480330"/>
                <a:ext cx="174116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rPr>
                  <a:t>（</a:t>
                </a:r>
                <a:r>
                  <a:rPr lang="en-US" altLang="zh-CN" dirty="0"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rPr>
                  <a:t>b</a:t>
                </a:r>
                <a:r>
                  <a:rPr lang="zh-CN" altLang="en-US" dirty="0"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rPr>
                  <a:t>）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  <a:cs typeface="Times New Roman" panose="02020603050405020304" charset="0"/>
                      </a:rPr>
                      <m:t>𝐸</m:t>
                    </m:r>
                    <m:d>
                      <m:dPr>
                        <m:ctrlPr>
                          <a:rPr lang="en-US" altLang="zh-CN" i="1" dirty="0">
                            <a:latin typeface="Cambria Math" panose="02040503050406030204" pitchFamily="18" charset="0"/>
                            <a:cs typeface="Times New Roman" panose="02020603050405020304" charset="0"/>
                          </a:rPr>
                        </m:ctrlPr>
                      </m:d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  <a:cs typeface="Times New Roman" panose="02020603050405020304" charset="0"/>
                          </a:rPr>
                          <m:t>𝑖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  <a:cs typeface="Times New Roman" panose="02020603050405020304" charset="0"/>
                          </a:rPr>
                          <m:t>,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  <a:cs typeface="Times New Roman" panose="02020603050405020304" charset="0"/>
                          </a:rPr>
                          <m:t>𝑗</m:t>
                        </m:r>
                      </m:e>
                    </m:d>
                  </m:oMath>
                </a14:m>
                <a:endParaRPr lang="en-US" altLang="zh-CN" dirty="0"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23" name="文本框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488" y="6480330"/>
                <a:ext cx="1741169" cy="369332"/>
              </a:xfrm>
              <a:prstGeom prst="rect">
                <a:avLst/>
              </a:prstGeom>
              <a:blipFill rotWithShape="1">
                <a:blip r:embed="rId5"/>
                <a:stretch>
                  <a:fillRect l="-2" t="-42" r="2" b="14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文本框 23"/>
              <p:cNvSpPr txBox="1"/>
              <p:nvPr/>
            </p:nvSpPr>
            <p:spPr>
              <a:xfrm>
                <a:off x="3260559" y="5516186"/>
                <a:ext cx="174116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rPr>
                  <a:t>（</a:t>
                </a:r>
                <a:r>
                  <a:rPr lang="en-US" altLang="zh-CN" dirty="0"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rPr>
                  <a:t>c</a:t>
                </a:r>
                <a:r>
                  <a:rPr lang="zh-CN" altLang="en-US" dirty="0"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rPr>
                  <a:t>）</a:t>
                </a:r>
                <a:r>
                  <a:rPr lang="en-US" altLang="zh-CN" i="1" dirty="0"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rPr>
                  <a:t>Root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i="1" dirty="0">
                            <a:latin typeface="Cambria Math" panose="02040503050406030204" pitchFamily="18" charset="0"/>
                            <a:cs typeface="Times New Roman" panose="02020603050405020304" charset="0"/>
                          </a:rPr>
                        </m:ctrlPr>
                      </m:d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  <a:cs typeface="Times New Roman" panose="02020603050405020304" charset="0"/>
                          </a:rPr>
                          <m:t>𝑖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  <a:cs typeface="Times New Roman" panose="02020603050405020304" charset="0"/>
                          </a:rPr>
                          <m:t>,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  <a:cs typeface="Times New Roman" panose="02020603050405020304" charset="0"/>
                          </a:rPr>
                          <m:t>𝑗</m:t>
                        </m:r>
                      </m:e>
                    </m:d>
                  </m:oMath>
                </a14:m>
                <a:endParaRPr lang="en-US" altLang="zh-CN" dirty="0"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24" name="文本框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0559" y="5516186"/>
                <a:ext cx="1741169" cy="369332"/>
              </a:xfrm>
              <a:prstGeom prst="rect">
                <a:avLst/>
              </a:prstGeom>
              <a:blipFill rotWithShape="1">
                <a:blip r:embed="rId6"/>
                <a:stretch>
                  <a:fillRect l="-27" t="-156" r="27" b="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文本框 37"/>
          <p:cNvSpPr txBox="1"/>
          <p:nvPr/>
        </p:nvSpPr>
        <p:spPr>
          <a:xfrm>
            <a:off x="45990" y="2087827"/>
            <a:ext cx="28014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华文楷体" panose="02010600040101010101" charset="-122"/>
                <a:ea typeface="华文楷体" panose="02010600040101010101" charset="-122"/>
              </a:rPr>
              <a:t> </a:t>
            </a:r>
            <a:r>
              <a:rPr lang="en-US" altLang="zh-CN" sz="1600" b="1" dirty="0">
                <a:latin typeface="华文楷体" panose="02010600040101010101" charset="-122"/>
                <a:ea typeface="华文楷体" panose="02010600040101010101" charset="-122"/>
              </a:rPr>
              <a:t>0       1        2       3        4       5</a:t>
            </a:r>
            <a:endParaRPr lang="en-US" altLang="zh-CN" sz="1600" b="1" dirty="0">
              <a:latin typeface="华文楷体" panose="02010600040101010101" charset="-122"/>
              <a:ea typeface="华文楷体" panose="02010600040101010101" charset="-122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3048000" y="3505200"/>
            <a:ext cx="2286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华文楷体" panose="02010600040101010101" charset="-122"/>
                <a:ea typeface="华文楷体" panose="02010600040101010101" charset="-122"/>
              </a:rPr>
              <a:t> </a:t>
            </a:r>
            <a:r>
              <a:rPr lang="en-US" altLang="zh-CN" sz="1600" b="1" dirty="0">
                <a:latin typeface="华文楷体" panose="02010600040101010101" charset="-122"/>
                <a:ea typeface="华文楷体" panose="02010600040101010101" charset="-122"/>
              </a:rPr>
              <a:t>1      2      3      4      5</a:t>
            </a:r>
            <a:endParaRPr lang="en-US" altLang="zh-CN" sz="1600" b="1" dirty="0">
              <a:latin typeface="华文楷体" panose="02010600040101010101" charset="-122"/>
              <a:ea typeface="华文楷体" panose="02010600040101010101" charset="-122"/>
            </a:endParaRPr>
          </a:p>
        </p:txBody>
      </p:sp>
      <p:sp>
        <p:nvSpPr>
          <p:cNvPr id="41" name="椭圆 40"/>
          <p:cNvSpPr/>
          <p:nvPr/>
        </p:nvSpPr>
        <p:spPr>
          <a:xfrm>
            <a:off x="1466413" y="2377678"/>
            <a:ext cx="462280" cy="231140"/>
          </a:xfrm>
          <a:prstGeom prst="ellipse">
            <a:avLst/>
          </a:prstGeom>
          <a:solidFill>
            <a:srgbClr val="FF0000">
              <a:alpha val="68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2" name="文本框 41"/>
              <p:cNvSpPr txBox="1"/>
              <p:nvPr/>
            </p:nvSpPr>
            <p:spPr>
              <a:xfrm>
                <a:off x="3947385" y="1113074"/>
                <a:ext cx="5195011" cy="163012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altLang="zh-CN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charset="0"/>
                            </a:rPr>
                          </m:ctrlPr>
                        </m:dPr>
                        <m:e>
                          <m:r>
                            <a:rPr lang="en-US" altLang="zh-CN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charset="0"/>
                            </a:rPr>
                            <m:t>1</m:t>
                          </m:r>
                          <m:r>
                            <a:rPr lang="en-US" altLang="zh-CN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charset="0"/>
                            </a:rPr>
                            <m:t>,</m:t>
                          </m:r>
                          <m:r>
                            <a:rPr lang="en-US" altLang="zh-CN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charset="0"/>
                            </a:rPr>
                            <m:t>3</m:t>
                          </m:r>
                        </m:e>
                      </m:d>
                      <m:r>
                        <a:rPr lang="en-US" altLang="zh-CN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𝑚𝑖𝑛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d>
                                <m:dPr>
                                  <m:ctrlPr>
                                    <a:rPr lang="en-US" altLang="zh-CN" i="1" dirty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 dirty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charset="0"/>
                                    </a:rPr>
                                    <m:t>1</m:t>
                                  </m:r>
                                  <m:r>
                                    <a:rPr lang="en-US" altLang="zh-CN" i="1" dirty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charset="0"/>
                                    </a:rPr>
                                    <m:t>,</m:t>
                                  </m:r>
                                  <m:r>
                                    <a:rPr lang="en-US" altLang="zh-CN" i="1" dirty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charset="0"/>
                                    </a:rPr>
                                    <m:t>0</m:t>
                                  </m:r>
                                </m:e>
                              </m:d>
                              <m:r>
                                <a:rPr lang="en-US" altLang="zh-CN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charset="0"/>
                                </a:rPr>
                                <m:t>+</m:t>
                              </m:r>
                              <m: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d>
                                <m:dPr>
                                  <m:ctrlPr>
                                    <a:rPr lang="en-US" altLang="zh-CN" i="1" dirty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 dirty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charset="0"/>
                                    </a:rPr>
                                    <m:t>2</m:t>
                                  </m:r>
                                  <m:r>
                                    <a:rPr lang="en-US" altLang="zh-CN" i="1" dirty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charset="0"/>
                                    </a:rPr>
                                    <m:t>,</m:t>
                                  </m:r>
                                  <m:r>
                                    <a:rPr lang="en-US" altLang="zh-CN" i="1" dirty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charset="0"/>
                                    </a:rPr>
                                    <m:t>3</m:t>
                                  </m:r>
                                </m:e>
                              </m:d>
                              <m:r>
                                <a:rPr lang="en-US" altLang="zh-CN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charset="0"/>
                                </a:rPr>
                                <m:t>+</m:t>
                              </m:r>
                              <m:r>
                                <a:rPr lang="en-US" altLang="zh-CN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charset="0"/>
                                </a:rPr>
                                <m:t>𝑊</m:t>
                              </m:r>
                              <m:d>
                                <m:dPr>
                                  <m:ctrlPr>
                                    <a:rPr lang="en-US" altLang="zh-CN" i="1" dirty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 dirty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charset="0"/>
                                    </a:rPr>
                                    <m:t>1</m:t>
                                  </m:r>
                                  <m:r>
                                    <a:rPr lang="en-US" altLang="zh-CN" i="1" dirty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charset="0"/>
                                    </a:rPr>
                                    <m:t>,</m:t>
                                  </m:r>
                                  <m:r>
                                    <a:rPr lang="en-US" altLang="zh-CN" i="1" dirty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charset="0"/>
                                    </a:rPr>
                                    <m:t>3</m:t>
                                  </m:r>
                                </m:e>
                              </m:d>
                            </m:e>
                            <m:e>
                              <m: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05</m:t>
                              </m:r>
                              <m: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70</m:t>
                              </m:r>
                              <m: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55</m:t>
                              </m:r>
                              <m: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30</m:t>
                              </m:r>
                              <m: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US" altLang="zh-CN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𝒓</m:t>
                              </m:r>
                              <m:r>
                                <a:rPr lang="en-US" altLang="zh-CN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e>
                            <m:e>
                              <m: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d>
                                <m:dPr>
                                  <m:ctrlPr>
                                    <a:rPr lang="en-US" altLang="zh-CN" i="1" dirty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 dirty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charset="0"/>
                                    </a:rPr>
                                    <m:t>1</m:t>
                                  </m:r>
                                  <m:r>
                                    <a:rPr lang="en-US" altLang="zh-CN" i="1" dirty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charset="0"/>
                                    </a:rPr>
                                    <m:t>,</m:t>
                                  </m:r>
                                  <m:r>
                                    <a:rPr lang="en-US" altLang="zh-CN" i="1" dirty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charset="0"/>
                                    </a:rPr>
                                    <m:t>1</m:t>
                                  </m:r>
                                </m:e>
                              </m:d>
                              <m:r>
                                <a:rPr lang="en-US" altLang="zh-CN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charset="0"/>
                                </a:rPr>
                                <m:t>+</m:t>
                              </m:r>
                              <m: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d>
                                <m:dPr>
                                  <m:ctrlPr>
                                    <a:rPr lang="en-US" altLang="zh-CN" i="1" dirty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 dirty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charset="0"/>
                                    </a:rPr>
                                    <m:t>3</m:t>
                                  </m:r>
                                  <m:r>
                                    <a:rPr lang="en-US" altLang="zh-CN" i="1" dirty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charset="0"/>
                                    </a:rPr>
                                    <m:t>,</m:t>
                                  </m:r>
                                  <m:r>
                                    <a:rPr lang="en-US" altLang="zh-CN" i="1" dirty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charset="0"/>
                                    </a:rPr>
                                    <m:t>3</m:t>
                                  </m:r>
                                </m:e>
                              </m:d>
                              <m:r>
                                <a:rPr lang="en-US" altLang="zh-CN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charset="0"/>
                                </a:rPr>
                                <m:t>+</m:t>
                              </m:r>
                              <m:r>
                                <a:rPr lang="en-US" altLang="zh-CN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charset="0"/>
                                </a:rPr>
                                <m:t>𝑊</m:t>
                              </m:r>
                              <m:d>
                                <m:dPr>
                                  <m:ctrlPr>
                                    <a:rPr lang="en-US" altLang="zh-CN" i="1" dirty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 dirty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charset="0"/>
                                    </a:rPr>
                                    <m:t>1</m:t>
                                  </m:r>
                                  <m:r>
                                    <a:rPr lang="en-US" altLang="zh-CN" i="1" dirty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charset="0"/>
                                    </a:rPr>
                                    <m:t>,</m:t>
                                  </m:r>
                                  <m:r>
                                    <a:rPr lang="en-US" altLang="zh-CN" i="1" dirty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charset="0"/>
                                    </a:rPr>
                                    <m:t>3</m:t>
                                  </m:r>
                                </m:e>
                              </m:d>
                            </m:e>
                            <m:e>
                              <m: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45</m:t>
                              </m:r>
                              <m: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25</m:t>
                              </m:r>
                              <m: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55</m:t>
                              </m:r>
                              <m: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25</m:t>
                              </m:r>
                              <m: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𝒓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e>
                            <m:e>
                              <m: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d>
                                <m:dPr>
                                  <m:ctrlPr>
                                    <a:rPr lang="en-US" altLang="zh-CN" i="1" dirty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 dirty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charset="0"/>
                                    </a:rPr>
                                    <m:t>1</m:t>
                                  </m:r>
                                  <m:r>
                                    <a:rPr lang="en-US" altLang="zh-CN" i="1" dirty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charset="0"/>
                                    </a:rPr>
                                    <m:t>,</m:t>
                                  </m:r>
                                  <m:r>
                                    <a:rPr lang="en-US" altLang="zh-CN" i="1" dirty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charset="0"/>
                                    </a:rPr>
                                    <m:t>2</m:t>
                                  </m:r>
                                </m:e>
                              </m:d>
                              <m:r>
                                <a:rPr lang="en-US" altLang="zh-CN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charset="0"/>
                                </a:rPr>
                                <m:t>+</m:t>
                              </m:r>
                              <m: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d>
                                <m:dPr>
                                  <m:ctrlPr>
                                    <a:rPr lang="en-US" altLang="zh-CN" i="1" dirty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 dirty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charset="0"/>
                                    </a:rPr>
                                    <m:t>4</m:t>
                                  </m:r>
                                  <m:r>
                                    <a:rPr lang="en-US" altLang="zh-CN" i="1" dirty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charset="0"/>
                                    </a:rPr>
                                    <m:t>,</m:t>
                                  </m:r>
                                  <m:r>
                                    <a:rPr lang="en-US" altLang="zh-CN" i="1" dirty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charset="0"/>
                                    </a:rPr>
                                    <m:t>3</m:t>
                                  </m:r>
                                </m:e>
                              </m:d>
                              <m:r>
                                <a:rPr lang="en-US" altLang="zh-CN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charset="0"/>
                                </a:rPr>
                                <m:t>+</m:t>
                              </m:r>
                              <m:r>
                                <a:rPr lang="en-US" altLang="zh-CN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charset="0"/>
                                </a:rPr>
                                <m:t>𝑊</m:t>
                              </m:r>
                              <m:d>
                                <m:dPr>
                                  <m:ctrlPr>
                                    <a:rPr lang="en-US" altLang="zh-CN" i="1" dirty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 dirty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charset="0"/>
                                    </a:rPr>
                                    <m:t>1</m:t>
                                  </m:r>
                                  <m:r>
                                    <a:rPr lang="en-US" altLang="zh-CN" i="1" dirty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charset="0"/>
                                    </a:rPr>
                                    <m:t>,</m:t>
                                  </m:r>
                                  <m:r>
                                    <a:rPr lang="en-US" altLang="zh-CN" i="1" dirty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charset="0"/>
                                    </a:rPr>
                                    <m:t>3</m:t>
                                  </m:r>
                                </m:e>
                              </m:d>
                            </m:e>
                            <m:e>
                              <m: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90</m:t>
                              </m:r>
                              <m: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05</m:t>
                              </m:r>
                              <m: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55</m:t>
                              </m:r>
                              <m: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50</m:t>
                              </m:r>
                              <m: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US" altLang="zh-CN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𝒓</m:t>
                              </m:r>
                              <m:r>
                                <a:rPr lang="en-US" altLang="zh-CN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𝟑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altLang="zh-CN" b="0" i="1" dirty="0">
                  <a:solidFill>
                    <a:srgbClr val="0000FF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42" name="文本框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7385" y="1113074"/>
                <a:ext cx="5195011" cy="1630126"/>
              </a:xfrm>
              <a:prstGeom prst="rect">
                <a:avLst/>
              </a:prstGeom>
              <a:blipFill rotWithShape="1">
                <a:blip r:embed="rId7"/>
                <a:stretch>
                  <a:fillRect l="-4" t="-34" r="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椭圆 48"/>
          <p:cNvSpPr/>
          <p:nvPr/>
        </p:nvSpPr>
        <p:spPr>
          <a:xfrm>
            <a:off x="3888197" y="3817455"/>
            <a:ext cx="462280" cy="231140"/>
          </a:xfrm>
          <a:prstGeom prst="ellipse">
            <a:avLst/>
          </a:prstGeom>
          <a:solidFill>
            <a:srgbClr val="FF0000">
              <a:alpha val="68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2" name="组合 71"/>
          <p:cNvGrpSpPr/>
          <p:nvPr/>
        </p:nvGrpSpPr>
        <p:grpSpPr>
          <a:xfrm>
            <a:off x="5181603" y="2895600"/>
            <a:ext cx="3886197" cy="3962400"/>
            <a:chOff x="7291" y="4163"/>
            <a:chExt cx="5602" cy="6240"/>
          </a:xfrm>
        </p:grpSpPr>
        <p:sp>
          <p:nvSpPr>
            <p:cNvPr id="73" name="Line 19"/>
            <p:cNvSpPr>
              <a:spLocks noChangeShapeType="1"/>
            </p:cNvSpPr>
            <p:nvPr/>
          </p:nvSpPr>
          <p:spPr bwMode="auto">
            <a:xfrm flipH="1">
              <a:off x="8702" y="4833"/>
              <a:ext cx="1009" cy="784"/>
            </a:xfrm>
            <a:prstGeom prst="line">
              <a:avLst/>
            </a:prstGeom>
            <a:noFill/>
            <a:ln w="381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74" name="Line 20"/>
            <p:cNvSpPr>
              <a:spLocks noChangeShapeType="1"/>
            </p:cNvSpPr>
            <p:nvPr/>
          </p:nvSpPr>
          <p:spPr bwMode="auto">
            <a:xfrm>
              <a:off x="10415" y="4833"/>
              <a:ext cx="1009" cy="673"/>
            </a:xfrm>
            <a:prstGeom prst="line">
              <a:avLst/>
            </a:prstGeom>
            <a:noFill/>
            <a:ln w="381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75" name="Line 23"/>
            <p:cNvSpPr>
              <a:spLocks noChangeShapeType="1"/>
            </p:cNvSpPr>
            <p:nvPr/>
          </p:nvSpPr>
          <p:spPr bwMode="auto">
            <a:xfrm flipH="1">
              <a:off x="10617" y="6287"/>
              <a:ext cx="604" cy="784"/>
            </a:xfrm>
            <a:prstGeom prst="line">
              <a:avLst/>
            </a:prstGeom>
            <a:noFill/>
            <a:ln w="381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76" name="Line 24"/>
            <p:cNvSpPr>
              <a:spLocks noChangeShapeType="1"/>
            </p:cNvSpPr>
            <p:nvPr/>
          </p:nvSpPr>
          <p:spPr bwMode="auto">
            <a:xfrm>
              <a:off x="11928" y="6287"/>
              <a:ext cx="402" cy="784"/>
            </a:xfrm>
            <a:prstGeom prst="line">
              <a:avLst/>
            </a:prstGeom>
            <a:noFill/>
            <a:ln w="381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77" name="Line 25"/>
            <p:cNvSpPr>
              <a:spLocks noChangeShapeType="1"/>
            </p:cNvSpPr>
            <p:nvPr/>
          </p:nvSpPr>
          <p:spPr bwMode="auto">
            <a:xfrm flipH="1">
              <a:off x="9811" y="7741"/>
              <a:ext cx="302" cy="559"/>
            </a:xfrm>
            <a:prstGeom prst="line">
              <a:avLst/>
            </a:prstGeom>
            <a:noFill/>
            <a:ln w="381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78" name="Line 26"/>
            <p:cNvSpPr>
              <a:spLocks noChangeShapeType="1"/>
            </p:cNvSpPr>
            <p:nvPr/>
          </p:nvSpPr>
          <p:spPr bwMode="auto">
            <a:xfrm>
              <a:off x="10517" y="7741"/>
              <a:ext cx="200" cy="670"/>
            </a:xfrm>
            <a:prstGeom prst="line">
              <a:avLst/>
            </a:prstGeom>
            <a:noFill/>
            <a:ln w="381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79" name="Line 25"/>
            <p:cNvSpPr>
              <a:spLocks noChangeShapeType="1"/>
            </p:cNvSpPr>
            <p:nvPr/>
          </p:nvSpPr>
          <p:spPr bwMode="auto">
            <a:xfrm flipH="1">
              <a:off x="8805" y="9077"/>
              <a:ext cx="523" cy="509"/>
            </a:xfrm>
            <a:prstGeom prst="line">
              <a:avLst/>
            </a:prstGeom>
            <a:noFill/>
            <a:ln w="381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80" name="Line 25"/>
            <p:cNvSpPr>
              <a:spLocks noChangeShapeType="1"/>
            </p:cNvSpPr>
            <p:nvPr/>
          </p:nvSpPr>
          <p:spPr bwMode="auto">
            <a:xfrm flipH="1" flipV="1">
              <a:off x="9871" y="9158"/>
              <a:ext cx="343" cy="428"/>
            </a:xfrm>
            <a:prstGeom prst="line">
              <a:avLst/>
            </a:prstGeom>
            <a:noFill/>
            <a:ln w="381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81" name="Oval 8"/>
            <p:cNvSpPr>
              <a:spLocks noChangeArrowheads="1"/>
            </p:cNvSpPr>
            <p:nvPr/>
          </p:nvSpPr>
          <p:spPr bwMode="auto">
            <a:xfrm>
              <a:off x="9608" y="4163"/>
              <a:ext cx="907" cy="895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r>
                <a:rPr lang="en-US" altLang="zh-CN" sz="3200" b="1" i="1" dirty="0">
                  <a:solidFill>
                    <a:schemeClr val="bg1"/>
                  </a:solidFill>
                  <a:ea typeface="宋体" panose="02010600030101010101" pitchFamily="2" charset="-122"/>
                </a:rPr>
                <a:t>k</a:t>
              </a:r>
              <a:r>
                <a:rPr lang="en-US" altLang="zh-CN" sz="3200" b="1" i="1" baseline="-25000" dirty="0">
                  <a:solidFill>
                    <a:schemeClr val="bg1"/>
                  </a:solidFill>
                  <a:ea typeface="宋体" panose="02010600030101010101" pitchFamily="2" charset="-122"/>
                </a:rPr>
                <a:t>2</a:t>
              </a:r>
              <a:endParaRPr lang="en-US" altLang="zh-CN" sz="3200" b="1" i="1" baseline="-25000" dirty="0">
                <a:solidFill>
                  <a:schemeClr val="bg1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82" name="Oval 9"/>
            <p:cNvSpPr>
              <a:spLocks noChangeArrowheads="1"/>
            </p:cNvSpPr>
            <p:nvPr/>
          </p:nvSpPr>
          <p:spPr bwMode="auto">
            <a:xfrm>
              <a:off x="11121" y="5504"/>
              <a:ext cx="907" cy="895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r>
                <a:rPr lang="en-US" altLang="zh-CN" sz="3200" b="1" i="1">
                  <a:solidFill>
                    <a:schemeClr val="bg1"/>
                  </a:solidFill>
                  <a:ea typeface="宋体" panose="02010600030101010101" pitchFamily="2" charset="-122"/>
                </a:rPr>
                <a:t>k</a:t>
              </a:r>
              <a:r>
                <a:rPr lang="en-US" altLang="zh-CN" sz="3200" b="1" i="1" baseline="-25000">
                  <a:solidFill>
                    <a:schemeClr val="bg1"/>
                  </a:solidFill>
                  <a:ea typeface="宋体" panose="02010600030101010101" pitchFamily="2" charset="-122"/>
                </a:rPr>
                <a:t>5</a:t>
              </a:r>
              <a:endParaRPr lang="en-US" altLang="zh-CN" sz="3200" b="1" i="1" baseline="-25000">
                <a:solidFill>
                  <a:schemeClr val="bg1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83" name="Oval 10"/>
            <p:cNvSpPr>
              <a:spLocks noChangeArrowheads="1"/>
            </p:cNvSpPr>
            <p:nvPr/>
          </p:nvSpPr>
          <p:spPr bwMode="auto">
            <a:xfrm>
              <a:off x="8502" y="6957"/>
              <a:ext cx="907" cy="895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r>
                <a:rPr lang="en-US" altLang="zh-CN" sz="3200" b="1" i="1" dirty="0">
                  <a:solidFill>
                    <a:schemeClr val="bg1"/>
                  </a:solidFill>
                  <a:ea typeface="宋体" panose="02010600030101010101" pitchFamily="2" charset="-122"/>
                </a:rPr>
                <a:t>d</a:t>
              </a:r>
              <a:r>
                <a:rPr lang="en-US" altLang="zh-CN" sz="3200" b="1" i="1" baseline="-25000" dirty="0">
                  <a:solidFill>
                    <a:schemeClr val="bg1"/>
                  </a:solidFill>
                  <a:ea typeface="宋体" panose="02010600030101010101" pitchFamily="2" charset="-122"/>
                </a:rPr>
                <a:t>1</a:t>
              </a:r>
              <a:endParaRPr lang="en-US" altLang="zh-CN" sz="3200" b="1" i="1" baseline="-25000" dirty="0">
                <a:solidFill>
                  <a:schemeClr val="bg1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84" name="Oval 11"/>
            <p:cNvSpPr>
              <a:spLocks noChangeArrowheads="1"/>
            </p:cNvSpPr>
            <p:nvPr/>
          </p:nvSpPr>
          <p:spPr bwMode="auto">
            <a:xfrm>
              <a:off x="7998" y="5506"/>
              <a:ext cx="900" cy="895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r>
                <a:rPr lang="en-US" altLang="zh-CN" sz="3200" b="1" i="1">
                  <a:solidFill>
                    <a:schemeClr val="bg1"/>
                  </a:solidFill>
                  <a:ea typeface="宋体" panose="02010600030101010101" pitchFamily="2" charset="-122"/>
                </a:rPr>
                <a:t>k</a:t>
              </a:r>
              <a:r>
                <a:rPr lang="en-US" altLang="zh-CN" sz="3200" b="1" i="1" baseline="-25000">
                  <a:solidFill>
                    <a:schemeClr val="bg1"/>
                  </a:solidFill>
                  <a:ea typeface="宋体" panose="02010600030101010101" pitchFamily="2" charset="-122"/>
                </a:rPr>
                <a:t>1</a:t>
              </a:r>
              <a:endParaRPr lang="en-US" altLang="zh-CN" sz="3200" b="1" i="1" baseline="-25000">
                <a:solidFill>
                  <a:schemeClr val="bg1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85" name="Oval 12"/>
            <p:cNvSpPr>
              <a:spLocks noChangeArrowheads="1"/>
            </p:cNvSpPr>
            <p:nvPr/>
          </p:nvSpPr>
          <p:spPr bwMode="auto">
            <a:xfrm>
              <a:off x="7291" y="6957"/>
              <a:ext cx="907" cy="895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r>
                <a:rPr lang="en-US" altLang="zh-CN" sz="3200" b="1" i="1" dirty="0">
                  <a:solidFill>
                    <a:schemeClr val="bg1"/>
                  </a:solidFill>
                  <a:ea typeface="宋体" panose="02010600030101010101" pitchFamily="2" charset="-122"/>
                </a:rPr>
                <a:t>d</a:t>
              </a:r>
              <a:r>
                <a:rPr lang="en-US" altLang="zh-CN" sz="3200" b="1" i="1" baseline="-25000" dirty="0">
                  <a:solidFill>
                    <a:schemeClr val="bg1"/>
                  </a:solidFill>
                  <a:ea typeface="宋体" panose="02010600030101010101" pitchFamily="2" charset="-122"/>
                </a:rPr>
                <a:t>0</a:t>
              </a:r>
              <a:endParaRPr lang="en-US" altLang="zh-CN" sz="3200" b="1" i="1" baseline="-25000" dirty="0">
                <a:solidFill>
                  <a:schemeClr val="bg1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86" name="Oval 13"/>
            <p:cNvSpPr>
              <a:spLocks noChangeArrowheads="1"/>
            </p:cNvSpPr>
            <p:nvPr/>
          </p:nvSpPr>
          <p:spPr bwMode="auto">
            <a:xfrm>
              <a:off x="9913" y="6957"/>
              <a:ext cx="902" cy="895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r>
                <a:rPr lang="en-US" altLang="zh-CN" sz="3200" b="1" i="1" dirty="0">
                  <a:solidFill>
                    <a:schemeClr val="bg1"/>
                  </a:solidFill>
                  <a:ea typeface="宋体" panose="02010600030101010101" pitchFamily="2" charset="-122"/>
                </a:rPr>
                <a:t>k</a:t>
              </a:r>
              <a:r>
                <a:rPr lang="en-US" altLang="zh-CN" sz="3200" b="1" i="1" baseline="-25000" dirty="0">
                  <a:solidFill>
                    <a:schemeClr val="bg1"/>
                  </a:solidFill>
                  <a:ea typeface="宋体" panose="02010600030101010101" pitchFamily="2" charset="-122"/>
                </a:rPr>
                <a:t>4</a:t>
              </a:r>
              <a:endParaRPr lang="en-US" altLang="zh-CN" sz="3200" b="1" i="1" baseline="-25000" dirty="0">
                <a:solidFill>
                  <a:schemeClr val="bg1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87" name="Oval 15"/>
            <p:cNvSpPr>
              <a:spLocks noChangeArrowheads="1"/>
            </p:cNvSpPr>
            <p:nvPr/>
          </p:nvSpPr>
          <p:spPr bwMode="auto">
            <a:xfrm>
              <a:off x="9206" y="8298"/>
              <a:ext cx="907" cy="895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r>
                <a:rPr lang="en-US" altLang="zh-CN" sz="3200" b="1" i="1">
                  <a:solidFill>
                    <a:schemeClr val="bg1"/>
                  </a:solidFill>
                  <a:ea typeface="宋体" panose="02010600030101010101" pitchFamily="2" charset="-122"/>
                </a:rPr>
                <a:t>k</a:t>
              </a:r>
              <a:r>
                <a:rPr lang="en-US" altLang="zh-CN" sz="3200" b="1" i="1" baseline="-25000">
                  <a:solidFill>
                    <a:schemeClr val="bg1"/>
                  </a:solidFill>
                  <a:ea typeface="宋体" panose="02010600030101010101" pitchFamily="2" charset="-122"/>
                </a:rPr>
                <a:t>3</a:t>
              </a:r>
              <a:endParaRPr lang="en-US" altLang="zh-CN" sz="3200" b="1" i="1" baseline="-25000">
                <a:solidFill>
                  <a:schemeClr val="bg1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88" name="Oval 16"/>
            <p:cNvSpPr>
              <a:spLocks noChangeArrowheads="1"/>
            </p:cNvSpPr>
            <p:nvPr/>
          </p:nvSpPr>
          <p:spPr bwMode="auto">
            <a:xfrm>
              <a:off x="10415" y="8300"/>
              <a:ext cx="898" cy="895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r>
                <a:rPr lang="en-US" altLang="zh-CN" sz="3200" b="1" i="1">
                  <a:solidFill>
                    <a:schemeClr val="bg1"/>
                  </a:solidFill>
                  <a:ea typeface="宋体" panose="02010600030101010101" pitchFamily="2" charset="-122"/>
                </a:rPr>
                <a:t>d</a:t>
              </a:r>
              <a:r>
                <a:rPr lang="en-US" altLang="zh-CN" sz="3200" b="1" i="1" baseline="-25000">
                  <a:solidFill>
                    <a:schemeClr val="bg1"/>
                  </a:solidFill>
                  <a:ea typeface="宋体" panose="02010600030101010101" pitchFamily="2" charset="-122"/>
                </a:rPr>
                <a:t>4</a:t>
              </a:r>
              <a:endParaRPr lang="en-US" altLang="zh-CN" sz="3200" b="1" i="1" baseline="-25000">
                <a:solidFill>
                  <a:schemeClr val="bg1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89" name="Oval 18"/>
            <p:cNvSpPr>
              <a:spLocks noChangeArrowheads="1"/>
            </p:cNvSpPr>
            <p:nvPr/>
          </p:nvSpPr>
          <p:spPr bwMode="auto">
            <a:xfrm>
              <a:off x="11987" y="7071"/>
              <a:ext cx="907" cy="895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r>
                <a:rPr lang="en-US" altLang="zh-CN" sz="3200" b="1" i="1" dirty="0">
                  <a:solidFill>
                    <a:schemeClr val="bg1"/>
                  </a:solidFill>
                  <a:ea typeface="宋体" panose="02010600030101010101" pitchFamily="2" charset="-122"/>
                </a:rPr>
                <a:t>d</a:t>
              </a:r>
              <a:r>
                <a:rPr lang="en-US" altLang="zh-CN" sz="3200" b="1" i="1" baseline="-25000" dirty="0">
                  <a:solidFill>
                    <a:schemeClr val="bg1"/>
                  </a:solidFill>
                  <a:ea typeface="宋体" panose="02010600030101010101" pitchFamily="2" charset="-122"/>
                </a:rPr>
                <a:t>5</a:t>
              </a:r>
              <a:endParaRPr lang="en-US" altLang="zh-CN" sz="3200" b="1" i="1" baseline="-25000" dirty="0">
                <a:solidFill>
                  <a:schemeClr val="bg1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90" name="Line 21"/>
            <p:cNvSpPr>
              <a:spLocks noChangeShapeType="1"/>
            </p:cNvSpPr>
            <p:nvPr/>
          </p:nvSpPr>
          <p:spPr bwMode="auto">
            <a:xfrm flipH="1">
              <a:off x="7895" y="6398"/>
              <a:ext cx="302" cy="559"/>
            </a:xfrm>
            <a:prstGeom prst="line">
              <a:avLst/>
            </a:prstGeom>
            <a:noFill/>
            <a:ln w="381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91" name="Line 22"/>
            <p:cNvSpPr>
              <a:spLocks noChangeShapeType="1"/>
            </p:cNvSpPr>
            <p:nvPr/>
          </p:nvSpPr>
          <p:spPr bwMode="auto">
            <a:xfrm>
              <a:off x="8602" y="6398"/>
              <a:ext cx="200" cy="559"/>
            </a:xfrm>
            <a:prstGeom prst="line">
              <a:avLst/>
            </a:prstGeom>
            <a:noFill/>
            <a:ln w="381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92" name="Oval 16"/>
            <p:cNvSpPr>
              <a:spLocks noChangeArrowheads="1"/>
            </p:cNvSpPr>
            <p:nvPr/>
          </p:nvSpPr>
          <p:spPr bwMode="auto">
            <a:xfrm>
              <a:off x="8060" y="9450"/>
              <a:ext cx="898" cy="895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r>
                <a:rPr lang="en-US" altLang="zh-CN" sz="3200" b="1" i="1" dirty="0">
                  <a:solidFill>
                    <a:schemeClr val="bg1"/>
                  </a:solidFill>
                  <a:ea typeface="宋体" panose="02010600030101010101" pitchFamily="2" charset="-122"/>
                </a:rPr>
                <a:t>d</a:t>
              </a:r>
              <a:r>
                <a:rPr lang="en-US" altLang="zh-CN" sz="3200" b="1" i="1" baseline="-25000" dirty="0">
                  <a:solidFill>
                    <a:schemeClr val="bg1"/>
                  </a:solidFill>
                  <a:ea typeface="宋体" panose="02010600030101010101" pitchFamily="2" charset="-122"/>
                </a:rPr>
                <a:t>2</a:t>
              </a:r>
              <a:endParaRPr lang="en-US" altLang="zh-CN" sz="3200" b="1" i="1" baseline="-25000" dirty="0">
                <a:solidFill>
                  <a:schemeClr val="bg1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93" name="Oval 17"/>
            <p:cNvSpPr>
              <a:spLocks noChangeArrowheads="1"/>
            </p:cNvSpPr>
            <p:nvPr/>
          </p:nvSpPr>
          <p:spPr bwMode="auto">
            <a:xfrm>
              <a:off x="10024" y="9509"/>
              <a:ext cx="907" cy="895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r>
                <a:rPr lang="en-US" altLang="zh-CN" sz="3200" b="1" i="1" dirty="0">
                  <a:solidFill>
                    <a:schemeClr val="bg1"/>
                  </a:solidFill>
                  <a:ea typeface="宋体" panose="02010600030101010101" pitchFamily="2" charset="-122"/>
                </a:rPr>
                <a:t>d</a:t>
              </a:r>
              <a:r>
                <a:rPr lang="en-US" altLang="zh-CN" sz="3200" b="1" i="1" baseline="-25000" dirty="0">
                  <a:solidFill>
                    <a:schemeClr val="bg1"/>
                  </a:solidFill>
                  <a:ea typeface="宋体" panose="02010600030101010101" pitchFamily="2" charset="-122"/>
                </a:rPr>
                <a:t>3</a:t>
              </a:r>
              <a:endParaRPr lang="en-US" altLang="zh-CN" sz="3200" b="1" i="1" baseline="-25000" dirty="0">
                <a:solidFill>
                  <a:schemeClr val="bg1"/>
                </a:solidFill>
                <a:ea typeface="宋体" panose="02010600030101010101" pitchFamily="2" charset="-122"/>
              </a:endParaRPr>
            </a:p>
          </p:txBody>
        </p:sp>
      </p:grpSp>
      <p:sp>
        <p:nvSpPr>
          <p:cNvPr id="62" name="Title 29"/>
          <p:cNvSpPr txBox="1"/>
          <p:nvPr/>
        </p:nvSpPr>
        <p:spPr>
          <a:xfrm>
            <a:off x="-52834" y="-84933"/>
            <a:ext cx="2863269" cy="446395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zh-CN" altLang="en-US" dirty="0">
                <a:solidFill>
                  <a:srgbClr val="FF0000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rPr>
              <a:t>示例</a:t>
            </a:r>
            <a:endParaRPr lang="zh-CN" altLang="en-US" dirty="0">
              <a:solidFill>
                <a:srgbClr val="FF0000"/>
              </a:solidFill>
              <a:latin typeface="Times New Roman" panose="02020603050405020304" charset="0"/>
              <a:ea typeface="楷体" panose="02010609060101010101" pitchFamily="49" charset="-122"/>
              <a:cs typeface="Times New Roman" panose="0202060305040502030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3" name="Text Box 4"/>
              <p:cNvSpPr txBox="1">
                <a:spLocks noChangeArrowheads="1"/>
              </p:cNvSpPr>
              <p:nvPr/>
            </p:nvSpPr>
            <p:spPr bwMode="auto">
              <a:xfrm>
                <a:off x="3122426" y="19853"/>
                <a:ext cx="6076020" cy="731867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2">
                    <a:lumMod val="60000"/>
                    <a:lumOff val="40000"/>
                  </a:schemeClr>
                </a:solidFill>
              </a:ln>
              <a:effectLst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sz="1600" b="1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  <a:sym typeface="+mn-ea"/>
                        </a:rPr>
                        <m:t>𝑬</m:t>
                      </m:r>
                      <m:d>
                        <m:dPr>
                          <m:ctrlPr>
                            <a:rPr lang="en-US" altLang="zh-CN" sz="1600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charset="0"/>
                              <a:sym typeface="+mn-ea"/>
                            </a:rPr>
                          </m:ctrlPr>
                        </m:dPr>
                        <m:e>
                          <m:r>
                            <a:rPr lang="zh-CN" altLang="en-US" sz="1600" b="1" i="1" dirty="0" err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charset="0"/>
                              <a:sym typeface="+mn-ea"/>
                            </a:rPr>
                            <m:t>𝒊</m:t>
                          </m:r>
                          <m:r>
                            <a:rPr lang="en-US" altLang="zh-CN" sz="1600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charset="0"/>
                              <a:sym typeface="+mn-ea"/>
                            </a:rPr>
                            <m:t>, </m:t>
                          </m:r>
                          <m:r>
                            <a:rPr lang="zh-CN" altLang="en-US" sz="1600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charset="0"/>
                              <a:sym typeface="+mn-ea"/>
                            </a:rPr>
                            <m:t>𝒋</m:t>
                          </m:r>
                        </m:e>
                      </m:d>
                      <m:r>
                        <a:rPr lang="en-US" altLang="zh-CN" sz="1600" b="1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  <a:sym typeface="+mn-ea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sz="1600" b="1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华文细黑" panose="02010600040101010101" charset="-122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1600" b="1" i="1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华文细黑" panose="02010600040101010101" charset="-122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1600" b="1" i="1" dirty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华文细黑" panose="02010600040101010101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1" i="1" dirty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华文细黑" panose="02010600040101010101" charset="-122"/>
                                      </a:rPr>
                                      <m:t>𝒒</m:t>
                                    </m:r>
                                  </m:e>
                                  <m:sub>
                                    <m:r>
                                      <a:rPr lang="en-US" altLang="zh-CN" sz="1600" b="1" i="1" dirty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华文细黑" panose="02010600040101010101" charset="-122"/>
                                      </a:rPr>
                                      <m:t>𝒊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en-US" altLang="zh-CN" sz="1600" b="1" i="1" dirty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华文细黑" panose="02010600040101010101" charset="-122"/>
                                      </a:rPr>
                                      <m:t>−</m:t>
                                    </m:r>
                                    <m:r>
                                      <a:rPr lang="en-US" altLang="zh-CN" sz="1600" b="1" i="1" dirty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华文细黑" panose="02010600040101010101" charset="-122"/>
                                      </a:rPr>
                                      <m:t>𝟏</m:t>
                                    </m:r>
                                  </m:sub>
                                </m:sSub>
                                <m:r>
                                  <a:rPr lang="en-US" altLang="zh-CN" sz="1600" b="1" i="1" dirty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华文细黑" panose="02010600040101010101" charset="-122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altLang="zh-CN" sz="1600" b="1" i="1" dirty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华文细黑" panose="02010600040101010101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1" i="1" dirty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华文细黑" panose="02010600040101010101" charset="-122"/>
                                      </a:rPr>
                                      <m:t>𝒒</m:t>
                                    </m:r>
                                  </m:e>
                                  <m:sub>
                                    <m:r>
                                      <a:rPr lang="en-US" altLang="zh-CN" sz="1600" b="1" i="1" dirty="0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华文细黑" panose="02010600040101010101" charset="-122"/>
                                      </a:rPr>
                                      <m:t>𝒋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func>
                                  <m:funcPr>
                                    <m:ctrlPr>
                                      <a:rPr lang="en-US" altLang="zh-CN" sz="1600" b="1" i="1" dirty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华文细黑" panose="02010600040101010101" charset="-122"/>
                                      </a:rPr>
                                    </m:ctrlPr>
                                  </m:funcPr>
                                  <m:fName>
                                    <m:limLow>
                                      <m:limLowPr>
                                        <m:ctrlPr>
                                          <a:rPr lang="en-US" altLang="zh-CN" sz="1600" b="1" i="1" dirty="0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ea typeface="华文细黑" panose="02010600040101010101" charset="-122"/>
                                          </a:rPr>
                                        </m:ctrlPr>
                                      </m:limLowPr>
                                      <m:e>
                                        <m:r>
                                          <a:rPr lang="en-US" altLang="zh-CN" sz="1600" b="1" i="1" dirty="0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ea typeface="华文细黑" panose="02010600040101010101" charset="-122"/>
                                          </a:rPr>
                                          <m:t>𝒎𝒊𝒏</m:t>
                                        </m:r>
                                      </m:e>
                                      <m:lim>
                                        <m:r>
                                          <a:rPr lang="en-US" altLang="zh-CN" sz="1600" b="1" i="1" dirty="0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ea typeface="华文细黑" panose="02010600040101010101" charset="-122"/>
                                          </a:rPr>
                                          <m:t>𝒊</m:t>
                                        </m:r>
                                        <m:r>
                                          <a:rPr lang="en-US" altLang="zh-CN" sz="1600" b="1" i="1" dirty="0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≤</m:t>
                                        </m:r>
                                        <m:r>
                                          <a:rPr lang="en-US" altLang="zh-CN" sz="1600" b="1" i="1" dirty="0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𝒓</m:t>
                                        </m:r>
                                        <m:r>
                                          <a:rPr lang="en-US" altLang="zh-CN" sz="1600" b="1" i="1" dirty="0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≤</m:t>
                                        </m:r>
                                        <m:r>
                                          <a:rPr lang="en-US" altLang="zh-CN" sz="1600" b="1" i="1" dirty="0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𝒋</m:t>
                                        </m:r>
                                      </m:lim>
                                    </m:limLow>
                                  </m:fName>
                                  <m:e>
                                    <m:r>
                                      <a:rPr lang="en-US" altLang="zh-CN" sz="1600" b="1" i="1" dirty="0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 </m:t>
                                    </m:r>
                                    <m:d>
                                      <m:dPr>
                                        <m:begChr m:val="{"/>
                                        <m:endChr m:val="}"/>
                                        <m:ctrlPr>
                                          <a:rPr lang="en-US" altLang="zh-CN" sz="1600" b="1" i="1" dirty="0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ea typeface="华文细黑" panose="02010600040101010101" charset="-122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zh-CN" altLang="en-US" sz="1600" b="1" i="1" dirty="0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ea typeface="楷体" panose="02010609060101010101" pitchFamily="49" charset="-122"/>
                                            <a:cs typeface="Times New Roman" panose="02020603050405020304" charset="0"/>
                                            <a:sym typeface="+mn-ea"/>
                                          </a:rPr>
                                          <m:t>𝑬</m:t>
                                        </m:r>
                                        <m:d>
                                          <m:dPr>
                                            <m:ctrlPr>
                                              <a:rPr lang="en-US" altLang="zh-CN" sz="1600" b="1" i="1" dirty="0">
                                                <a:solidFill>
                                                  <a:srgbClr val="0000FF"/>
                                                </a:solidFill>
                                                <a:latin typeface="Cambria Math" panose="02040503050406030204" pitchFamily="18" charset="0"/>
                                                <a:ea typeface="楷体" panose="02010609060101010101" pitchFamily="49" charset="-122"/>
                                                <a:cs typeface="Times New Roman" panose="02020603050405020304" charset="0"/>
                                                <a:sym typeface="+mn-ea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zh-CN" altLang="en-US" sz="1600" b="1" i="1" dirty="0">
                                                <a:solidFill>
                                                  <a:srgbClr val="0000FF"/>
                                                </a:solidFill>
                                                <a:latin typeface="Cambria Math" panose="02040503050406030204" pitchFamily="18" charset="0"/>
                                                <a:ea typeface="楷体" panose="02010609060101010101" pitchFamily="49" charset="-122"/>
                                                <a:cs typeface="Times New Roman" panose="02020603050405020304" charset="0"/>
                                                <a:sym typeface="+mn-ea"/>
                                              </a:rPr>
                                              <m:t>𝒊</m:t>
                                            </m:r>
                                            <m:r>
                                              <a:rPr lang="en-US" altLang="zh-CN" sz="1600" b="1" i="1" dirty="0">
                                                <a:solidFill>
                                                  <a:srgbClr val="0000FF"/>
                                                </a:solidFill>
                                                <a:latin typeface="Cambria Math" panose="02040503050406030204" pitchFamily="18" charset="0"/>
                                                <a:ea typeface="楷体" panose="02010609060101010101" pitchFamily="49" charset="-122"/>
                                                <a:cs typeface="Times New Roman" panose="02020603050405020304" charset="0"/>
                                                <a:sym typeface="+mn-ea"/>
                                              </a:rPr>
                                              <m:t>,</m:t>
                                            </m:r>
                                            <m:r>
                                              <a:rPr lang="zh-CN" altLang="en-US" sz="1600" b="1" i="1" dirty="0">
                                                <a:solidFill>
                                                  <a:srgbClr val="0000FF"/>
                                                </a:solidFill>
                                                <a:latin typeface="Cambria Math" panose="02040503050406030204" pitchFamily="18" charset="0"/>
                                                <a:ea typeface="楷体" panose="02010609060101010101" pitchFamily="49" charset="-122"/>
                                                <a:cs typeface="Times New Roman" panose="02020603050405020304" charset="0"/>
                                                <a:sym typeface="+mn-ea"/>
                                              </a:rPr>
                                              <m:t>𝒓</m:t>
                                            </m:r>
                                            <m:r>
                                              <a:rPr lang="zh-CN" altLang="en-US" sz="1600" b="1" i="1" dirty="0">
                                                <a:solidFill>
                                                  <a:srgbClr val="0000FF"/>
                                                </a:solidFill>
                                                <a:latin typeface="Cambria Math" panose="02040503050406030204" pitchFamily="18" charset="0"/>
                                                <a:ea typeface="楷体" panose="02010609060101010101" pitchFamily="49" charset="-122"/>
                                                <a:cs typeface="Times New Roman" panose="02020603050405020304" charset="0"/>
                                                <a:sym typeface="+mn-ea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zh-CN" altLang="en-US" sz="1600" b="1" i="1" dirty="0">
                                                <a:solidFill>
                                                  <a:srgbClr val="0000FF"/>
                                                </a:solidFill>
                                                <a:latin typeface="Cambria Math" panose="02040503050406030204" pitchFamily="18" charset="0"/>
                                                <a:ea typeface="楷体" panose="02010609060101010101" pitchFamily="49" charset="-122"/>
                                                <a:cs typeface="Times New Roman" panose="02020603050405020304" charset="0"/>
                                                <a:sym typeface="+mn-ea"/>
                                              </a:rPr>
                                              <m:t>𝟏</m:t>
                                            </m:r>
                                          </m:e>
                                        </m:d>
                                        <m:r>
                                          <a:rPr lang="en-US" altLang="zh-CN" sz="1600" b="1" i="1" dirty="0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ea typeface="楷体" panose="02010609060101010101" pitchFamily="49" charset="-122"/>
                                            <a:cs typeface="Times New Roman" panose="02020603050405020304" charset="0"/>
                                            <a:sym typeface="+mn-ea"/>
                                          </a:rPr>
                                          <m:t>+</m:t>
                                        </m:r>
                                        <m:r>
                                          <a:rPr lang="zh-CN" altLang="en-US" sz="1600" b="1" i="1" dirty="0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ea typeface="楷体" panose="02010609060101010101" pitchFamily="49" charset="-122"/>
                                            <a:cs typeface="Times New Roman" panose="02020603050405020304" charset="0"/>
                                            <a:sym typeface="+mn-ea"/>
                                          </a:rPr>
                                          <m:t>𝑬</m:t>
                                        </m:r>
                                        <m:d>
                                          <m:dPr>
                                            <m:ctrlPr>
                                              <a:rPr lang="en-US" altLang="zh-CN" sz="1600" b="1" i="1" dirty="0">
                                                <a:solidFill>
                                                  <a:srgbClr val="0000FF"/>
                                                </a:solidFill>
                                                <a:latin typeface="Cambria Math" panose="02040503050406030204" pitchFamily="18" charset="0"/>
                                                <a:ea typeface="楷体" panose="02010609060101010101" pitchFamily="49" charset="-122"/>
                                                <a:cs typeface="Times New Roman" panose="02020603050405020304" charset="0"/>
                                                <a:sym typeface="+mn-ea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zh-CN" altLang="en-US" sz="1600" b="1" i="1" dirty="0">
                                                <a:solidFill>
                                                  <a:srgbClr val="0000FF"/>
                                                </a:solidFill>
                                                <a:latin typeface="Cambria Math" panose="02040503050406030204" pitchFamily="18" charset="0"/>
                                                <a:ea typeface="楷体" panose="02010609060101010101" pitchFamily="49" charset="-122"/>
                                                <a:cs typeface="Times New Roman" panose="02020603050405020304" charset="0"/>
                                                <a:sym typeface="+mn-ea"/>
                                              </a:rPr>
                                              <m:t>𝒓</m:t>
                                            </m:r>
                                            <m:r>
                                              <a:rPr lang="en-US" altLang="zh-CN" sz="1600" b="1" i="1" dirty="0">
                                                <a:solidFill>
                                                  <a:srgbClr val="0000FF"/>
                                                </a:solidFill>
                                                <a:latin typeface="Cambria Math" panose="02040503050406030204" pitchFamily="18" charset="0"/>
                                                <a:ea typeface="楷体" panose="02010609060101010101" pitchFamily="49" charset="-122"/>
                                                <a:cs typeface="Times New Roman" panose="02020603050405020304" charset="0"/>
                                                <a:sym typeface="+mn-ea"/>
                                              </a:rPr>
                                              <m:t>+</m:t>
                                            </m:r>
                                            <m:r>
                                              <a:rPr lang="zh-CN" altLang="en-US" sz="1600" b="1" i="1" dirty="0">
                                                <a:solidFill>
                                                  <a:srgbClr val="0000FF"/>
                                                </a:solidFill>
                                                <a:latin typeface="Cambria Math" panose="02040503050406030204" pitchFamily="18" charset="0"/>
                                                <a:ea typeface="楷体" panose="02010609060101010101" pitchFamily="49" charset="-122"/>
                                                <a:cs typeface="Times New Roman" panose="02020603050405020304" charset="0"/>
                                                <a:sym typeface="+mn-ea"/>
                                              </a:rPr>
                                              <m:t>𝟏</m:t>
                                            </m:r>
                                            <m:r>
                                              <a:rPr lang="en-US" altLang="zh-CN" sz="1600" b="1" i="1" dirty="0">
                                                <a:solidFill>
                                                  <a:srgbClr val="0000FF"/>
                                                </a:solidFill>
                                                <a:latin typeface="Cambria Math" panose="02040503050406030204" pitchFamily="18" charset="0"/>
                                                <a:ea typeface="楷体" panose="02010609060101010101" pitchFamily="49" charset="-122"/>
                                                <a:cs typeface="Times New Roman" panose="02020603050405020304" charset="0"/>
                                                <a:sym typeface="+mn-ea"/>
                                              </a:rPr>
                                              <m:t>,</m:t>
                                            </m:r>
                                            <m:r>
                                              <a:rPr lang="zh-CN" altLang="en-US" sz="1600" b="1" i="1" dirty="0">
                                                <a:solidFill>
                                                  <a:srgbClr val="0000FF"/>
                                                </a:solidFill>
                                                <a:latin typeface="Cambria Math" panose="02040503050406030204" pitchFamily="18" charset="0"/>
                                                <a:ea typeface="楷体" panose="02010609060101010101" pitchFamily="49" charset="-122"/>
                                                <a:cs typeface="Times New Roman" panose="02020603050405020304" charset="0"/>
                                                <a:sym typeface="+mn-ea"/>
                                              </a:rPr>
                                              <m:t>𝒋</m:t>
                                            </m:r>
                                          </m:e>
                                        </m:d>
                                        <m:r>
                                          <a:rPr lang="en-US" altLang="zh-CN" sz="1600" b="1" i="1" dirty="0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ea typeface="楷体" panose="02010609060101010101" pitchFamily="49" charset="-122"/>
                                            <a:cs typeface="Times New Roman" panose="02020603050405020304" charset="0"/>
                                            <a:sym typeface="+mn-ea"/>
                                          </a:rPr>
                                          <m:t>+</m:t>
                                        </m:r>
                                        <m:r>
                                          <a:rPr lang="zh-CN" altLang="en-US" sz="1600" b="1" i="1" dirty="0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ea typeface="楷体" panose="02010609060101010101" pitchFamily="49" charset="-122"/>
                                            <a:cs typeface="Times New Roman" panose="02020603050405020304" charset="0"/>
                                            <a:sym typeface="+mn-ea"/>
                                          </a:rPr>
                                          <m:t>𝑾</m:t>
                                        </m:r>
                                        <m:d>
                                          <m:dPr>
                                            <m:ctrlPr>
                                              <a:rPr lang="en-US" altLang="zh-CN" sz="1600" b="1" i="1" dirty="0">
                                                <a:solidFill>
                                                  <a:srgbClr val="0000FF"/>
                                                </a:solidFill>
                                                <a:latin typeface="Cambria Math" panose="02040503050406030204" pitchFamily="18" charset="0"/>
                                                <a:ea typeface="楷体" panose="02010609060101010101" pitchFamily="49" charset="-122"/>
                                                <a:cs typeface="Times New Roman" panose="02020603050405020304" charset="0"/>
                                                <a:sym typeface="+mn-ea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zh-CN" altLang="en-US" sz="1600" b="1" i="1" dirty="0" err="1">
                                                <a:solidFill>
                                                  <a:srgbClr val="0000FF"/>
                                                </a:solidFill>
                                                <a:latin typeface="Cambria Math" panose="02040503050406030204" pitchFamily="18" charset="0"/>
                                                <a:ea typeface="楷体" panose="02010609060101010101" pitchFamily="49" charset="-122"/>
                                                <a:cs typeface="Times New Roman" panose="02020603050405020304" charset="0"/>
                                                <a:sym typeface="+mn-ea"/>
                                              </a:rPr>
                                              <m:t>𝒊</m:t>
                                            </m:r>
                                            <m:r>
                                              <a:rPr lang="en-US" altLang="zh-CN" sz="1600" b="1" i="1" dirty="0">
                                                <a:solidFill>
                                                  <a:srgbClr val="0000FF"/>
                                                </a:solidFill>
                                                <a:latin typeface="Cambria Math" panose="02040503050406030204" pitchFamily="18" charset="0"/>
                                                <a:ea typeface="楷体" panose="02010609060101010101" pitchFamily="49" charset="-122"/>
                                                <a:cs typeface="Times New Roman" panose="02020603050405020304" charset="0"/>
                                                <a:sym typeface="+mn-ea"/>
                                              </a:rPr>
                                              <m:t>, </m:t>
                                            </m:r>
                                            <m:r>
                                              <a:rPr lang="zh-CN" altLang="en-US" sz="1600" b="1" i="1" dirty="0">
                                                <a:solidFill>
                                                  <a:srgbClr val="0000FF"/>
                                                </a:solidFill>
                                                <a:latin typeface="Cambria Math" panose="02040503050406030204" pitchFamily="18" charset="0"/>
                                                <a:ea typeface="楷体" panose="02010609060101010101" pitchFamily="49" charset="-122"/>
                                                <a:cs typeface="Times New Roman" panose="02020603050405020304" charset="0"/>
                                                <a:sym typeface="+mn-ea"/>
                                              </a:rPr>
                                              <m:t>𝒋</m:t>
                                            </m:r>
                                          </m:e>
                                        </m:d>
                                      </m:e>
                                    </m:d>
                                  </m:e>
                                </m:func>
                              </m:e>
                            </m:mr>
                          </m:m>
                        </m:e>
                      </m:d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altLang="zh-CN" sz="16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华文细黑" panose="02010600040101010101" charset="-122"/>
                            </a:rPr>
                          </m:ctrlPr>
                        </m:mPr>
                        <m:mr>
                          <m:e>
                            <m:r>
                              <a:rPr lang="zh-CN" altLang="en-US" sz="1600" b="1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charset="0"/>
                                <a:sym typeface="+mn-ea"/>
                              </a:rPr>
                              <m:t>𝒊𝒇</m:t>
                            </m:r>
                            <m:r>
                              <a:rPr lang="zh-CN" altLang="en-US" sz="1600" b="1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charset="0"/>
                                <a:sym typeface="+mn-ea"/>
                              </a:rPr>
                              <m:t>  </m:t>
                            </m:r>
                            <m:r>
                              <a:rPr lang="zh-CN" altLang="en-US" sz="1600" b="1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charset="0"/>
                                <a:sym typeface="+mn-ea"/>
                              </a:rPr>
                              <m:t>𝒋</m:t>
                            </m:r>
                            <m:r>
                              <a:rPr lang="en-US" altLang="zh-CN" sz="1600" b="1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charset="0"/>
                                <a:sym typeface="+mn-ea"/>
                              </a:rPr>
                              <m:t>=</m:t>
                            </m:r>
                            <m:r>
                              <a:rPr lang="zh-CN" altLang="en-US" sz="1600" b="1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charset="0"/>
                                <a:sym typeface="+mn-ea"/>
                              </a:rPr>
                              <m:t>𝒊</m:t>
                            </m:r>
                            <m:r>
                              <a:rPr lang="zh-CN" altLang="en-US" sz="1600" b="1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charset="0"/>
                                <a:sym typeface="+mn-ea"/>
                              </a:rPr>
                              <m:t>−</m:t>
                            </m:r>
                            <m:r>
                              <a:rPr lang="en-US" altLang="zh-CN" sz="1600" b="1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charset="0"/>
                                <a:sym typeface="+mn-ea"/>
                              </a:rPr>
                              <m:t>𝟏</m:t>
                            </m:r>
                          </m:e>
                        </m:mr>
                        <m:mr>
                          <m:e>
                            <m:r>
                              <a:rPr lang="en-US" altLang="zh-CN" sz="1600" b="1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charset="0"/>
                                <a:sym typeface="+mn-ea"/>
                              </a:rPr>
                              <m:t>𝒊𝒇</m:t>
                            </m:r>
                            <m:r>
                              <a:rPr lang="zh-CN" altLang="en-US" sz="1600" b="1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charset="0"/>
                                <a:sym typeface="+mn-ea"/>
                              </a:rPr>
                              <m:t> </m:t>
                            </m:r>
                            <m:r>
                              <a:rPr lang="zh-CN" altLang="en-US" sz="1600" b="1" i="1" dirty="0" err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charset="0"/>
                                <a:sym typeface="+mn-ea"/>
                              </a:rPr>
                              <m:t>𝒋</m:t>
                            </m:r>
                            <m:r>
                              <a:rPr lang="en-US" altLang="zh-CN" sz="1600" b="1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charset="0"/>
                                <a:sym typeface="+mn-ea"/>
                              </a:rPr>
                              <m:t>≥</m:t>
                            </m:r>
                            <m:r>
                              <a:rPr lang="zh-CN" altLang="en-US" sz="1600" b="1" i="1" dirty="0" err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charset="0"/>
                                <a:sym typeface="+mn-ea"/>
                              </a:rPr>
                              <m:t>𝒊</m:t>
                            </m:r>
                            <m:r>
                              <m:rPr>
                                <m:nor/>
                              </m:rPr>
                              <a:rPr lang="en-US" altLang="zh-CN" sz="1600" b="1" dirty="0">
                                <a:solidFill>
                                  <a:srgbClr val="0000FF"/>
                                </a:solidFill>
                                <a:latin typeface="Times New Roman" panose="02020603050405020304" charset="0"/>
                                <a:ea typeface="楷体" panose="02010609060101010101" pitchFamily="49" charset="-122"/>
                                <a:cs typeface="Times New Roman" panose="02020603050405020304" charset="0"/>
                                <a:sym typeface="+mn-ea"/>
                              </a:rPr>
                              <m:t> </m:t>
                            </m:r>
                          </m:e>
                        </m:mr>
                      </m:m>
                    </m:oMath>
                  </m:oMathPara>
                </a14:m>
                <a:endParaRPr lang="en-US" altLang="zh-CN" sz="1600" b="1" dirty="0">
                  <a:solidFill>
                    <a:srgbClr val="0000FF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  <a:sym typeface="+mn-ea"/>
                </a:endParaRPr>
              </a:p>
            </p:txBody>
          </p:sp>
        </mc:Choice>
        <mc:Fallback>
          <p:sp>
            <p:nvSpPr>
              <p:cNvPr id="63" name="Text 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122426" y="19853"/>
                <a:ext cx="6076020" cy="731867"/>
              </a:xfrm>
              <a:prstGeom prst="rect">
                <a:avLst/>
              </a:prstGeom>
              <a:blipFill rotWithShape="1">
                <a:blip r:embed="rId8"/>
                <a:stretch>
                  <a:fillRect l="-211" t="-1758" r="-201" b="-1665"/>
                </a:stretch>
              </a:blipFill>
              <a:ln w="25400">
                <a:solidFill>
                  <a:schemeClr val="tx2">
                    <a:lumMod val="60000"/>
                    <a:lumOff val="40000"/>
                  </a:schemeClr>
                </a:solidFill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4" name="表格 63"/>
          <p:cNvGraphicFramePr>
            <a:graphicFrameLocks noGrp="1"/>
          </p:cNvGraphicFramePr>
          <p:nvPr/>
        </p:nvGraphicFramePr>
        <p:xfrm>
          <a:off x="13964" y="4758559"/>
          <a:ext cx="2819400" cy="1645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9900"/>
                <a:gridCol w="469900"/>
                <a:gridCol w="469900"/>
                <a:gridCol w="469900"/>
                <a:gridCol w="469900"/>
                <a:gridCol w="469900"/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0.05</a:t>
                      </a:r>
                      <a:endParaRPr lang="zh-CN" altLang="en-US" sz="1200" b="1" dirty="0">
                        <a:solidFill>
                          <a:schemeClr val="tx1"/>
                        </a:solidFill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0.45</a:t>
                      </a:r>
                      <a:endParaRPr lang="zh-CN" altLang="en-US" sz="1200" b="1" dirty="0">
                        <a:solidFill>
                          <a:schemeClr val="tx1"/>
                        </a:solidFill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0.90</a:t>
                      </a:r>
                      <a:endParaRPr lang="zh-CN" altLang="en-US" sz="1200" b="1" dirty="0">
                        <a:solidFill>
                          <a:schemeClr val="tx1"/>
                        </a:solidFill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1.25</a:t>
                      </a:r>
                      <a:endParaRPr lang="zh-CN" altLang="en-US" sz="1200" b="1" dirty="0">
                        <a:solidFill>
                          <a:schemeClr val="tx1"/>
                        </a:solidFill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1.75</a:t>
                      </a:r>
                      <a:endParaRPr lang="zh-CN" altLang="en-US" sz="1200" b="1" dirty="0">
                        <a:solidFill>
                          <a:schemeClr val="tx1"/>
                        </a:solidFill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2.75</a:t>
                      </a:r>
                      <a:endParaRPr lang="zh-CN" altLang="en-US" sz="1200" b="1" dirty="0">
                        <a:solidFill>
                          <a:schemeClr val="tx1"/>
                        </a:solidFill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273473">
                <a:tc>
                  <a:txBody>
                    <a:bodyPr/>
                    <a:lstStyle/>
                    <a:p>
                      <a:pPr algn="ctr"/>
                      <a:endParaRPr lang="zh-CN" altLang="en-US" sz="1200" b="1" dirty="0">
                        <a:solidFill>
                          <a:schemeClr val="tx1"/>
                        </a:solidFill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0.10</a:t>
                      </a:r>
                      <a:endParaRPr lang="zh-CN" altLang="en-US" sz="1200" b="1" dirty="0">
                        <a:solidFill>
                          <a:schemeClr val="tx1"/>
                        </a:solidFill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0.40</a:t>
                      </a:r>
                      <a:endParaRPr lang="zh-CN" altLang="en-US" sz="1200" b="1" dirty="0">
                        <a:solidFill>
                          <a:schemeClr val="tx1"/>
                        </a:solidFill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0.70</a:t>
                      </a:r>
                      <a:endParaRPr lang="zh-CN" altLang="en-US" sz="1200" b="1" dirty="0">
                        <a:solidFill>
                          <a:schemeClr val="tx1"/>
                        </a:solidFill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1.20</a:t>
                      </a:r>
                      <a:endParaRPr lang="zh-CN" altLang="en-US" sz="1200" b="1" dirty="0">
                        <a:solidFill>
                          <a:schemeClr val="tx1"/>
                        </a:solidFill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2.00</a:t>
                      </a:r>
                      <a:endParaRPr lang="zh-CN" altLang="en-US" sz="1200" b="1" dirty="0">
                        <a:solidFill>
                          <a:schemeClr val="tx1"/>
                        </a:solidFill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273473">
                <a:tc>
                  <a:txBody>
                    <a:bodyPr/>
                    <a:lstStyle/>
                    <a:p>
                      <a:pPr algn="ctr"/>
                      <a:endParaRPr lang="zh-CN" altLang="en-US" sz="1200" b="1">
                        <a:solidFill>
                          <a:schemeClr val="tx1"/>
                        </a:solidFill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b="1" dirty="0">
                        <a:solidFill>
                          <a:schemeClr val="tx1"/>
                        </a:solidFill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0.05</a:t>
                      </a:r>
                      <a:endParaRPr lang="zh-CN" altLang="en-US" sz="1200" b="1" dirty="0">
                        <a:solidFill>
                          <a:schemeClr val="tx1"/>
                        </a:solidFill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0.25</a:t>
                      </a:r>
                      <a:endParaRPr lang="zh-CN" altLang="en-US" sz="1200" b="1" dirty="0">
                        <a:solidFill>
                          <a:schemeClr val="tx1"/>
                        </a:solidFill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0.60</a:t>
                      </a:r>
                      <a:endParaRPr lang="zh-CN" altLang="en-US" sz="1200" b="1" dirty="0">
                        <a:solidFill>
                          <a:schemeClr val="tx1"/>
                        </a:solidFill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1.30</a:t>
                      </a:r>
                      <a:endParaRPr lang="zh-CN" altLang="en-US" sz="1200" b="1" dirty="0">
                        <a:solidFill>
                          <a:schemeClr val="tx1"/>
                        </a:solidFill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273473">
                <a:tc>
                  <a:txBody>
                    <a:bodyPr/>
                    <a:lstStyle/>
                    <a:p>
                      <a:pPr algn="ctr"/>
                      <a:endParaRPr lang="zh-CN" altLang="en-US" sz="1200" b="1">
                        <a:solidFill>
                          <a:schemeClr val="tx1"/>
                        </a:solidFill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b="1">
                        <a:solidFill>
                          <a:schemeClr val="tx1"/>
                        </a:solidFill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b="1">
                        <a:solidFill>
                          <a:schemeClr val="tx1"/>
                        </a:solidFill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0.05</a:t>
                      </a:r>
                      <a:endParaRPr lang="zh-CN" altLang="en-US" sz="1200" b="1" dirty="0">
                        <a:solidFill>
                          <a:schemeClr val="tx1"/>
                        </a:solidFill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0.30</a:t>
                      </a:r>
                      <a:endParaRPr lang="zh-CN" altLang="en-US" sz="1200" b="1" dirty="0">
                        <a:solidFill>
                          <a:schemeClr val="tx1"/>
                        </a:solidFill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0.90</a:t>
                      </a:r>
                      <a:endParaRPr lang="zh-CN" altLang="en-US" sz="1200" b="1" dirty="0">
                        <a:solidFill>
                          <a:schemeClr val="tx1"/>
                        </a:solidFill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273473">
                <a:tc>
                  <a:txBody>
                    <a:bodyPr/>
                    <a:lstStyle/>
                    <a:p>
                      <a:pPr algn="ctr"/>
                      <a:endParaRPr lang="zh-CN" altLang="en-US" sz="1200" b="1">
                        <a:solidFill>
                          <a:schemeClr val="tx1"/>
                        </a:solidFill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b="1">
                        <a:solidFill>
                          <a:schemeClr val="tx1"/>
                        </a:solidFill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b="1">
                        <a:solidFill>
                          <a:schemeClr val="tx1"/>
                        </a:solidFill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b="1">
                        <a:solidFill>
                          <a:schemeClr val="tx1"/>
                        </a:solidFill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0.05</a:t>
                      </a:r>
                      <a:endParaRPr lang="zh-CN" altLang="en-US" sz="1200" b="1" dirty="0">
                        <a:solidFill>
                          <a:schemeClr val="tx1"/>
                        </a:solidFill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0.50</a:t>
                      </a:r>
                      <a:endParaRPr lang="zh-CN" altLang="en-US" sz="1200" b="1" dirty="0">
                        <a:solidFill>
                          <a:schemeClr val="tx1"/>
                        </a:solidFill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273473">
                <a:tc>
                  <a:txBody>
                    <a:bodyPr/>
                    <a:lstStyle/>
                    <a:p>
                      <a:pPr algn="ctr"/>
                      <a:endParaRPr lang="zh-CN" altLang="en-US" sz="1200" b="1">
                        <a:solidFill>
                          <a:schemeClr val="tx1"/>
                        </a:solidFill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b="1">
                        <a:solidFill>
                          <a:schemeClr val="tx1"/>
                        </a:solidFill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b="1">
                        <a:solidFill>
                          <a:schemeClr val="tx1"/>
                        </a:solidFill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b="1" dirty="0">
                        <a:solidFill>
                          <a:schemeClr val="tx1"/>
                        </a:solidFill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b="1">
                        <a:solidFill>
                          <a:schemeClr val="tx1"/>
                        </a:solidFill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tx1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0.10</a:t>
                      </a:r>
                      <a:endParaRPr lang="zh-CN" altLang="en-US" sz="1200" b="1" dirty="0">
                        <a:solidFill>
                          <a:schemeClr val="tx1"/>
                        </a:solidFill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cxnSp>
        <p:nvCxnSpPr>
          <p:cNvPr id="65" name="直接连接符 64"/>
          <p:cNvCxnSpPr/>
          <p:nvPr/>
        </p:nvCxnSpPr>
        <p:spPr>
          <a:xfrm>
            <a:off x="104770" y="4796658"/>
            <a:ext cx="272859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>
            <a:off x="166364" y="6402700"/>
            <a:ext cx="2667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>
            <a:off x="2833364" y="4796658"/>
            <a:ext cx="0" cy="160604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文本框 67"/>
          <p:cNvSpPr txBox="1"/>
          <p:nvPr/>
        </p:nvSpPr>
        <p:spPr>
          <a:xfrm>
            <a:off x="22928" y="4490666"/>
            <a:ext cx="28014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华文楷体" panose="02010600040101010101" charset="-122"/>
                <a:ea typeface="华文楷体" panose="02010600040101010101" charset="-122"/>
              </a:rPr>
              <a:t> </a:t>
            </a:r>
            <a:r>
              <a:rPr lang="en-US" altLang="zh-CN" sz="1600" b="1" dirty="0">
                <a:latin typeface="华文楷体" panose="02010600040101010101" charset="-122"/>
                <a:ea typeface="华文楷体" panose="02010600040101010101" charset="-122"/>
              </a:rPr>
              <a:t>0       1        2       3        4       5</a:t>
            </a:r>
            <a:endParaRPr lang="en-US" altLang="zh-CN" sz="1600" b="1" dirty="0">
              <a:latin typeface="华文楷体" panose="02010600040101010101" charset="-122"/>
              <a:ea typeface="华文楷体" panose="02010600040101010101" charset="-122"/>
            </a:endParaRPr>
          </a:p>
        </p:txBody>
      </p:sp>
      <p:sp>
        <p:nvSpPr>
          <p:cNvPr id="69" name="文本框 68"/>
          <p:cNvSpPr txBox="1"/>
          <p:nvPr/>
        </p:nvSpPr>
        <p:spPr>
          <a:xfrm>
            <a:off x="2833364" y="4786360"/>
            <a:ext cx="256802" cy="276999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 sz="1200" b="1" dirty="0">
                <a:latin typeface="华文楷体" panose="02010600040101010101" charset="-122"/>
                <a:ea typeface="华文楷体" panose="02010600040101010101" charset="-122"/>
                <a:sym typeface="+mn-ea"/>
              </a:rPr>
              <a:t>1</a:t>
            </a:r>
            <a:endParaRPr lang="zh-CN" altLang="en-US" sz="1200" b="1" dirty="0"/>
          </a:p>
        </p:txBody>
      </p:sp>
      <p:sp>
        <p:nvSpPr>
          <p:cNvPr id="70" name="文本框 69"/>
          <p:cNvSpPr txBox="1"/>
          <p:nvPr/>
        </p:nvSpPr>
        <p:spPr>
          <a:xfrm>
            <a:off x="2833364" y="5037368"/>
            <a:ext cx="256802" cy="276999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 sz="1200" b="1" dirty="0">
                <a:latin typeface="华文楷体" panose="02010600040101010101" charset="-122"/>
                <a:ea typeface="华文楷体" panose="02010600040101010101" charset="-122"/>
                <a:sym typeface="+mn-ea"/>
              </a:rPr>
              <a:t>2</a:t>
            </a:r>
            <a:endParaRPr lang="zh-CN" altLang="en-US" sz="1200" b="1" dirty="0"/>
          </a:p>
        </p:txBody>
      </p:sp>
      <p:sp>
        <p:nvSpPr>
          <p:cNvPr id="71" name="文本框 70"/>
          <p:cNvSpPr txBox="1"/>
          <p:nvPr/>
        </p:nvSpPr>
        <p:spPr>
          <a:xfrm>
            <a:off x="2833364" y="5331512"/>
            <a:ext cx="256802" cy="276999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 sz="1200" b="1">
                <a:latin typeface="华文楷体" panose="02010600040101010101" charset="-122"/>
                <a:ea typeface="华文楷体" panose="02010600040101010101" charset="-122"/>
                <a:sym typeface="+mn-ea"/>
              </a:rPr>
              <a:t>3</a:t>
            </a:r>
            <a:endParaRPr lang="zh-CN" altLang="en-US" sz="1200" b="1"/>
          </a:p>
        </p:txBody>
      </p:sp>
      <p:sp>
        <p:nvSpPr>
          <p:cNvPr id="94" name="文本框 93"/>
          <p:cNvSpPr txBox="1"/>
          <p:nvPr/>
        </p:nvSpPr>
        <p:spPr>
          <a:xfrm>
            <a:off x="2833364" y="5596759"/>
            <a:ext cx="256802" cy="276999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 sz="1200" b="1" dirty="0">
                <a:latin typeface="华文楷体" panose="02010600040101010101" charset="-122"/>
                <a:ea typeface="华文楷体" panose="02010600040101010101" charset="-122"/>
                <a:sym typeface="+mn-ea"/>
              </a:rPr>
              <a:t>4</a:t>
            </a:r>
            <a:endParaRPr lang="zh-CN" altLang="en-US" sz="1200" b="1" dirty="0"/>
          </a:p>
        </p:txBody>
      </p:sp>
      <p:sp>
        <p:nvSpPr>
          <p:cNvPr id="95" name="文本框 94"/>
          <p:cNvSpPr txBox="1"/>
          <p:nvPr/>
        </p:nvSpPr>
        <p:spPr>
          <a:xfrm>
            <a:off x="2833364" y="5853160"/>
            <a:ext cx="256802" cy="276999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 sz="1200" b="1">
                <a:latin typeface="华文楷体" panose="02010600040101010101" charset="-122"/>
                <a:ea typeface="华文楷体" panose="02010600040101010101" charset="-122"/>
                <a:sym typeface="+mn-ea"/>
              </a:rPr>
              <a:t>5</a:t>
            </a:r>
            <a:endParaRPr lang="zh-CN" altLang="en-US" sz="1200" b="1"/>
          </a:p>
        </p:txBody>
      </p:sp>
      <p:sp>
        <p:nvSpPr>
          <p:cNvPr id="96" name="文本框 95"/>
          <p:cNvSpPr txBox="1"/>
          <p:nvPr/>
        </p:nvSpPr>
        <p:spPr>
          <a:xfrm>
            <a:off x="2833364" y="6159626"/>
            <a:ext cx="205255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1200" b="1" dirty="0">
                <a:latin typeface="华文楷体" panose="02010600040101010101" charset="-122"/>
                <a:ea typeface="华文楷体" panose="02010600040101010101" charset="-122"/>
                <a:sym typeface="+mn-ea"/>
              </a:rPr>
              <a:t>6</a:t>
            </a:r>
            <a:endParaRPr lang="zh-CN" altLang="en-US" sz="1200" b="1" dirty="0"/>
          </a:p>
        </p:txBody>
      </p:sp>
      <p:sp>
        <p:nvSpPr>
          <p:cNvPr id="97" name="椭圆 96"/>
          <p:cNvSpPr/>
          <p:nvPr/>
        </p:nvSpPr>
        <p:spPr>
          <a:xfrm>
            <a:off x="1402725" y="4801443"/>
            <a:ext cx="462280" cy="231140"/>
          </a:xfrm>
          <a:prstGeom prst="ellipse">
            <a:avLst/>
          </a:prstGeom>
          <a:solidFill>
            <a:srgbClr val="FF0000">
              <a:alpha val="68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椭圆 97"/>
          <p:cNvSpPr/>
          <p:nvPr/>
        </p:nvSpPr>
        <p:spPr>
          <a:xfrm>
            <a:off x="1432629" y="5062314"/>
            <a:ext cx="462280" cy="231140"/>
          </a:xfrm>
          <a:prstGeom prst="ellipse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9" name="椭圆 98"/>
          <p:cNvSpPr/>
          <p:nvPr/>
        </p:nvSpPr>
        <p:spPr>
          <a:xfrm>
            <a:off x="64429" y="4775257"/>
            <a:ext cx="386595" cy="218525"/>
          </a:xfrm>
          <a:prstGeom prst="ellipse">
            <a:avLst/>
          </a:prstGeom>
          <a:solidFill>
            <a:srgbClr val="FF0000">
              <a:alpha val="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0" name="椭圆 99"/>
          <p:cNvSpPr/>
          <p:nvPr/>
        </p:nvSpPr>
        <p:spPr>
          <a:xfrm>
            <a:off x="1432257" y="5335971"/>
            <a:ext cx="462280" cy="231140"/>
          </a:xfrm>
          <a:prstGeom prst="ellipse">
            <a:avLst/>
          </a:prstGeom>
          <a:solidFill>
            <a:schemeClr val="accent1">
              <a:alpha val="0"/>
            </a:schemeClr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1" name="椭圆 100"/>
          <p:cNvSpPr/>
          <p:nvPr/>
        </p:nvSpPr>
        <p:spPr>
          <a:xfrm>
            <a:off x="519330" y="4764512"/>
            <a:ext cx="386595" cy="218525"/>
          </a:xfrm>
          <a:prstGeom prst="ellipse">
            <a:avLst/>
          </a:prstGeom>
          <a:solidFill>
            <a:srgbClr val="FF0000">
              <a:alpha val="0"/>
            </a:srgbClr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" name="椭圆 101"/>
          <p:cNvSpPr/>
          <p:nvPr/>
        </p:nvSpPr>
        <p:spPr>
          <a:xfrm>
            <a:off x="1423664" y="5616575"/>
            <a:ext cx="462280" cy="231140"/>
          </a:xfrm>
          <a:prstGeom prst="ellipse">
            <a:avLst/>
          </a:prstGeom>
          <a:solidFill>
            <a:schemeClr val="accent1">
              <a:alpha val="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椭圆 102"/>
          <p:cNvSpPr/>
          <p:nvPr/>
        </p:nvSpPr>
        <p:spPr>
          <a:xfrm>
            <a:off x="974205" y="4796636"/>
            <a:ext cx="386595" cy="218525"/>
          </a:xfrm>
          <a:prstGeom prst="ellipse">
            <a:avLst/>
          </a:prstGeom>
          <a:solidFill>
            <a:srgbClr val="FF0000">
              <a:alpha val="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/>
      <p:bldP spid="38" grpId="0"/>
      <p:bldP spid="39" grpId="0"/>
      <p:bldP spid="41" grpId="0" animBg="1"/>
      <p:bldP spid="41" grpId="1" animBg="1"/>
      <p:bldP spid="42" grpId="0" animBg="1"/>
      <p:bldP spid="49" grpId="0" animBg="1"/>
      <p:bldP spid="49" grpId="1" animBg="1"/>
      <p:bldP spid="68" grpId="0"/>
      <p:bldP spid="69" grpId="0"/>
      <p:bldP spid="70" grpId="0"/>
      <p:bldP spid="71" grpId="0"/>
      <p:bldP spid="94" grpId="0"/>
      <p:bldP spid="95" grpId="0"/>
      <p:bldP spid="96" grpId="0"/>
      <p:bldP spid="97" grpId="0" animBg="1"/>
      <p:bldP spid="97" grpId="1" animBg="1"/>
      <p:bldP spid="98" grpId="0" animBg="1"/>
      <p:bldP spid="98" grpId="1" animBg="1"/>
      <p:bldP spid="99" grpId="0" animBg="1"/>
      <p:bldP spid="99" grpId="1" animBg="1"/>
      <p:bldP spid="100" grpId="0" animBg="1"/>
      <p:bldP spid="100" grpId="1" animBg="1"/>
      <p:bldP spid="101" grpId="0" animBg="1"/>
      <p:bldP spid="101" grpId="1" animBg="1"/>
      <p:bldP spid="102" grpId="0" animBg="1"/>
      <p:bldP spid="102" grpId="1" animBg="1"/>
      <p:bldP spid="103" grpId="0" animBg="1"/>
      <p:bldP spid="103" grpId="1" animBg="1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95877" y="940754"/>
            <a:ext cx="6507768" cy="436433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372" name="Rectangle 4"/>
          <p:cNvSpPr>
            <a:spLocks noChangeArrowheads="1"/>
          </p:cNvSpPr>
          <p:nvPr/>
        </p:nvSpPr>
        <p:spPr bwMode="auto">
          <a:xfrm>
            <a:off x="501721" y="914400"/>
            <a:ext cx="8197145" cy="584122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marL="533400" indent="-5334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914400" indent="-4572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295400" indent="-3810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714500" indent="-3429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171700" indent="-3429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628900" indent="-3429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3086100" indent="-3429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543300" indent="-3429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4000500" indent="-3429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defRPr/>
            </a:pPr>
            <a:r>
              <a:rPr lang="zh-CN" altLang="en-US" sz="3600" b="1" dirty="0">
                <a:latin typeface="楷体" panose="02010609060101010101" pitchFamily="49" charset="-122"/>
                <a:ea typeface="楷体" panose="02010609060101010101" pitchFamily="49" charset="-122"/>
                <a:cs typeface="华文细黑" panose="02010600040101010101" charset="-122"/>
              </a:rPr>
              <a:t>矩阵链乘法的实现</a:t>
            </a:r>
            <a:endParaRPr lang="zh-CN" altLang="en-US" sz="3600" b="1" dirty="0">
              <a:latin typeface="楷体" panose="02010609060101010101" pitchFamily="49" charset="-122"/>
              <a:ea typeface="楷体" panose="02010609060101010101" pitchFamily="49" charset="-122"/>
              <a:cs typeface="华文细黑" panose="02010600040101010101" charset="-122"/>
            </a:endParaRPr>
          </a:p>
          <a:p>
            <a:pPr lvl="1" algn="just">
              <a:defRPr/>
            </a:pPr>
            <a:r>
              <a:rPr lang="zh-CN" altLang="en-US" sz="3200" b="1" dirty="0">
                <a:solidFill>
                  <a:srgbClr val="0000CC"/>
                </a:solidFill>
                <a:latin typeface="楷体" panose="02010609060101010101" pitchFamily="49" charset="-122"/>
                <a:ea typeface="楷体" panose="02010609060101010101" pitchFamily="49" charset="-122"/>
                <a:cs typeface="华文细黑" panose="02010600040101010101" charset="-122"/>
              </a:rPr>
              <a:t>矩阵乘法满足结合率。</a:t>
            </a:r>
            <a:endParaRPr lang="zh-CN" altLang="en-US" sz="3200" b="1" dirty="0">
              <a:solidFill>
                <a:srgbClr val="0000CC"/>
              </a:solidFill>
              <a:latin typeface="楷体" panose="02010609060101010101" pitchFamily="49" charset="-122"/>
              <a:ea typeface="楷体" panose="02010609060101010101" pitchFamily="49" charset="-122"/>
              <a:cs typeface="华文细黑" panose="02010600040101010101" charset="-122"/>
            </a:endParaRPr>
          </a:p>
          <a:p>
            <a:pPr lvl="1" algn="just">
              <a:defRPr/>
            </a:pPr>
            <a:r>
              <a:rPr lang="zh-CN" altLang="en-US" sz="3200" b="1" dirty="0">
                <a:solidFill>
                  <a:srgbClr val="0000CC"/>
                </a:solidFill>
                <a:latin typeface="楷体" panose="02010609060101010101" pitchFamily="49" charset="-122"/>
                <a:ea typeface="楷体" panose="02010609060101010101" pitchFamily="49" charset="-122"/>
                <a:cs typeface="华文细黑" panose="02010600040101010101" charset="-122"/>
              </a:rPr>
              <a:t>计算一个矩阵链的乘法可有多种方法:</a:t>
            </a: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  <a:cs typeface="华文细黑" panose="02010600040101010101" charset="-122"/>
              </a:rPr>
              <a:t> </a:t>
            </a:r>
            <a:endParaRPr lang="zh-CN" altLang="en-US" b="1" dirty="0">
              <a:latin typeface="楷体" panose="02010609060101010101" pitchFamily="49" charset="-122"/>
              <a:ea typeface="楷体" panose="02010609060101010101" pitchFamily="49" charset="-122"/>
              <a:cs typeface="华文细黑" panose="02010600040101010101" charset="-122"/>
            </a:endParaRPr>
          </a:p>
          <a:p>
            <a:pPr lvl="2" algn="just">
              <a:buFontTx/>
              <a:buNone/>
              <a:defRPr/>
            </a:pPr>
            <a:r>
              <a:rPr lang="zh-CN" altLang="en-US" sz="32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华文细黑" panose="02010600040101010101" charset="-122"/>
              </a:rPr>
              <a:t>   例如</a:t>
            </a:r>
            <a:r>
              <a:rPr lang="en-US" altLang="zh-CN" sz="32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华文细黑" panose="02010600040101010101" charset="-122"/>
              </a:rPr>
              <a:t>,</a:t>
            </a:r>
            <a:r>
              <a:rPr lang="zh-CN" altLang="en-US" sz="32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华文细黑" panose="02010600040101010101" charset="-122"/>
              </a:rPr>
              <a:t>  </a:t>
            </a:r>
            <a:endParaRPr lang="en-US" altLang="zh-CN" sz="3200" b="1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  <a:cs typeface="华文细黑" panose="02010600040101010101" charset="-122"/>
            </a:endParaRPr>
          </a:p>
        </p:txBody>
      </p:sp>
      <p:sp>
        <p:nvSpPr>
          <p:cNvPr id="698374" name="Text Box 6"/>
          <p:cNvSpPr txBox="1">
            <a:spLocks noChangeArrowheads="1"/>
          </p:cNvSpPr>
          <p:nvPr/>
        </p:nvSpPr>
        <p:spPr bwMode="auto">
          <a:xfrm>
            <a:off x="3089277" y="304802"/>
            <a:ext cx="2944988" cy="645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defRPr/>
            </a:pPr>
            <a:r>
              <a:rPr lang="zh-CN" altLang="en-US" sz="36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charset="0"/>
              </a:rPr>
              <a:t>动机</a:t>
            </a:r>
            <a:endParaRPr kumimoji="1" lang="zh-CN" altLang="en-US" sz="3600" b="1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本框 4"/>
              <p:cNvSpPr txBox="1"/>
              <p:nvPr/>
            </p:nvSpPr>
            <p:spPr>
              <a:xfrm>
                <a:off x="2895600" y="2635250"/>
                <a:ext cx="5867400" cy="40886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2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华文细黑" panose="02010600040101010101" charset="-122"/>
                            </a:rPr>
                          </m:ctrlPr>
                        </m:sSubPr>
                        <m:e>
                          <m:r>
                            <a:rPr lang="en-US" altLang="zh-CN" sz="32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华文细黑" panose="02010600040101010101" charset="-122"/>
                            </a:rPr>
                            <m:t>𝑨</m:t>
                          </m:r>
                        </m:e>
                        <m:sub>
                          <m:r>
                            <a:rPr lang="en-US" altLang="zh-CN" sz="32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华文细黑" panose="02010600040101010101" charset="-122"/>
                            </a:rPr>
                            <m:t>𝟏</m:t>
                          </m:r>
                        </m:sub>
                      </m:sSub>
                      <m:r>
                        <a:rPr lang="en-US" altLang="zh-CN" sz="3200" b="1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altLang="zh-CN" sz="32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华文细黑" panose="02010600040101010101" charset="-122"/>
                            </a:rPr>
                          </m:ctrlPr>
                        </m:sSubPr>
                        <m:e>
                          <m:r>
                            <a:rPr lang="en-US" altLang="zh-CN" sz="32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华文细黑" panose="02010600040101010101" charset="-122"/>
                            </a:rPr>
                            <m:t>𝑨</m:t>
                          </m:r>
                        </m:e>
                        <m:sub>
                          <m:r>
                            <a:rPr lang="en-US" altLang="zh-CN" sz="32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华文细黑" panose="02010600040101010101" charset="-122"/>
                            </a:rPr>
                            <m:t>𝟐</m:t>
                          </m:r>
                        </m:sub>
                      </m:sSub>
                      <m:r>
                        <a:rPr lang="en-US" altLang="zh-CN" sz="3200" b="1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altLang="zh-CN" sz="32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华文细黑" panose="02010600040101010101" charset="-122"/>
                            </a:rPr>
                          </m:ctrlPr>
                        </m:sSubPr>
                        <m:e>
                          <m:r>
                            <a:rPr lang="en-US" altLang="zh-CN" sz="32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华文细黑" panose="02010600040101010101" charset="-122"/>
                            </a:rPr>
                            <m:t>𝑨</m:t>
                          </m:r>
                        </m:e>
                        <m:sub>
                          <m:r>
                            <a:rPr lang="en-US" altLang="zh-CN" sz="32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华文细黑" panose="02010600040101010101" charset="-122"/>
                            </a:rPr>
                            <m:t>𝟑</m:t>
                          </m:r>
                        </m:sub>
                      </m:sSub>
                      <m:r>
                        <a:rPr lang="en-US" altLang="zh-CN" sz="3200" b="1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altLang="zh-CN" sz="32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华文细黑" panose="02010600040101010101" charset="-122"/>
                            </a:rPr>
                          </m:ctrlPr>
                        </m:sSubPr>
                        <m:e>
                          <m:r>
                            <a:rPr lang="en-US" altLang="zh-CN" sz="32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华文细黑" panose="02010600040101010101" charset="-122"/>
                            </a:rPr>
                            <m:t>𝑨</m:t>
                          </m:r>
                        </m:e>
                        <m:sub>
                          <m:r>
                            <a:rPr lang="en-US" altLang="zh-CN" sz="32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华文细黑" panose="02010600040101010101" charset="-122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US" altLang="zh-CN" sz="3200" b="1" i="1" dirty="0">
                  <a:solidFill>
                    <a:srgbClr val="0000FF"/>
                  </a:solidFill>
                  <a:latin typeface="Cambria Math" panose="02040503050406030204" pitchFamily="18" charset="0"/>
                  <a:ea typeface="华文细黑" panose="02010600040101010101" charset="-122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1" i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华文细黑" panose="02010600040101010101" charset="-122"/>
                        </a:rPr>
                        <m:t>=</m:t>
                      </m:r>
                      <m:d>
                        <m:dPr>
                          <m:ctrlPr>
                            <a:rPr lang="en-US" altLang="zh-CN" sz="32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华文细黑" panose="02010600040101010101" charset="-12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32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华文细黑" panose="02010600040101010101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32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华文细黑" panose="02010600040101010101" charset="-122"/>
                                </a:rPr>
                                <m:t>𝑨</m:t>
                              </m:r>
                            </m:e>
                            <m:sub>
                              <m:r>
                                <a:rPr lang="en-US" altLang="zh-CN" sz="32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华文细黑" panose="02010600040101010101" charset="-122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altLang="zh-CN" sz="32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d>
                            <m:dPr>
                              <m:ctrlPr>
                                <a:rPr lang="en-US" altLang="zh-CN" sz="32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3200" b="1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华文细黑" panose="02010600040101010101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200" b="1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华文细黑" panose="02010600040101010101" charset="-122"/>
                                    </a:rPr>
                                    <m:t>𝑨</m:t>
                                  </m:r>
                                </m:e>
                                <m:sub>
                                  <m:r>
                                    <a:rPr lang="en-US" altLang="zh-CN" sz="3200" b="1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华文细黑" panose="02010600040101010101" charset="-122"/>
                                    </a:rPr>
                                    <m:t>𝟐</m:t>
                                  </m:r>
                                </m:sub>
                              </m:sSub>
                              <m:r>
                                <a:rPr lang="en-US" altLang="zh-CN" sz="32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d>
                                <m:dPr>
                                  <m:ctrlPr>
                                    <a:rPr lang="en-US" altLang="zh-CN" sz="3200" b="1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3200" b="1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华文细黑" panose="02010600040101010101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3200" b="1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华文细黑" panose="02010600040101010101" charset="-122"/>
                                        </a:rPr>
                                        <m:t>𝑨</m:t>
                                      </m:r>
                                    </m:e>
                                    <m:sub>
                                      <m:r>
                                        <a:rPr lang="en-US" altLang="zh-CN" sz="3200" b="1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华文细黑" panose="02010600040101010101" charset="-122"/>
                                        </a:rPr>
                                        <m:t>𝟑</m:t>
                                      </m:r>
                                    </m:sub>
                                  </m:sSub>
                                  <m:r>
                                    <a:rPr lang="en-US" altLang="zh-CN" sz="3200" b="1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×</m:t>
                                  </m:r>
                                  <m:sSub>
                                    <m:sSubPr>
                                      <m:ctrlPr>
                                        <a:rPr lang="en-US" altLang="zh-CN" sz="3200" b="1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华文细黑" panose="02010600040101010101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3200" b="1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华文细黑" panose="02010600040101010101" charset="-122"/>
                                        </a:rPr>
                                        <m:t>𝑨</m:t>
                                      </m:r>
                                    </m:e>
                                    <m:sub>
                                      <m:r>
                                        <a:rPr lang="en-US" altLang="zh-CN" sz="3200" b="1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华文细黑" panose="02010600040101010101" charset="-122"/>
                                        </a:rPr>
                                        <m:t>𝟒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lang="en-US" altLang="zh-CN" sz="3200" b="1" i="1" dirty="0">
                  <a:solidFill>
                    <a:srgbClr val="0000FF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华文细黑" panose="02010600040101010101" charset="-122"/>
                        </a:rPr>
                        <m:t>=</m:t>
                      </m:r>
                      <m:d>
                        <m:dPr>
                          <m:ctrlPr>
                            <a:rPr lang="en-US" altLang="zh-CN" sz="32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华文细黑" panose="02010600040101010101" charset="-122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altLang="zh-CN" sz="32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华文细黑" panose="02010600040101010101" charset="-122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3200" b="1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华文细黑" panose="02010600040101010101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200" b="1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华文细黑" panose="02010600040101010101" charset="-122"/>
                                    </a:rPr>
                                    <m:t>𝑨</m:t>
                                  </m:r>
                                </m:e>
                                <m:sub>
                                  <m:r>
                                    <a:rPr lang="en-US" altLang="zh-CN" sz="3200" b="1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华文细黑" panose="02010600040101010101" charset="-122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n-US" altLang="zh-CN" sz="32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sSub>
                                <m:sSubPr>
                                  <m:ctrlPr>
                                    <a:rPr lang="en-US" altLang="zh-CN" sz="3200" b="1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华文细黑" panose="02010600040101010101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200" b="1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华文细黑" panose="02010600040101010101" charset="-122"/>
                                    </a:rPr>
                                    <m:t>𝑨</m:t>
                                  </m:r>
                                </m:e>
                                <m:sub>
                                  <m:r>
                                    <a:rPr lang="en-US" altLang="zh-CN" sz="3200" b="1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华文细黑" panose="02010600040101010101" charset="-122"/>
                                    </a:rPr>
                                    <m:t>𝟐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sz="32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d>
                            <m:dPr>
                              <m:ctrlPr>
                                <a:rPr lang="en-US" altLang="zh-CN" sz="32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3200" b="1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华文细黑" panose="02010600040101010101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200" b="1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华文细黑" panose="02010600040101010101" charset="-122"/>
                                    </a:rPr>
                                    <m:t>𝑨</m:t>
                                  </m:r>
                                </m:e>
                                <m:sub>
                                  <m:r>
                                    <a:rPr lang="en-US" altLang="zh-CN" sz="3200" b="1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华文细黑" panose="02010600040101010101" charset="-122"/>
                                    </a:rPr>
                                    <m:t>𝟑</m:t>
                                  </m:r>
                                </m:sub>
                              </m:sSub>
                              <m:r>
                                <a:rPr lang="en-US" altLang="zh-CN" sz="32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sSub>
                                <m:sSubPr>
                                  <m:ctrlPr>
                                    <a:rPr lang="en-US" altLang="zh-CN" sz="3200" b="1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华文细黑" panose="02010600040101010101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200" b="1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华文细黑" panose="02010600040101010101" charset="-122"/>
                                    </a:rPr>
                                    <m:t>𝑨</m:t>
                                  </m:r>
                                </m:e>
                                <m:sub>
                                  <m:r>
                                    <a:rPr lang="en-US" altLang="zh-CN" sz="3200" b="1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华文细黑" panose="02010600040101010101" charset="-122"/>
                                    </a:rPr>
                                    <m:t>𝟒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  <m:oMath xmlns:m="http://schemas.openxmlformats.org/officeDocument/2006/math">
                      <m:r>
                        <a:rPr lang="en-US" altLang="zh-CN" sz="3200" b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华文细黑" panose="02010600040101010101" charset="-122"/>
                        </a:rPr>
                        <m:t>=</m:t>
                      </m:r>
                      <m:d>
                        <m:dPr>
                          <m:ctrlPr>
                            <a:rPr lang="en-US" altLang="zh-CN" sz="32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华文细黑" panose="02010600040101010101" charset="-122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altLang="zh-CN" sz="32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n-US" altLang="zh-CN" sz="3200" b="1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华文细黑" panose="02010600040101010101" charset="-122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3200" b="1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华文细黑" panose="02010600040101010101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3200" b="1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华文细黑" panose="02010600040101010101" charset="-122"/>
                                        </a:rPr>
                                        <m:t>𝑨</m:t>
                                      </m:r>
                                    </m:e>
                                    <m:sub>
                                      <m:r>
                                        <a:rPr lang="en-US" altLang="zh-CN" sz="3200" b="1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华文细黑" panose="02010600040101010101" charset="-122"/>
                                        </a:rPr>
                                        <m:t>𝟏</m:t>
                                      </m:r>
                                    </m:sub>
                                  </m:sSub>
                                  <m:r>
                                    <a:rPr lang="en-US" altLang="zh-CN" sz="3200" b="1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×</m:t>
                                  </m:r>
                                  <m:sSub>
                                    <m:sSubPr>
                                      <m:ctrlPr>
                                        <a:rPr lang="en-US" altLang="zh-CN" sz="3200" b="1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华文细黑" panose="02010600040101010101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3200" b="1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华文细黑" panose="02010600040101010101" charset="-122"/>
                                        </a:rPr>
                                        <m:t>𝑨</m:t>
                                      </m:r>
                                    </m:e>
                                    <m:sub>
                                      <m:r>
                                        <a:rPr lang="en-US" altLang="zh-CN" sz="3200" b="1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华文细黑" panose="02010600040101010101" charset="-122"/>
                                        </a:rPr>
                                        <m:t>𝟐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zh-CN" sz="32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sSub>
                                <m:sSubPr>
                                  <m:ctrlPr>
                                    <a:rPr lang="en-US" altLang="zh-CN" sz="3200" b="1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华文细黑" panose="02010600040101010101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200" b="1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华文细黑" panose="02010600040101010101" charset="-122"/>
                                    </a:rPr>
                                    <m:t>𝑨</m:t>
                                  </m:r>
                                </m:e>
                                <m:sub>
                                  <m:r>
                                    <a:rPr lang="en-US" altLang="zh-CN" sz="3200" b="1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华文细黑" panose="02010600040101010101" charset="-122"/>
                                    </a:rPr>
                                    <m:t>𝟑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sz="32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altLang="zh-CN" sz="32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华文细黑" panose="02010600040101010101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32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华文细黑" panose="02010600040101010101" charset="-122"/>
                                </a:rPr>
                                <m:t>𝑨</m:t>
                              </m:r>
                            </m:e>
                            <m:sub>
                              <m:r>
                                <a:rPr lang="en-US" altLang="zh-CN" sz="32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华文细黑" panose="02010600040101010101" charset="-122"/>
                                </a:rPr>
                                <m:t>𝟒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CN" sz="3200" b="1" i="0" dirty="0">
                  <a:solidFill>
                    <a:srgbClr val="0000FF"/>
                  </a:solidFill>
                  <a:latin typeface="Cambria Math" panose="02040503050406030204" pitchFamily="18" charset="0"/>
                  <a:ea typeface="华文细黑" panose="02010600040101010101" charset="-122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华文细黑" panose="02010600040101010101" charset="-122"/>
                        </a:rPr>
                        <m:t>=</m:t>
                      </m:r>
                      <m:d>
                        <m:dPr>
                          <m:ctrlPr>
                            <a:rPr lang="en-US" altLang="zh-CN" sz="32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华文细黑" panose="02010600040101010101" charset="-12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32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华文细黑" panose="02010600040101010101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32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华文细黑" panose="02010600040101010101" charset="-122"/>
                                </a:rPr>
                                <m:t>𝑨</m:t>
                              </m:r>
                            </m:e>
                            <m:sub>
                              <m:r>
                                <a:rPr lang="en-US" altLang="zh-CN" sz="32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华文细黑" panose="02010600040101010101" charset="-122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altLang="zh-CN" sz="32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d>
                            <m:dPr>
                              <m:ctrlPr>
                                <a:rPr lang="en-US" altLang="zh-CN" sz="32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n-US" altLang="zh-CN" sz="3200" b="1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华文细黑" panose="02010600040101010101" charset="-122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3200" b="1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华文细黑" panose="02010600040101010101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3200" b="1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华文细黑" panose="02010600040101010101" charset="-122"/>
                                        </a:rPr>
                                        <m:t>𝑨</m:t>
                                      </m:r>
                                    </m:e>
                                    <m:sub>
                                      <m:r>
                                        <a:rPr lang="en-US" altLang="zh-CN" sz="3200" b="1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华文细黑" panose="02010600040101010101" charset="-122"/>
                                        </a:rPr>
                                        <m:t>𝟐</m:t>
                                      </m:r>
                                    </m:sub>
                                  </m:sSub>
                                  <m:r>
                                    <a:rPr lang="en-US" altLang="zh-CN" sz="3200" b="1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×</m:t>
                                  </m:r>
                                  <m:sSub>
                                    <m:sSubPr>
                                      <m:ctrlPr>
                                        <a:rPr lang="en-US" altLang="zh-CN" sz="3200" b="1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华文细黑" panose="02010600040101010101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3200" b="1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华文细黑" panose="02010600040101010101" charset="-122"/>
                                        </a:rPr>
                                        <m:t>𝑨</m:t>
                                      </m:r>
                                    </m:e>
                                    <m:sub>
                                      <m:r>
                                        <a:rPr lang="en-US" altLang="zh-CN" sz="3200" b="1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华文细黑" panose="02010600040101010101" charset="-122"/>
                                        </a:rPr>
                                        <m:t>𝟑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zh-CN" sz="32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sSub>
                                <m:sSubPr>
                                  <m:ctrlPr>
                                    <a:rPr lang="en-US" altLang="zh-CN" sz="3200" b="1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华文细黑" panose="02010600040101010101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200" b="1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华文细黑" panose="02010600040101010101" charset="-122"/>
                                    </a:rPr>
                                    <m:t>𝑨</m:t>
                                  </m:r>
                                </m:e>
                                <m:sub>
                                  <m:r>
                                    <a:rPr lang="en-US" altLang="zh-CN" sz="3200" b="1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华文细黑" panose="02010600040101010101" charset="-122"/>
                                    </a:rPr>
                                    <m:t>𝟒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altLang="zh-CN" sz="3200" b="1" i="0" dirty="0">
                  <a:solidFill>
                    <a:srgbClr val="0000FF"/>
                  </a:solidFill>
                  <a:latin typeface="Cambria Math" panose="02040503050406030204" pitchFamily="18" charset="0"/>
                  <a:ea typeface="华文细黑" panose="02010600040101010101" charset="-122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1" i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华文细黑" panose="02010600040101010101" charset="-122"/>
                        </a:rPr>
                        <m:t>=</m:t>
                      </m:r>
                      <m:d>
                        <m:dPr>
                          <m:ctrlPr>
                            <a:rPr lang="en-US" altLang="zh-CN" sz="32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华文细黑" panose="02010600040101010101" charset="-122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altLang="zh-CN" sz="32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3200" b="1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华文细黑" panose="02010600040101010101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200" b="1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华文细黑" panose="02010600040101010101" charset="-122"/>
                                    </a:rPr>
                                    <m:t>𝑨</m:t>
                                  </m:r>
                                </m:e>
                                <m:sub>
                                  <m:r>
                                    <a:rPr lang="en-US" altLang="zh-CN" sz="3200" b="1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华文细黑" panose="02010600040101010101" charset="-122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n-US" altLang="zh-CN" sz="32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d>
                                <m:dPr>
                                  <m:ctrlPr>
                                    <a:rPr lang="en-US" altLang="zh-CN" sz="3200" b="1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华文细黑" panose="02010600040101010101" charset="-122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3200" b="1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华文细黑" panose="02010600040101010101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3200" b="1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华文细黑" panose="02010600040101010101" charset="-122"/>
                                        </a:rPr>
                                        <m:t>𝑨</m:t>
                                      </m:r>
                                    </m:e>
                                    <m:sub>
                                      <m:r>
                                        <a:rPr lang="en-US" altLang="zh-CN" sz="3200" b="1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华文细黑" panose="02010600040101010101" charset="-122"/>
                                        </a:rPr>
                                        <m:t>𝟐</m:t>
                                      </m:r>
                                    </m:sub>
                                  </m:sSub>
                                  <m:r>
                                    <a:rPr lang="en-US" altLang="zh-CN" sz="3200" b="1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×</m:t>
                                  </m:r>
                                  <m:sSub>
                                    <m:sSubPr>
                                      <m:ctrlPr>
                                        <a:rPr lang="en-US" altLang="zh-CN" sz="3200" b="1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华文细黑" panose="02010600040101010101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3200" b="1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华文细黑" panose="02010600040101010101" charset="-122"/>
                                        </a:rPr>
                                        <m:t>𝑨</m:t>
                                      </m:r>
                                    </m:e>
                                    <m:sub>
                                      <m:r>
                                        <a:rPr lang="en-US" altLang="zh-CN" sz="3200" b="1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华文细黑" panose="02010600040101010101" charset="-122"/>
                                        </a:rPr>
                                        <m:t>𝟑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  <m:r>
                            <a:rPr lang="en-US" altLang="zh-CN" sz="32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altLang="zh-CN" sz="32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华文细黑" panose="02010600040101010101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32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华文细黑" panose="02010600040101010101" charset="-122"/>
                                </a:rPr>
                                <m:t>𝑨</m:t>
                              </m:r>
                            </m:e>
                            <m:sub>
                              <m:r>
                                <a:rPr lang="en-US" altLang="zh-CN" sz="32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华文细黑" panose="02010600040101010101" charset="-122"/>
                                </a:rPr>
                                <m:t>𝟒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sz="2000" dirty="0">
                  <a:solidFill>
                    <a:srgbClr val="0000FF"/>
                  </a:solidFill>
                </a:endParaRPr>
              </a:p>
            </p:txBody>
          </p:sp>
        </mc:Choice>
        <mc:Fallback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5600" y="2635250"/>
                <a:ext cx="5867400" cy="4088620"/>
              </a:xfrm>
              <a:prstGeom prst="rect">
                <a:avLst/>
              </a:prstGeom>
              <a:blipFill rotWithShape="1">
                <a:blip r:embed="rId1"/>
                <a:stretch>
                  <a:fillRect b="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3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3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3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656387" name="Rectangle 3"/>
              <p:cNvSpPr>
                <a:spLocks noGrp="1" noChangeArrowheads="1"/>
              </p:cNvSpPr>
              <p:nvPr>
                <p:ph type="body" idx="1"/>
              </p:nvPr>
            </p:nvSpPr>
            <p:spPr bwMode="auto">
              <a:xfrm>
                <a:off x="208915" y="533400"/>
                <a:ext cx="8726170" cy="4953000"/>
              </a:xfrm>
              <a:solidFill>
                <a:srgbClr val="FFFFFF"/>
              </a:solidFill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just" eaLnBrk="1" hangingPunct="1">
                  <a:lnSpc>
                    <a:spcPct val="150000"/>
                  </a:lnSpc>
                  <a:defRPr/>
                </a:pPr>
                <a:r>
                  <a:rPr lang="zh-CN" altLang="en-US" b="1" dirty="0">
                    <a:latin typeface="楷体" panose="02010609060101010101" pitchFamily="49" charset="-122"/>
                    <a:ea typeface="楷体" panose="02010609060101010101" pitchFamily="49" charset="-122"/>
                    <a:cs typeface="华文细黑" panose="02010600040101010101" charset="-122"/>
                  </a:rPr>
                  <a:t>矩阵链乘法的代价与计算顺序的关系</a:t>
                </a:r>
                <a:endParaRPr lang="zh-CN" altLang="en-US" b="1" dirty="0">
                  <a:latin typeface="楷体" panose="02010609060101010101" pitchFamily="49" charset="-122"/>
                  <a:ea typeface="楷体" panose="02010609060101010101" pitchFamily="49" charset="-122"/>
                  <a:cs typeface="华文细黑" panose="02010600040101010101" charset="-122"/>
                </a:endParaRPr>
              </a:p>
              <a:p>
                <a:pPr lvl="1" algn="just">
                  <a:lnSpc>
                    <a:spcPct val="150000"/>
                  </a:lnSpc>
                  <a:defRPr/>
                </a:pPr>
                <a:r>
                  <a:rPr lang="zh-CN" altLang="en-US" b="1" dirty="0">
                    <a:solidFill>
                      <a:srgbClr val="0000CC"/>
                    </a:solidFill>
                    <a:latin typeface="楷体" panose="02010609060101010101" pitchFamily="49" charset="-122"/>
                    <a:ea typeface="楷体" panose="02010609060101010101" pitchFamily="49" charset="-122"/>
                    <a:cs typeface="华文细黑" panose="02010600040101010101" charset="-122"/>
                  </a:rPr>
                  <a:t>设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𝑨</m:t>
                        </m:r>
                      </m:e>
                      <m:sub>
                        <m:r>
                          <a:rPr lang="en-US" altLang="zh-CN" b="1" i="1" smtClean="0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𝟏</m:t>
                        </m:r>
                      </m:sub>
                    </m:sSub>
                    <m:r>
                      <a:rPr lang="en-US" altLang="zh-CN" b="1" i="1" smtClean="0">
                        <a:solidFill>
                          <a:srgbClr val="0000CC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</m:t>
                    </m:r>
                    <m:r>
                      <a:rPr lang="en-US" altLang="zh-CN" b="1" i="1" smtClean="0">
                        <a:solidFill>
                          <a:srgbClr val="0000CC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𝟏𝟎</m:t>
                    </m:r>
                    <m:r>
                      <a:rPr lang="en-US" altLang="zh-CN" b="1" i="1" smtClean="0">
                        <a:solidFill>
                          <a:srgbClr val="0000C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CN" b="1" i="1" smtClean="0">
                        <a:solidFill>
                          <a:srgbClr val="0000C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𝟏𝟎𝟎</m:t>
                    </m:r>
                  </m:oMath>
                </a14:m>
                <a:r>
                  <a:rPr lang="zh-CN" altLang="en-US" b="1" dirty="0">
                    <a:solidFill>
                      <a:srgbClr val="0000CC"/>
                    </a:solidFill>
                    <a:latin typeface="楷体" panose="02010609060101010101" pitchFamily="49" charset="-122"/>
                    <a:ea typeface="楷体" panose="02010609060101010101" pitchFamily="49" charset="-122"/>
                    <a:cs typeface="华文细黑" panose="02010600040101010101" charset="-122"/>
                  </a:rPr>
                  <a:t>矩阵,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b="1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𝑨</m:t>
                        </m:r>
                      </m:e>
                      <m:sub>
                        <m:r>
                          <a:rPr lang="en-US" altLang="zh-CN" b="1" i="1" smtClean="0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𝟐</m:t>
                        </m:r>
                      </m:sub>
                    </m:sSub>
                    <m:r>
                      <a:rPr lang="en-US" altLang="zh-CN" b="1" i="1">
                        <a:solidFill>
                          <a:srgbClr val="0000CC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</m:t>
                    </m:r>
                    <m:r>
                      <a:rPr lang="en-US" altLang="zh-CN" b="1" i="1">
                        <a:solidFill>
                          <a:srgbClr val="0000CC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𝟏𝟎𝟎</m:t>
                    </m:r>
                    <m:r>
                      <a:rPr lang="en-US" altLang="zh-CN" b="1" i="1">
                        <a:solidFill>
                          <a:srgbClr val="0000C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CN" b="1" i="1" smtClean="0">
                        <a:solidFill>
                          <a:srgbClr val="0000C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𝟓</m:t>
                    </m:r>
                    <m:r>
                      <a:rPr lang="en-US" altLang="zh-CN" b="1" i="1">
                        <a:solidFill>
                          <a:srgbClr val="0000C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b="1" dirty="0">
                    <a:solidFill>
                      <a:srgbClr val="0000CC"/>
                    </a:solidFill>
                    <a:latin typeface="楷体" panose="02010609060101010101" pitchFamily="49" charset="-122"/>
                    <a:ea typeface="楷体" panose="02010609060101010101" pitchFamily="49" charset="-122"/>
                    <a:cs typeface="华文细黑" panose="02010600040101010101" charset="-122"/>
                  </a:rPr>
                  <a:t>矩阵,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b="1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𝑨</m:t>
                        </m:r>
                      </m:e>
                      <m:sub>
                        <m:r>
                          <a:rPr lang="en-US" altLang="zh-CN" b="1" i="1" smtClean="0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𝟑</m:t>
                        </m:r>
                      </m:sub>
                    </m:sSub>
                    <m:r>
                      <a:rPr lang="en-US" altLang="zh-CN" b="1" i="1" smtClean="0">
                        <a:solidFill>
                          <a:srgbClr val="0000CC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</m:t>
                    </m:r>
                    <m:r>
                      <a:rPr lang="en-US" altLang="zh-CN" b="1" i="1" smtClean="0">
                        <a:solidFill>
                          <a:srgbClr val="0000CC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𝟓</m:t>
                    </m:r>
                    <m:r>
                      <a:rPr lang="en-US" altLang="zh-CN" b="1" i="1">
                        <a:solidFill>
                          <a:srgbClr val="0000C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CN" b="1" i="1" smtClean="0">
                        <a:solidFill>
                          <a:srgbClr val="0000C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𝟓</m:t>
                    </m:r>
                    <m:r>
                      <a:rPr lang="en-US" altLang="zh-CN" b="1" i="1">
                        <a:solidFill>
                          <a:srgbClr val="0000C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altLang="zh-CN" b="1" i="1">
                        <a:solidFill>
                          <a:srgbClr val="0000C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b="1" dirty="0">
                    <a:solidFill>
                      <a:srgbClr val="0000CC"/>
                    </a:solidFill>
                    <a:latin typeface="楷体" panose="02010609060101010101" pitchFamily="49" charset="-122"/>
                    <a:ea typeface="楷体" panose="02010609060101010101" pitchFamily="49" charset="-122"/>
                    <a:cs typeface="华文细黑" panose="02010600040101010101" charset="-122"/>
                  </a:rPr>
                  <a:t>矩阵</a:t>
                </a:r>
                <a:endParaRPr lang="en-US" altLang="zh-CN" b="1" dirty="0">
                  <a:solidFill>
                    <a:srgbClr val="0000CC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华文细黑" panose="02010600040101010101" charset="-122"/>
                </a:endParaRPr>
              </a:p>
              <a:p>
                <a:pPr marL="0" lvl="1" indent="0" algn="just">
                  <a:lnSpc>
                    <a:spcPct val="150000"/>
                  </a:lnSpc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solidFill>
                            <a:srgbClr val="0000CC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华文细黑" panose="02010600040101010101" charset="-122"/>
                        </a:rPr>
                        <m:t>  </m:t>
                      </m:r>
                      <m:r>
                        <a:rPr lang="en-US" altLang="zh-CN" b="1" i="1" smtClean="0">
                          <a:solidFill>
                            <a:srgbClr val="0000CC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华文细黑" panose="02010600040101010101" charset="-122"/>
                        </a:rPr>
                        <m:t>𝑻</m:t>
                      </m:r>
                      <m:d>
                        <m:dPr>
                          <m:ctrlPr>
                            <a:rPr lang="en-US" altLang="zh-CN" b="1" i="1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华文细黑" panose="02010600040101010101" charset="-122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altLang="zh-CN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华文细黑" panose="02010600040101010101" charset="-122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b="1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华文细黑" panose="02010600040101010101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华文细黑" panose="02010600040101010101" charset="-122"/>
                                    </a:rPr>
                                    <m:t>𝑨</m:t>
                                  </m:r>
                                </m:e>
                                <m:sub>
                                  <m:r>
                                    <a:rPr lang="en-US" altLang="zh-CN" b="1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华文细黑" panose="02010600040101010101" charset="-122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n-US" altLang="zh-CN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sSub>
                                <m:sSubPr>
                                  <m:ctrlPr>
                                    <a:rPr lang="en-US" altLang="zh-CN" b="1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华文细黑" panose="02010600040101010101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华文细黑" panose="02010600040101010101" charset="-122"/>
                                    </a:rPr>
                                    <m:t>𝑨</m:t>
                                  </m:r>
                                </m:e>
                                <m:sub>
                                  <m:r>
                                    <a:rPr lang="en-US" altLang="zh-CN" b="1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华文细黑" panose="02010600040101010101" charset="-122"/>
                                    </a:rPr>
                                    <m:t>𝟐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altLang="zh-CN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华文细黑" panose="02010600040101010101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华文细黑" panose="02010600040101010101" charset="-122"/>
                                </a:rPr>
                                <m:t>𝑨</m:t>
                              </m:r>
                            </m:e>
                            <m:sub>
                              <m:r>
                                <a:rPr lang="en-US" altLang="zh-CN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华文细黑" panose="02010600040101010101" charset="-122"/>
                                </a:rPr>
                                <m:t>𝟑</m:t>
                              </m:r>
                            </m:sub>
                          </m:sSub>
                        </m:e>
                      </m:d>
                      <m:r>
                        <a:rPr lang="en-US" altLang="zh-CN" b="1" i="1" smtClean="0">
                          <a:solidFill>
                            <a:srgbClr val="0000CC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华文细黑" panose="02010600040101010101" charset="-122"/>
                        </a:rPr>
                        <m:t>=</m:t>
                      </m:r>
                      <m:r>
                        <a:rPr lang="en-US" altLang="zh-CN" b="1" i="1" smtClean="0">
                          <a:solidFill>
                            <a:srgbClr val="0000CC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华文细黑" panose="02010600040101010101" charset="-122"/>
                        </a:rPr>
                        <m:t>𝟏𝟎</m:t>
                      </m:r>
                      <m:r>
                        <a:rPr lang="en-US" altLang="zh-CN" b="1" i="1" smtClean="0">
                          <a:solidFill>
                            <a:srgbClr val="0000CC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华文细黑" panose="02010600040101010101" charset="-122"/>
                        </a:rPr>
                        <m:t>×</m:t>
                      </m:r>
                      <m:r>
                        <a:rPr lang="en-US" altLang="zh-CN" b="1" i="1" smtClean="0">
                          <a:solidFill>
                            <a:srgbClr val="0000CC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华文细黑" panose="02010600040101010101" charset="-122"/>
                        </a:rPr>
                        <m:t>𝟏𝟎𝟎</m:t>
                      </m:r>
                      <m:r>
                        <a:rPr lang="en-US" altLang="zh-CN" b="1" i="1" smtClean="0">
                          <a:solidFill>
                            <a:srgbClr val="0000CC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华文细黑" panose="02010600040101010101" charset="-122"/>
                        </a:rPr>
                        <m:t>×</m:t>
                      </m:r>
                      <m:r>
                        <a:rPr lang="en-US" altLang="zh-CN" b="1" i="1" smtClean="0">
                          <a:solidFill>
                            <a:srgbClr val="0000CC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华文细黑" panose="02010600040101010101" charset="-122"/>
                        </a:rPr>
                        <m:t>𝟓</m:t>
                      </m:r>
                      <m:r>
                        <a:rPr lang="en-US" altLang="zh-CN" b="1" i="1" smtClean="0">
                          <a:solidFill>
                            <a:srgbClr val="0000CC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华文细黑" panose="02010600040101010101" charset="-122"/>
                        </a:rPr>
                        <m:t>+</m:t>
                      </m:r>
                      <m:r>
                        <a:rPr lang="en-US" altLang="zh-CN" b="1" i="1" smtClean="0">
                          <a:solidFill>
                            <a:srgbClr val="0000CC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华文细黑" panose="02010600040101010101" charset="-122"/>
                        </a:rPr>
                        <m:t>𝟏𝟎</m:t>
                      </m:r>
                      <m:r>
                        <a:rPr lang="en-US" altLang="zh-CN" b="1" i="1" smtClean="0">
                          <a:solidFill>
                            <a:srgbClr val="0000CC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华文细黑" panose="02010600040101010101" charset="-122"/>
                        </a:rPr>
                        <m:t>×</m:t>
                      </m:r>
                      <m:r>
                        <a:rPr lang="en-US" altLang="zh-CN" b="1" i="1" smtClean="0">
                          <a:solidFill>
                            <a:srgbClr val="0000CC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华文细黑" panose="02010600040101010101" charset="-122"/>
                        </a:rPr>
                        <m:t>𝟓</m:t>
                      </m:r>
                      <m:r>
                        <a:rPr lang="en-US" altLang="zh-CN" b="1" i="1" smtClean="0">
                          <a:solidFill>
                            <a:srgbClr val="0000CC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华文细黑" panose="02010600040101010101" charset="-122"/>
                        </a:rPr>
                        <m:t>×</m:t>
                      </m:r>
                      <m:r>
                        <a:rPr lang="en-US" altLang="zh-CN" b="1" i="1" smtClean="0">
                          <a:solidFill>
                            <a:srgbClr val="0000CC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华文细黑" panose="02010600040101010101" charset="-122"/>
                        </a:rPr>
                        <m:t>𝟓𝟎</m:t>
                      </m:r>
                      <m:r>
                        <a:rPr lang="en-US" altLang="zh-CN" b="1" i="1" smtClean="0">
                          <a:solidFill>
                            <a:srgbClr val="0000CC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华文细黑" panose="02010600040101010101" charset="-122"/>
                        </a:rPr>
                        <m:t>=</m:t>
                      </m:r>
                      <m:r>
                        <a:rPr lang="en-US" altLang="zh-CN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华文细黑" panose="02010600040101010101" charset="-122"/>
                        </a:rPr>
                        <m:t>𝟕𝟓𝟎𝟎</m:t>
                      </m:r>
                    </m:oMath>
                  </m:oMathPara>
                </a14:m>
                <a:endParaRPr lang="en-US" altLang="zh-CN" b="1" i="1" dirty="0">
                  <a:solidFill>
                    <a:srgbClr val="FF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华文细黑" panose="02010600040101010101" charset="-122"/>
                </a:endParaRPr>
              </a:p>
              <a:p>
                <a:pPr marL="0" lvl="1" indent="0" algn="just">
                  <a:lnSpc>
                    <a:spcPct val="150000"/>
                  </a:lnSpc>
                  <a:spcBef>
                    <a:spcPts val="0"/>
                  </a:spcBef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solidFill>
                            <a:srgbClr val="0000CC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华文细黑" panose="02010600040101010101" charset="-122"/>
                        </a:rPr>
                        <m:t>  </m:t>
                      </m:r>
                      <m:r>
                        <a:rPr lang="en-US" altLang="zh-CN" b="1" i="1">
                          <a:solidFill>
                            <a:srgbClr val="0000CC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华文细黑" panose="02010600040101010101" charset="-122"/>
                        </a:rPr>
                        <m:t>𝑻</m:t>
                      </m:r>
                      <m:d>
                        <m:dPr>
                          <m:ctrlPr>
                            <a:rPr lang="en-US" altLang="zh-CN" b="1" i="1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华文细黑" panose="02010600040101010101" charset="-12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华文细黑" panose="02010600040101010101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华文细黑" panose="02010600040101010101" charset="-122"/>
                                </a:rPr>
                                <m:t>𝑨</m:t>
                              </m:r>
                            </m:e>
                            <m:sub>
                              <m:r>
                                <a:rPr lang="en-US" altLang="zh-CN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华文细黑" panose="02010600040101010101" charset="-122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altLang="zh-CN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altLang="zh-CN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华文细黑" panose="02010600040101010101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华文细黑" panose="02010600040101010101" charset="-122"/>
                                </a:rPr>
                                <m:t>𝑨</m:t>
                              </m:r>
                            </m:e>
                            <m:sub>
                              <m:r>
                                <a:rPr lang="en-US" altLang="zh-CN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华文细黑" panose="02010600040101010101" charset="-122"/>
                                </a:rPr>
                                <m:t>𝟐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华文细黑" panose="02010600040101010101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US" altLang="zh-CN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华文细黑" panose="02010600040101010101" charset="-122"/>
                                </a:rPr>
                                <m:t>𝑨</m:t>
                              </m:r>
                            </m:e>
                            <m:sub>
                              <m:r>
                                <a:rPr lang="en-US" altLang="zh-CN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华文细黑" panose="02010600040101010101" charset="-122"/>
                                </a:rPr>
                                <m:t>𝟑</m:t>
                              </m:r>
                            </m:sub>
                          </m:sSub>
                          <m:r>
                            <a:rPr lang="en-US" altLang="zh-CN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华文细黑" panose="02010600040101010101" charset="-122"/>
                            </a:rPr>
                            <m:t>)</m:t>
                          </m:r>
                        </m:e>
                      </m:d>
                      <m:r>
                        <a:rPr lang="en-US" altLang="zh-CN" b="1" i="1">
                          <a:solidFill>
                            <a:srgbClr val="0000CC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华文细黑" panose="02010600040101010101" charset="-122"/>
                        </a:rPr>
                        <m:t>=</m:t>
                      </m:r>
                      <m:r>
                        <a:rPr lang="en-US" altLang="zh-CN" b="1" i="1">
                          <a:solidFill>
                            <a:srgbClr val="0000CC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华文细黑" panose="02010600040101010101" charset="-122"/>
                        </a:rPr>
                        <m:t>𝟏𝟎𝟎</m:t>
                      </m:r>
                      <m:r>
                        <a:rPr lang="en-US" altLang="zh-CN" b="1" i="1">
                          <a:solidFill>
                            <a:srgbClr val="0000CC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华文细黑" panose="02010600040101010101" charset="-122"/>
                        </a:rPr>
                        <m:t>×</m:t>
                      </m:r>
                      <m:r>
                        <a:rPr lang="en-US" altLang="zh-CN" b="1" i="1" smtClean="0">
                          <a:solidFill>
                            <a:srgbClr val="0000CC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华文细黑" panose="02010600040101010101" charset="-122"/>
                        </a:rPr>
                        <m:t>𝟓</m:t>
                      </m:r>
                      <m:r>
                        <a:rPr lang="en-US" altLang="zh-CN" b="1" i="1">
                          <a:solidFill>
                            <a:srgbClr val="0000CC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华文细黑" panose="02010600040101010101" charset="-122"/>
                        </a:rPr>
                        <m:t>×</m:t>
                      </m:r>
                      <m:r>
                        <a:rPr lang="en-US" altLang="zh-CN" b="1" i="1">
                          <a:solidFill>
                            <a:srgbClr val="0000CC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华文细黑" panose="02010600040101010101" charset="-122"/>
                        </a:rPr>
                        <m:t>𝟓𝟎</m:t>
                      </m:r>
                      <m:r>
                        <a:rPr lang="en-US" altLang="zh-CN" b="1" i="1" smtClean="0">
                          <a:solidFill>
                            <a:srgbClr val="0000CC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华文细黑" panose="02010600040101010101" charset="-122"/>
                        </a:rPr>
                        <m:t>+</m:t>
                      </m:r>
                      <m:r>
                        <a:rPr lang="en-US" altLang="zh-CN" b="1" i="1">
                          <a:solidFill>
                            <a:srgbClr val="0000CC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华文细黑" panose="02010600040101010101" charset="-122"/>
                        </a:rPr>
                        <m:t>𝟏𝟎</m:t>
                      </m:r>
                      <m:r>
                        <a:rPr lang="en-US" altLang="zh-CN" b="1" i="1">
                          <a:solidFill>
                            <a:srgbClr val="0000CC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华文细黑" panose="02010600040101010101" charset="-122"/>
                        </a:rPr>
                        <m:t>×</m:t>
                      </m:r>
                      <m:r>
                        <a:rPr lang="en-US" altLang="zh-CN" b="1" i="1" smtClean="0">
                          <a:solidFill>
                            <a:srgbClr val="0000CC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华文细黑" panose="02010600040101010101" charset="-122"/>
                        </a:rPr>
                        <m:t>𝟏𝟎𝟎</m:t>
                      </m:r>
                      <m:r>
                        <a:rPr lang="en-US" altLang="zh-CN" b="1" i="1">
                          <a:solidFill>
                            <a:srgbClr val="0000CC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华文细黑" panose="02010600040101010101" charset="-122"/>
                        </a:rPr>
                        <m:t>×</m:t>
                      </m:r>
                      <m:r>
                        <a:rPr lang="en-US" altLang="zh-CN" b="1" i="1">
                          <a:solidFill>
                            <a:srgbClr val="0000CC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华文细黑" panose="02010600040101010101" charset="-122"/>
                        </a:rPr>
                        <m:t>𝟓𝟎</m:t>
                      </m:r>
                      <m:r>
                        <a:rPr lang="en-US" altLang="zh-CN" b="1" i="1">
                          <a:solidFill>
                            <a:srgbClr val="0000CC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华文细黑" panose="02010600040101010101" charset="-122"/>
                        </a:rPr>
                        <m:t>=</m:t>
                      </m:r>
                      <m:r>
                        <a:rPr lang="en-US" altLang="zh-CN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华文细黑" panose="02010600040101010101" charset="-122"/>
                        </a:rPr>
                        <m:t>𝟕𝟓𝟎𝟎</m:t>
                      </m:r>
                      <m:r>
                        <a:rPr lang="en-US" altLang="zh-CN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华文细黑" panose="02010600040101010101" charset="-122"/>
                        </a:rPr>
                        <m:t>𝟎</m:t>
                      </m:r>
                    </m:oMath>
                  </m:oMathPara>
                </a14:m>
                <a:endParaRPr lang="en-US" altLang="zh-CN" b="1" dirty="0">
                  <a:solidFill>
                    <a:srgbClr val="0000CC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华文细黑" panose="02010600040101010101" charset="-122"/>
                </a:endParaRPr>
              </a:p>
            </p:txBody>
          </p:sp>
        </mc:Choice>
        <mc:Fallback>
          <p:sp>
            <p:nvSpPr>
              <p:cNvPr id="656387" name="Rectangle 3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 bwMode="auto">
              <a:xfrm>
                <a:off x="208915" y="533400"/>
                <a:ext cx="8726170" cy="4953000"/>
              </a:xfrm>
              <a:blipFill rotWithShape="1">
                <a:blip r:embed="rId1"/>
                <a:stretch>
                  <a:fillRect/>
                </a:stretch>
              </a:blipFill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6388" name="Text Box 4"/>
          <p:cNvSpPr txBox="1">
            <a:spLocks noChangeArrowheads="1"/>
          </p:cNvSpPr>
          <p:nvPr/>
        </p:nvSpPr>
        <p:spPr bwMode="auto">
          <a:xfrm>
            <a:off x="619636" y="5616714"/>
            <a:ext cx="7904728" cy="707886"/>
          </a:xfrm>
          <a:prstGeom prst="rect">
            <a:avLst/>
          </a:prstGeom>
          <a:solidFill>
            <a:srgbClr val="00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40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charset="0"/>
              </a:rPr>
              <a:t>结论: 不同计算顺序有不同的代价</a:t>
            </a:r>
            <a:endParaRPr lang="zh-CN" altLang="en-US" sz="4000" b="1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3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3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638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657411" name="Rectangle 3"/>
              <p:cNvSpPr>
                <a:spLocks noGrp="1" noChangeArrowheads="1"/>
              </p:cNvSpPr>
              <p:nvPr>
                <p:ph type="body" sz="half" idx="1"/>
              </p:nvPr>
            </p:nvSpPr>
            <p:spPr bwMode="auto">
              <a:xfrm>
                <a:off x="475615" y="152400"/>
                <a:ext cx="8256270" cy="2506980"/>
              </a:xfrm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just" eaLnBrk="1" hangingPunct="1">
                  <a:defRPr/>
                </a:pPr>
                <a:r>
                  <a:rPr lang="zh-CN" altLang="en-US" sz="3600" b="1" dirty="0">
                    <a:latin typeface="楷体" panose="02010609060101010101" pitchFamily="49" charset="-122"/>
                    <a:ea typeface="楷体" panose="02010609060101010101" pitchFamily="49" charset="-122"/>
                    <a:cs typeface="华文细黑" panose="02010600040101010101" charset="-122"/>
                  </a:rPr>
                  <a:t>矩阵链乘法优化问题的解空间</a:t>
                </a:r>
                <a:r>
                  <a:rPr lang="en-US" altLang="zh-CN" sz="3600" b="1" dirty="0">
                    <a:latin typeface="楷体" panose="02010609060101010101" pitchFamily="49" charset="-122"/>
                    <a:ea typeface="楷体" panose="02010609060101010101" pitchFamily="49" charset="-122"/>
                    <a:cs typeface="华文细黑" panose="02010600040101010101" charset="-122"/>
                  </a:rPr>
                  <a:t>(</a:t>
                </a:r>
                <a:r>
                  <a:rPr lang="zh-CN" altLang="en-US" sz="3600" b="1" dirty="0">
                    <a:solidFill>
                      <a:srgbClr val="FF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  <a:cs typeface="华文细黑" panose="02010600040101010101" charset="-122"/>
                  </a:rPr>
                  <a:t>穷举法</a:t>
                </a:r>
                <a:r>
                  <a:rPr lang="en-US" altLang="zh-CN" sz="3600" b="1" dirty="0">
                    <a:latin typeface="楷体" panose="02010609060101010101" pitchFamily="49" charset="-122"/>
                    <a:ea typeface="楷体" panose="02010609060101010101" pitchFamily="49" charset="-122"/>
                    <a:cs typeface="华文细黑" panose="02010600040101010101" charset="-122"/>
                  </a:rPr>
                  <a:t>)</a:t>
                </a:r>
                <a:endParaRPr lang="zh-CN" altLang="en-US" sz="3600" b="1" dirty="0">
                  <a:latin typeface="楷体" panose="02010609060101010101" pitchFamily="49" charset="-122"/>
                  <a:ea typeface="楷体" panose="02010609060101010101" pitchFamily="49" charset="-122"/>
                  <a:cs typeface="华文细黑" panose="02010600040101010101" charset="-122"/>
                </a:endParaRPr>
              </a:p>
              <a:p>
                <a:pPr lvl="1" algn="just" eaLnBrk="1" hangingPunct="1">
                  <a:buFont typeface="Arial" panose="020B0604020202020204" pitchFamily="34" charset="0"/>
                  <a:buChar char="•"/>
                  <a:defRPr/>
                </a:pPr>
                <a:r>
                  <a:rPr lang="zh-CN" altLang="en-US" sz="3200" b="1" dirty="0">
                    <a:solidFill>
                      <a:srgbClr val="0000CC"/>
                    </a:solidFill>
                    <a:latin typeface="楷体" panose="02010609060101010101" pitchFamily="49" charset="-122"/>
                    <a:ea typeface="楷体" panose="02010609060101010101" pitchFamily="49" charset="-122"/>
                    <a:cs typeface="华文细黑" panose="02010600040101010101" charset="-122"/>
                  </a:rPr>
                  <a:t>设</a:t>
                </a:r>
                <a14:m>
                  <m:oMath xmlns:m="http://schemas.openxmlformats.org/officeDocument/2006/math">
                    <m:r>
                      <a:rPr lang="en-US" altLang="zh-CN" sz="3200" b="1" i="1" smtClean="0">
                        <a:solidFill>
                          <a:srgbClr val="0000CC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华文细黑" panose="02010600040101010101" charset="-122"/>
                      </a:rPr>
                      <m:t>𝒑</m:t>
                    </m:r>
                    <m:d>
                      <m:dPr>
                        <m:ctrlPr>
                          <a:rPr lang="en-US" altLang="zh-CN" sz="3200" b="1" i="1" smtClean="0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华文细黑" panose="02010600040101010101" charset="-122"/>
                          </a:rPr>
                        </m:ctrlPr>
                      </m:dPr>
                      <m:e>
                        <m:r>
                          <a:rPr lang="en-US" altLang="zh-CN" sz="3200" b="1" i="1" smtClean="0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华文细黑" panose="02010600040101010101" charset="-122"/>
                          </a:rPr>
                          <m:t>𝒏</m:t>
                        </m:r>
                      </m:e>
                    </m:d>
                    <m:r>
                      <a:rPr lang="en-US" altLang="zh-CN" sz="3200" b="1" i="1" smtClean="0">
                        <a:solidFill>
                          <a:srgbClr val="0000CC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华文细黑" panose="02010600040101010101" charset="-122"/>
                      </a:rPr>
                      <m:t>=</m:t>
                    </m:r>
                  </m:oMath>
                </a14:m>
                <a:r>
                  <a:rPr lang="zh-CN" altLang="en-US" sz="3200" b="1" dirty="0">
                    <a:solidFill>
                      <a:srgbClr val="0000CC"/>
                    </a:solidFill>
                    <a:latin typeface="楷体" panose="02010609060101010101" pitchFamily="49" charset="-122"/>
                    <a:ea typeface="楷体" panose="02010609060101010101" pitchFamily="49" charset="-122"/>
                    <a:cs typeface="华文细黑" panose="02010600040101010101" charset="-122"/>
                  </a:rPr>
                  <a:t>计算</a:t>
                </a:r>
                <a14:m>
                  <m:oMath xmlns:m="http://schemas.openxmlformats.org/officeDocument/2006/math">
                    <m:r>
                      <a:rPr lang="en-US" altLang="zh-CN" sz="3200" b="1" i="1" dirty="0" smtClean="0">
                        <a:solidFill>
                          <a:srgbClr val="0000CC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华文细黑" panose="02010600040101010101" charset="-122"/>
                      </a:rPr>
                      <m:t>𝒏</m:t>
                    </m:r>
                  </m:oMath>
                </a14:m>
                <a:r>
                  <a:rPr lang="zh-CN" altLang="en-US" sz="3200" b="1" dirty="0">
                    <a:solidFill>
                      <a:srgbClr val="0000CC"/>
                    </a:solidFill>
                    <a:latin typeface="楷体" panose="02010609060101010101" pitchFamily="49" charset="-122"/>
                    <a:ea typeface="楷体" panose="02010609060101010101" pitchFamily="49" charset="-122"/>
                    <a:cs typeface="华文细黑" panose="02010600040101010101" charset="-122"/>
                  </a:rPr>
                  <a:t>个矩阵乘积的方法数</a:t>
                </a:r>
                <a:endParaRPr lang="zh-CN" altLang="en-US" sz="3200" b="1" dirty="0">
                  <a:solidFill>
                    <a:srgbClr val="0000CC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华文细黑" panose="02010600040101010101" charset="-122"/>
                </a:endParaRPr>
              </a:p>
              <a:p>
                <a:pPr lvl="1" algn="just" eaLnBrk="1" hangingPunct="1">
                  <a:buFont typeface="Arial" panose="020B0604020202020204" pitchFamily="34" charset="0"/>
                  <a:buChar char="•"/>
                  <a:defRPr/>
                </a:pPr>
                <a14:m>
                  <m:oMath xmlns:m="http://schemas.openxmlformats.org/officeDocument/2006/math">
                    <m:r>
                      <a:rPr lang="en-US" altLang="zh-CN" sz="3200" b="1" i="1" smtClean="0">
                        <a:solidFill>
                          <a:srgbClr val="0000CC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华文细黑" panose="02010600040101010101" charset="-122"/>
                      </a:rPr>
                      <m:t>𝒑</m:t>
                    </m:r>
                    <m:d>
                      <m:dPr>
                        <m:ctrlPr>
                          <a:rPr lang="en-US" altLang="zh-CN" sz="3200" b="1" i="1" smtClean="0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华文细黑" panose="02010600040101010101" charset="-122"/>
                          </a:rPr>
                        </m:ctrlPr>
                      </m:dPr>
                      <m:e>
                        <m:r>
                          <a:rPr lang="en-US" altLang="zh-CN" sz="3200" b="1" i="1" smtClean="0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华文细黑" panose="02010600040101010101" charset="-122"/>
                          </a:rPr>
                          <m:t>𝒏</m:t>
                        </m:r>
                      </m:e>
                    </m:d>
                  </m:oMath>
                </a14:m>
                <a:r>
                  <a:rPr lang="zh-CN" altLang="en-US" sz="3200" b="1" dirty="0">
                    <a:solidFill>
                      <a:srgbClr val="0000CC"/>
                    </a:solidFill>
                    <a:latin typeface="楷体" panose="02010609060101010101" pitchFamily="49" charset="-122"/>
                    <a:ea typeface="楷体" panose="02010609060101010101" pitchFamily="49" charset="-122"/>
                    <a:cs typeface="华文细黑" panose="02010600040101010101" charset="-122"/>
                  </a:rPr>
                  <a:t>的递归方程</a:t>
                </a:r>
                <a:endParaRPr lang="zh-CN" altLang="en-US" sz="3200" b="1" dirty="0">
                  <a:solidFill>
                    <a:srgbClr val="0000CC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华文细黑" panose="02010600040101010101" charset="-122"/>
                </a:endParaRPr>
              </a:p>
            </p:txBody>
          </p:sp>
        </mc:Choice>
        <mc:Fallback>
          <p:sp>
            <p:nvSpPr>
              <p:cNvPr id="657411" name="Rectangle 3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body" sz="half" idx="1"/>
              </p:nvPr>
            </p:nvSpPr>
            <p:spPr bwMode="auto">
              <a:xfrm>
                <a:off x="475615" y="152400"/>
                <a:ext cx="8256270" cy="2506980"/>
              </a:xfrm>
              <a:blipFill rotWithShape="1">
                <a:blip r:embed="rId1"/>
                <a:stretch>
                  <a:fillRect/>
                </a:stretch>
              </a:blipFill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57422" name="Text Box 14"/>
              <p:cNvSpPr txBox="1">
                <a:spLocks noChangeArrowheads="1"/>
              </p:cNvSpPr>
              <p:nvPr/>
            </p:nvSpPr>
            <p:spPr bwMode="auto">
              <a:xfrm>
                <a:off x="1508928" y="1891333"/>
                <a:ext cx="6189643" cy="58477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14:m>
                  <m:oMath xmlns:m="http://schemas.openxmlformats.org/officeDocument/2006/math">
                    <m:r>
                      <a:rPr lang="en-US" altLang="zh-CN" sz="3200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charset="0"/>
                      </a:rPr>
                      <m:t>(</m:t>
                    </m:r>
                    <m:sSub>
                      <m:sSubPr>
                        <m:ctrlPr>
                          <a:rPr lang="en-US" altLang="zh-CN" sz="32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charset="0"/>
                          </a:rPr>
                        </m:ctrlPr>
                      </m:sSubPr>
                      <m:e>
                        <m:r>
                          <a:rPr lang="en-US" altLang="zh-CN" sz="32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charset="0"/>
                          </a:rPr>
                          <m:t>𝑨</m:t>
                        </m:r>
                      </m:e>
                      <m:sub>
                        <m:r>
                          <a:rPr lang="en-US" altLang="zh-CN" sz="32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charset="0"/>
                          </a:rPr>
                          <m:t>𝟏</m:t>
                        </m:r>
                      </m:sub>
                    </m:sSub>
                    <m:r>
                      <a:rPr lang="en-US" altLang="zh-CN" sz="3200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charset="0"/>
                      </a:rPr>
                      <m:t>×…×</m:t>
                    </m:r>
                    <m:sSub>
                      <m:sSubPr>
                        <m:ctrlPr>
                          <a:rPr lang="en-US" altLang="zh-CN" sz="32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charset="0"/>
                          </a:rPr>
                        </m:ctrlPr>
                      </m:sSubPr>
                      <m:e>
                        <m:r>
                          <a:rPr lang="en-US" altLang="zh-CN" sz="32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charset="0"/>
                          </a:rPr>
                          <m:t>𝑨</m:t>
                        </m:r>
                      </m:e>
                      <m:sub>
                        <m:r>
                          <a:rPr lang="en-US" altLang="zh-CN" sz="32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charset="0"/>
                          </a:rPr>
                          <m:t>𝒌</m:t>
                        </m:r>
                      </m:sub>
                    </m:sSub>
                    <m:r>
                      <a:rPr lang="en-US" altLang="zh-CN" sz="3200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charset="0"/>
                      </a:rPr>
                      <m:t>)</m:t>
                    </m:r>
                    <m:r>
                      <a:rPr lang="en-US" altLang="zh-CN" sz="3200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charset="0"/>
                      </a:rPr>
                      <m:t>×</m:t>
                    </m:r>
                  </m:oMath>
                </a14:m>
                <a:r>
                  <a:rPr lang="en-US" altLang="zh-CN" sz="3200" b="1" dirty="0">
                    <a:solidFill>
                      <a:srgbClr val="0000FF"/>
                    </a:solidFill>
                    <a:cs typeface="Times New Roman" panose="0202060305040502030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3200" b="1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charset="0"/>
                      </a:rPr>
                      <m:t>(</m:t>
                    </m:r>
                    <m:sSub>
                      <m:sSubPr>
                        <m:ctrlPr>
                          <a:rPr lang="en-US" altLang="zh-CN" sz="32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charset="0"/>
                          </a:rPr>
                        </m:ctrlPr>
                      </m:sSubPr>
                      <m:e>
                        <m:r>
                          <a:rPr lang="en-US" altLang="zh-CN" sz="32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charset="0"/>
                          </a:rPr>
                          <m:t>𝑨</m:t>
                        </m:r>
                      </m:e>
                      <m:sub>
                        <m:r>
                          <a:rPr lang="en-US" altLang="zh-CN" sz="32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charset="0"/>
                          </a:rPr>
                          <m:t>𝒌</m:t>
                        </m:r>
                        <m:r>
                          <a:rPr lang="en-US" altLang="zh-CN" sz="32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charset="0"/>
                          </a:rPr>
                          <m:t>+</m:t>
                        </m:r>
                        <m:r>
                          <a:rPr lang="en-US" altLang="zh-CN" sz="32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charset="0"/>
                          </a:rPr>
                          <m:t>𝟏</m:t>
                        </m:r>
                      </m:sub>
                    </m:sSub>
                    <m:r>
                      <a:rPr lang="en-US" altLang="zh-CN" sz="3200" b="1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charset="0"/>
                      </a:rPr>
                      <m:t>×…×</m:t>
                    </m:r>
                    <m:sSub>
                      <m:sSubPr>
                        <m:ctrlPr>
                          <a:rPr lang="en-US" altLang="zh-CN" sz="32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charset="0"/>
                          </a:rPr>
                        </m:ctrlPr>
                      </m:sSubPr>
                      <m:e>
                        <m:r>
                          <a:rPr lang="en-US" altLang="zh-CN" sz="32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charset="0"/>
                          </a:rPr>
                          <m:t>𝑨</m:t>
                        </m:r>
                      </m:e>
                      <m:sub>
                        <m:r>
                          <a:rPr lang="en-US" altLang="zh-CN" sz="32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charset="0"/>
                          </a:rPr>
                          <m:t>𝒏</m:t>
                        </m:r>
                      </m:sub>
                    </m:sSub>
                    <m:r>
                      <a:rPr lang="en-US" altLang="zh-CN" sz="3200" b="1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charset="0"/>
                      </a:rPr>
                      <m:t>)</m:t>
                    </m:r>
                  </m:oMath>
                </a14:m>
                <a:endParaRPr lang="en-US" altLang="zh-CN" sz="3200" b="1" i="1" dirty="0">
                  <a:solidFill>
                    <a:srgbClr val="0000FF"/>
                  </a:solidFill>
                  <a:latin typeface="Times New Roman" panose="02020603050405020304" charset="0"/>
                  <a:cs typeface="Times New Roman" panose="02020603050405020304" charset="0"/>
                  <a:sym typeface="Symbol" panose="05050102010706020507" pitchFamily="18" charset="2"/>
                </a:endParaRPr>
              </a:p>
            </p:txBody>
          </p:sp>
        </mc:Choice>
        <mc:Fallback>
          <p:sp>
            <p:nvSpPr>
              <p:cNvPr id="657422" name="Text 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508928" y="1891333"/>
                <a:ext cx="6189643" cy="584775"/>
              </a:xfrm>
              <a:prstGeom prst="rect">
                <a:avLst/>
              </a:prstGeom>
              <a:blipFill rotWithShape="1">
                <a:blip r:embed="rId2"/>
                <a:stretch>
                  <a:fillRect l="-3" t="-52" r="8" b="42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 15"/>
              <p:cNvSpPr>
                <a:spLocks noChangeArrowheads="1"/>
              </p:cNvSpPr>
              <p:nvPr/>
            </p:nvSpPr>
            <p:spPr bwMode="auto">
              <a:xfrm>
                <a:off x="685800" y="2525852"/>
                <a:ext cx="8153400" cy="3035141"/>
              </a:xfrm>
              <a:prstGeom prst="rect">
                <a:avLst/>
              </a:prstGeom>
              <a:solidFill>
                <a:srgbClr val="66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marL="342900" indent="-34290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𝒑</m:t>
                      </m:r>
                      <m:d>
                        <m:dPr>
                          <m:ctrlPr>
                            <a:rPr lang="en-US" altLang="zh-CN" sz="24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</m:d>
                      <m:r>
                        <a:rPr lang="en-US" altLang="zh-CN" sz="2400" b="1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sz="24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24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 sz="24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altLang="zh-CN" sz="24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                                       ,</m:t>
                              </m:r>
                              <m:r>
                                <a:rPr lang="en-US" altLang="zh-CN" sz="24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  <m:r>
                                <a:rPr lang="en-US" altLang="zh-CN" sz="24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sz="24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  <m:e>
                              <m:nary>
                                <m:naryPr>
                                  <m:chr m:val="∑"/>
                                  <m:ctrlPr>
                                    <a:rPr lang="en-US" altLang="zh-CN" sz="2400" b="1" i="1">
                                      <a:solidFill>
                                        <a:srgbClr val="0000CC"/>
                                      </a:solidFill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zh-CN" sz="2400" b="1" i="1">
                                      <a:solidFill>
                                        <a:srgbClr val="0000CC"/>
                                      </a:solidFill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</a:rPr>
                                    <m:t>𝒌</m:t>
                                  </m:r>
                                  <m:r>
                                    <a:rPr lang="en-US" altLang="zh-CN" sz="2400" b="1" i="1">
                                      <a:solidFill>
                                        <a:srgbClr val="0000CC"/>
                                      </a:solidFill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</a:rPr>
                                    <m:t>=</m:t>
                                  </m:r>
                                  <m:r>
                                    <a:rPr lang="en-US" altLang="zh-CN" sz="2400" b="1" i="1">
                                      <a:solidFill>
                                        <a:srgbClr val="0000CC"/>
                                      </a:solidFill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</a:rPr>
                                    <m:t>𝟏</m:t>
                                  </m:r>
                                </m:sub>
                                <m:sup>
                                  <m:r>
                                    <a:rPr lang="en-US" altLang="zh-CN" sz="2400" b="1" i="1">
                                      <a:solidFill>
                                        <a:srgbClr val="0000CC"/>
                                      </a:solidFill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</a:rPr>
                                    <m:t>𝒏</m:t>
                                  </m:r>
                                  <m:r>
                                    <a:rPr lang="en-US" altLang="zh-CN" sz="2400" b="1" i="1">
                                      <a:solidFill>
                                        <a:srgbClr val="0000CC"/>
                                      </a:solidFill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</a:rPr>
                                    <m:t>−</m:t>
                                  </m:r>
                                  <m:r>
                                    <a:rPr lang="en-US" altLang="zh-CN" sz="2400" b="1" i="1">
                                      <a:solidFill>
                                        <a:srgbClr val="0000CC"/>
                                      </a:solidFill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</a:rPr>
                                    <m:t>𝟏</m:t>
                                  </m:r>
                                </m:sup>
                                <m:e>
                                  <m:r>
                                    <a:rPr lang="en-US" altLang="zh-CN" sz="2400" b="1" i="1">
                                      <a:solidFill>
                                        <a:srgbClr val="0000CC"/>
                                      </a:solidFill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</a:rPr>
                                    <m:t>𝒑</m:t>
                                  </m:r>
                                  <m:d>
                                    <m:dPr>
                                      <m:ctrlPr>
                                        <a:rPr lang="en-US" altLang="zh-CN" sz="2400" b="1" i="1">
                                          <a:solidFill>
                                            <a:srgbClr val="0000CC"/>
                                          </a:solidFill>
                                          <a:latin typeface="Cambria Math" panose="02040503050406030204" pitchFamily="18" charset="0"/>
                                          <a:ea typeface="楷体" panose="02010609060101010101" pitchFamily="49" charset="-122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400" b="1" i="1">
                                          <a:solidFill>
                                            <a:srgbClr val="0000CC"/>
                                          </a:solidFill>
                                          <a:latin typeface="Cambria Math" panose="02040503050406030204" pitchFamily="18" charset="0"/>
                                          <a:ea typeface="楷体" panose="02010609060101010101" pitchFamily="49" charset="-122"/>
                                        </a:rPr>
                                        <m:t>𝒌</m:t>
                                      </m:r>
                                    </m:e>
                                  </m:d>
                                  <m:r>
                                    <a:rPr lang="en-US" altLang="zh-CN" sz="2400" b="1" i="1">
                                      <a:solidFill>
                                        <a:srgbClr val="0000CC"/>
                                      </a:solidFill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</a:rPr>
                                    <m:t>𝒑</m:t>
                                  </m:r>
                                  <m:d>
                                    <m:dPr>
                                      <m:ctrlPr>
                                        <a:rPr lang="en-US" altLang="zh-CN" sz="2400" b="1" i="1">
                                          <a:solidFill>
                                            <a:srgbClr val="0000CC"/>
                                          </a:solidFill>
                                          <a:latin typeface="Cambria Math" panose="02040503050406030204" pitchFamily="18" charset="0"/>
                                          <a:ea typeface="楷体" panose="02010609060101010101" pitchFamily="49" charset="-122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400" b="1" i="1">
                                          <a:solidFill>
                                            <a:srgbClr val="0000CC"/>
                                          </a:solidFill>
                                          <a:latin typeface="Cambria Math" panose="02040503050406030204" pitchFamily="18" charset="0"/>
                                          <a:ea typeface="楷体" panose="02010609060101010101" pitchFamily="49" charset="-122"/>
                                        </a:rPr>
                                        <m:t>𝒏</m:t>
                                      </m:r>
                                      <m:r>
                                        <a:rPr lang="en-US" altLang="zh-CN" sz="2400" b="1" i="1">
                                          <a:solidFill>
                                            <a:srgbClr val="0000CC"/>
                                          </a:solidFill>
                                          <a:latin typeface="Cambria Math" panose="02040503050406030204" pitchFamily="18" charset="0"/>
                                          <a:ea typeface="楷体" panose="02010609060101010101" pitchFamily="49" charset="-122"/>
                                        </a:rPr>
                                        <m:t>−</m:t>
                                      </m:r>
                                      <m:r>
                                        <a:rPr lang="en-US" altLang="zh-CN" sz="2400" b="1" i="1">
                                          <a:solidFill>
                                            <a:srgbClr val="0000CC"/>
                                          </a:solidFill>
                                          <a:latin typeface="Cambria Math" panose="02040503050406030204" pitchFamily="18" charset="0"/>
                                          <a:ea typeface="楷体" panose="02010609060101010101" pitchFamily="49" charset="-122"/>
                                        </a:rPr>
                                        <m:t>𝒌</m:t>
                                      </m:r>
                                    </m:e>
                                  </m:d>
                                </m:e>
                              </m:nary>
                              <m:r>
                                <a:rPr lang="en-US" altLang="zh-CN" sz="24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400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a:rPr lang="en-US" altLang="zh-CN" sz="24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  <m:r>
                                <a:rPr lang="en-US" altLang="zh-CN" sz="24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  <m:r>
                                <a:rPr lang="en-US" altLang="zh-CN" sz="24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sz="2400" b="1" dirty="0">
                  <a:solidFill>
                    <a:srgbClr val="0000FF"/>
                  </a:solidFill>
                </a:endParaRPr>
              </a:p>
              <a:p>
                <a:pPr>
                  <a:buFontTx/>
                  <a:buNone/>
                  <a:defRPr/>
                </a:pPr>
                <a:r>
                  <a:rPr lang="en-US" altLang="zh-CN" sz="2400" b="1" i="1" dirty="0">
                    <a:solidFill>
                      <a:srgbClr val="0000CC"/>
                    </a:solidFill>
                    <a:latin typeface="Cambria Math" panose="02040503050406030204" pitchFamily="18" charset="0"/>
                    <a:ea typeface="楷体" panose="02010609060101010101" pitchFamily="49" charset="-122"/>
                    <a:cs typeface="华文细黑" panose="02010600040101010101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solidFill>
                          <a:srgbClr val="0000CC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华文细黑" panose="02010600040101010101" charset="-122"/>
                      </a:rPr>
                      <m:t>   </m:t>
                    </m:r>
                    <m:r>
                      <a:rPr lang="en-US" altLang="zh-CN" sz="2400" b="1" i="1">
                        <a:solidFill>
                          <a:srgbClr val="0000CC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华文细黑" panose="02010600040101010101" charset="-122"/>
                      </a:rPr>
                      <m:t>𝒑</m:t>
                    </m:r>
                    <m:d>
                      <m:dPr>
                        <m:ctrlPr>
                          <a:rPr lang="en-US" altLang="zh-CN" sz="2400" b="1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华文细黑" panose="02010600040101010101" charset="-122"/>
                          </a:rPr>
                        </m:ctrlPr>
                      </m:dPr>
                      <m:e>
                        <m:r>
                          <a:rPr lang="en-US" altLang="zh-CN" sz="2400" b="1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华文细黑" panose="02010600040101010101" charset="-122"/>
                          </a:rPr>
                          <m:t>𝒏</m:t>
                        </m:r>
                      </m:e>
                    </m:d>
                    <m:r>
                      <a:rPr lang="en-US" altLang="zh-CN" sz="2400" b="1" i="1">
                        <a:solidFill>
                          <a:srgbClr val="0000CC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华文细黑" panose="02010600040101010101" charset="-122"/>
                      </a:rPr>
                      <m:t>=</m:t>
                    </m:r>
                    <m:r>
                      <a:rPr lang="en-US" altLang="zh-CN" sz="2400" b="1" i="1" smtClean="0">
                        <a:solidFill>
                          <a:srgbClr val="0000CC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华文细黑" panose="02010600040101010101" charset="-122"/>
                      </a:rPr>
                      <m:t>𝑪</m:t>
                    </m:r>
                    <m:d>
                      <m:dPr>
                        <m:ctrlPr>
                          <a:rPr lang="en-US" altLang="zh-CN" sz="2400" b="1" i="1" smtClean="0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华文细黑" panose="02010600040101010101" charset="-122"/>
                          </a:rPr>
                        </m:ctrlPr>
                      </m:dPr>
                      <m:e>
                        <m:r>
                          <a:rPr lang="en-US" altLang="zh-CN" sz="2400" b="1" i="1" smtClean="0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华文细黑" panose="02010600040101010101" charset="-122"/>
                          </a:rPr>
                          <m:t>𝒏</m:t>
                        </m:r>
                        <m:r>
                          <a:rPr lang="en-US" altLang="zh-CN" sz="2400" b="1" i="1" smtClean="0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华文细黑" panose="02010600040101010101" charset="-122"/>
                          </a:rPr>
                          <m:t>−</m:t>
                        </m:r>
                        <m:r>
                          <a:rPr lang="en-US" altLang="zh-CN" sz="2400" b="1" i="1" smtClean="0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华文细黑" panose="02010600040101010101" charset="-122"/>
                          </a:rPr>
                          <m:t>𝟏</m:t>
                        </m:r>
                      </m:e>
                    </m:d>
                    <m:r>
                      <a:rPr lang="en-US" altLang="zh-CN" sz="2400" b="1" i="1" smtClean="0">
                        <a:solidFill>
                          <a:srgbClr val="0000CC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华文细黑" panose="02010600040101010101" charset="-122"/>
                      </a:rPr>
                      <m:t>=</m:t>
                    </m:r>
                    <m:r>
                      <a:rPr lang="en-US" altLang="zh-CN" sz="2400" b="1" i="1" smtClean="0">
                        <a:solidFill>
                          <a:srgbClr val="0000CC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华文细黑" panose="02010600040101010101" charset="-122"/>
                      </a:rPr>
                      <m:t>𝑪𝒂𝒕𝒂𝒍𝒂𝒏</m:t>
                    </m:r>
                    <m:r>
                      <a:rPr lang="zh-CN" altLang="en-US" sz="2400" b="1" i="1">
                        <a:solidFill>
                          <a:srgbClr val="0000CC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华文细黑" panose="02010600040101010101" charset="-122"/>
                      </a:rPr>
                      <m:t>数</m:t>
                    </m:r>
                    <m:r>
                      <a:rPr lang="en-US" altLang="zh-CN" sz="2400" b="1" i="1">
                        <a:solidFill>
                          <a:srgbClr val="0000CC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华文细黑" panose="02010600040101010101" charset="-122"/>
                      </a:rPr>
                      <m:t>=</m:t>
                    </m:r>
                    <m:f>
                      <m:fPr>
                        <m:ctrlPr>
                          <a:rPr lang="en-US" altLang="zh-CN" sz="2400" b="1" i="1" smtClean="0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fPr>
                      <m:num>
                        <m:r>
                          <a:rPr lang="en-US" altLang="zh-CN" sz="2400" b="1" i="1" smtClean="0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𝟏</m:t>
                        </m:r>
                      </m:num>
                      <m:den>
                        <m:r>
                          <a:rPr lang="en-US" altLang="zh-CN" sz="2400" b="1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𝒏</m:t>
                        </m:r>
                      </m:den>
                    </m:f>
                    <m:d>
                      <m:dPr>
                        <m:ctrlPr>
                          <a:rPr lang="en-US" altLang="zh-CN" sz="2400" b="1" i="1" smtClean="0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sz="2400" b="1" i="1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</m:ctrlPr>
                          </m:eqArrPr>
                          <m:e>
                            <m:r>
                              <a:rPr lang="en-US" altLang="zh-CN" sz="2400" b="1" i="1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𝟐</m:t>
                            </m:r>
                            <m:r>
                              <a:rPr lang="en-US" altLang="zh-CN" sz="2400" b="1" i="1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(</m:t>
                            </m:r>
                            <m:r>
                              <a:rPr lang="en-US" altLang="zh-CN" sz="2400" b="1" i="1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𝒏</m:t>
                            </m:r>
                            <m:r>
                              <a:rPr lang="en-US" altLang="zh-CN" sz="2400" b="1" i="1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−</m:t>
                            </m:r>
                            <m:r>
                              <a:rPr lang="en-US" altLang="zh-CN" sz="2400" b="1" i="1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𝟏</m:t>
                            </m:r>
                            <m:r>
                              <a:rPr lang="en-US" altLang="zh-CN" sz="2400" b="1" i="1" smtClean="0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)</m:t>
                            </m:r>
                          </m:e>
                          <m:e>
                            <m:r>
                              <a:rPr lang="en-US" altLang="zh-CN" sz="2400" b="1" i="1" smtClean="0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𝒏</m:t>
                            </m:r>
                            <m:r>
                              <a:rPr lang="en-US" altLang="zh-CN" sz="2400" b="1" i="1" smtClean="0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−</m:t>
                            </m:r>
                            <m:r>
                              <a:rPr lang="en-US" altLang="zh-CN" sz="2400" b="1" i="1" smtClean="0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𝟏</m:t>
                            </m:r>
                          </m:e>
                        </m:eqArr>
                      </m:e>
                    </m:d>
                    <m:r>
                      <a:rPr lang="en-US" altLang="zh-CN" sz="2400" b="1" i="1" smtClean="0">
                        <a:solidFill>
                          <a:srgbClr val="0000CC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</m:t>
                    </m:r>
                    <m:f>
                      <m:fPr>
                        <m:ctrlPr>
                          <a:rPr lang="en-US" altLang="zh-CN" sz="2400" b="1" i="1" dirty="0" smtClean="0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altLang="zh-CN" sz="2400" b="1" i="1" dirty="0" smtClean="0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</m:ctrlPr>
                          </m:dPr>
                          <m:e>
                            <m:r>
                              <a:rPr lang="en-US" altLang="zh-CN" sz="2400" b="1" i="1" dirty="0" smtClean="0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𝟐</m:t>
                            </m:r>
                            <m:d>
                              <m:dPr>
                                <m:ctrlPr>
                                  <a:rPr lang="en-US" altLang="zh-CN" sz="2400" b="1" i="1" dirty="0" smtClean="0">
                                    <a:solidFill>
                                      <a:srgbClr val="0000CC"/>
                                    </a:solidFill>
                                    <a:latin typeface="Cambria Math" panose="02040503050406030204" pitchFamily="18" charset="0"/>
                                    <a:ea typeface="楷体" panose="02010609060101010101" pitchFamily="49" charset="-122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b="1" i="1" dirty="0" smtClean="0">
                                    <a:solidFill>
                                      <a:srgbClr val="0000CC"/>
                                    </a:solidFill>
                                    <a:latin typeface="Cambria Math" panose="02040503050406030204" pitchFamily="18" charset="0"/>
                                    <a:ea typeface="楷体" panose="02010609060101010101" pitchFamily="49" charset="-122"/>
                                  </a:rPr>
                                  <m:t>𝒏</m:t>
                                </m:r>
                                <m:r>
                                  <a:rPr lang="en-US" altLang="zh-CN" sz="2400" b="1" i="1" dirty="0" smtClean="0">
                                    <a:solidFill>
                                      <a:srgbClr val="0000CC"/>
                                    </a:solidFill>
                                    <a:latin typeface="Cambria Math" panose="02040503050406030204" pitchFamily="18" charset="0"/>
                                    <a:ea typeface="楷体" panose="02010609060101010101" pitchFamily="49" charset="-122"/>
                                  </a:rPr>
                                  <m:t>−</m:t>
                                </m:r>
                                <m:r>
                                  <a:rPr lang="en-US" altLang="zh-CN" sz="2400" b="1" i="1" dirty="0" smtClean="0">
                                    <a:solidFill>
                                      <a:srgbClr val="0000CC"/>
                                    </a:solidFill>
                                    <a:latin typeface="Cambria Math" panose="02040503050406030204" pitchFamily="18" charset="0"/>
                                    <a:ea typeface="楷体" panose="02010609060101010101" pitchFamily="49" charset="-122"/>
                                  </a:rPr>
                                  <m:t>𝟏</m:t>
                                </m:r>
                              </m:e>
                            </m:d>
                          </m:e>
                        </m:d>
                        <m:r>
                          <a:rPr lang="en-US" altLang="zh-CN" sz="2400" b="1" i="1" dirty="0" smtClean="0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!</m:t>
                        </m:r>
                      </m:num>
                      <m:den>
                        <m:r>
                          <a:rPr lang="en-US" altLang="zh-CN" sz="2400" b="1" i="1" dirty="0" smtClean="0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𝒏</m:t>
                        </m:r>
                        <m:r>
                          <a:rPr lang="en-US" altLang="zh-CN" sz="2400" b="1" i="1" dirty="0" smtClean="0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!</m:t>
                        </m:r>
                        <m:d>
                          <m:dPr>
                            <m:ctrlPr>
                              <a:rPr lang="en-US" altLang="zh-CN" sz="2400" b="1" i="1" dirty="0" smtClean="0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</m:ctrlPr>
                          </m:dPr>
                          <m:e>
                            <m:r>
                              <a:rPr lang="en-US" altLang="zh-CN" sz="2400" b="1" i="1" dirty="0" smtClean="0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𝒏</m:t>
                            </m:r>
                            <m:r>
                              <a:rPr lang="en-US" altLang="zh-CN" sz="2400" b="1" i="1" dirty="0" smtClean="0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−</m:t>
                            </m:r>
                            <m:r>
                              <a:rPr lang="en-US" altLang="zh-CN" sz="2400" b="1" i="1" dirty="0" smtClean="0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𝟏</m:t>
                            </m:r>
                          </m:e>
                        </m:d>
                        <m:r>
                          <a:rPr lang="en-US" altLang="zh-CN" sz="2400" b="1" i="1" dirty="0" smtClean="0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!</m:t>
                        </m:r>
                      </m:den>
                    </m:f>
                  </m:oMath>
                </a14:m>
                <a:endParaRPr lang="en-US" altLang="zh-CN" sz="2400" b="1" i="1" dirty="0">
                  <a:solidFill>
                    <a:srgbClr val="0000CC"/>
                  </a:solidFill>
                  <a:latin typeface="Cambria Math" panose="02040503050406030204" pitchFamily="18" charset="0"/>
                  <a:ea typeface="楷体" panose="02010609060101010101" pitchFamily="49" charset="-122"/>
                </a:endParaRPr>
              </a:p>
              <a:p>
                <a:pPr>
                  <a:buFontTx/>
                  <a:buNone/>
                  <a:defRPr/>
                </a:pPr>
                <a:r>
                  <a:rPr lang="en-US" altLang="zh-CN" sz="2400" b="1" dirty="0">
                    <a:solidFill>
                      <a:srgbClr val="0000CC"/>
                    </a:solidFill>
                    <a:ea typeface="楷体" panose="02010609060101010101" pitchFamily="49" charset="-122"/>
                  </a:rPr>
                  <a:t>            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solidFill>
                          <a:srgbClr val="0000CC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</m:t>
                    </m:r>
                    <m:r>
                      <a:rPr lang="zh-CN" altLang="en-US" sz="2400" b="1" i="1" smtClean="0">
                        <a:solidFill>
                          <a:srgbClr val="0000CC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𝛀</m:t>
                    </m:r>
                    <m:r>
                      <a:rPr lang="en-US" altLang="zh-CN" sz="2400" b="1" i="1" smtClean="0">
                        <a:solidFill>
                          <a:srgbClr val="0000CC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(</m:t>
                    </m:r>
                    <m:sSup>
                      <m:sSupPr>
                        <m:ctrlPr>
                          <a:rPr lang="en-US" altLang="zh-CN" sz="2400" b="1" i="1" smtClean="0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pPr>
                      <m:e>
                        <m:r>
                          <a:rPr lang="en-US" altLang="zh-CN" sz="2400" b="1" i="1" smtClean="0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𝟒</m:t>
                        </m:r>
                      </m:e>
                      <m:sup>
                        <m:r>
                          <a:rPr lang="en-US" altLang="zh-CN" sz="2400" b="1" i="1" smtClean="0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𝒏</m:t>
                        </m:r>
                      </m:sup>
                    </m:sSup>
                    <m:r>
                      <a:rPr lang="en-US" altLang="zh-CN" sz="2400" b="1" i="1" smtClean="0">
                        <a:solidFill>
                          <a:srgbClr val="0000CC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/</m:t>
                    </m:r>
                    <m:sSup>
                      <m:sSupPr>
                        <m:ctrlPr>
                          <a:rPr lang="en-US" altLang="zh-CN" sz="2400" b="1" i="1" smtClean="0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pPr>
                      <m:e>
                        <m:r>
                          <a:rPr lang="en-US" altLang="zh-CN" sz="2400" b="1" i="1" smtClean="0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𝒏</m:t>
                        </m:r>
                      </m:e>
                      <m:sup>
                        <m:r>
                          <a:rPr lang="en-US" altLang="zh-CN" sz="2400" b="1" i="1" smtClean="0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𝟑</m:t>
                        </m:r>
                        <m:r>
                          <a:rPr lang="en-US" altLang="zh-CN" sz="2400" b="1" i="1" smtClean="0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/</m:t>
                        </m:r>
                        <m:r>
                          <a:rPr lang="en-US" altLang="zh-CN" sz="2400" b="1" i="1" smtClean="0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𝟐</m:t>
                        </m:r>
                      </m:sup>
                    </m:sSup>
                    <m:r>
                      <a:rPr lang="en-US" altLang="zh-CN" sz="2400" b="1" i="1" smtClean="0">
                        <a:solidFill>
                          <a:srgbClr val="0000CC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)</m:t>
                    </m:r>
                  </m:oMath>
                </a14:m>
                <a:endParaRPr lang="en-US" altLang="zh-CN" sz="2400" b="1" i="1" dirty="0">
                  <a:solidFill>
                    <a:srgbClr val="0000CC"/>
                  </a:solidFill>
                  <a:latin typeface="Cambria Math" panose="02040503050406030204" pitchFamily="18" charset="0"/>
                  <a:ea typeface="楷体" panose="02010609060101010101" pitchFamily="49" charset="-122"/>
                  <a:cs typeface="华文细黑" panose="02010600040101010101" charset="-122"/>
                </a:endParaRPr>
              </a:p>
              <a:p>
                <a:pPr algn="just">
                  <a:buFontTx/>
                  <a:buNone/>
                  <a:defRPr/>
                </a:pPr>
                <a:endParaRPr lang="en-US" altLang="zh-CN" b="1" dirty="0">
                  <a:latin typeface="Times New Roman" panose="02020603050405020304" charset="0"/>
                  <a:ea typeface="+mn-ea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9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85800" y="2525852"/>
                <a:ext cx="8153400" cy="3035141"/>
              </a:xfrm>
              <a:prstGeom prst="rect">
                <a:avLst/>
              </a:prstGeom>
              <a:blipFill rotWithShape="1">
                <a:blip r:embed="rId3"/>
                <a:stretch>
                  <a:fillRect t="-15" b="-7878"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7433" name="Text Box 25"/>
          <p:cNvSpPr txBox="1">
            <a:spLocks noChangeArrowheads="1"/>
          </p:cNvSpPr>
          <p:nvPr/>
        </p:nvSpPr>
        <p:spPr bwMode="auto">
          <a:xfrm>
            <a:off x="320749" y="5581471"/>
            <a:ext cx="8534400" cy="120032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>
            <a:spAutoFit/>
          </a:bodyPr>
          <a:lstStyle/>
          <a:p>
            <a:pPr algn="ctr">
              <a:defRPr/>
            </a:pPr>
            <a:r>
              <a:rPr kumimoji="1" lang="zh-CN" altLang="en-US" sz="36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charset="0"/>
              </a:rPr>
              <a:t>如此之大的解空间是无法用枚举方法求出最优解的！</a:t>
            </a:r>
            <a:r>
              <a:rPr kumimoji="1" lang="zh-CN" altLang="en-US" sz="36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charset="0"/>
              </a:rPr>
              <a:t> </a:t>
            </a:r>
            <a:endParaRPr kumimoji="1" lang="zh-CN" altLang="en-US" sz="3600" dirty="0"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7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574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574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7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574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574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7422" grpId="0"/>
      <p:bldP spid="9" grpId="0" animBg="1"/>
      <p:bldP spid="657433" grpId="0" bldLvl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64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1510030" y="1737360"/>
            <a:ext cx="6913033" cy="4130040"/>
          </a:xfrm>
          <a:solidFill>
            <a:schemeClr val="bg1"/>
          </a:solidFill>
          <a:ln w="25400">
            <a:solidFill>
              <a:schemeClr val="tx2">
                <a:lumMod val="60000"/>
                <a:lumOff val="40000"/>
              </a:schemeClr>
            </a:solidFill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eaLnBrk="1" hangingPunct="1">
              <a:lnSpc>
                <a:spcPct val="150000"/>
              </a:lnSpc>
              <a:defRPr/>
            </a:pPr>
            <a:r>
              <a:rPr lang="zh-CN" altLang="en-US" b="1" dirty="0">
                <a:solidFill>
                  <a:srgbClr val="0000CC"/>
                </a:solidFill>
                <a:latin typeface="楷体" panose="02010609060101010101" pitchFamily="49" charset="-122"/>
                <a:ea typeface="楷体" panose="02010609060101010101" pitchFamily="49" charset="-122"/>
                <a:cs typeface="华文细黑" panose="02010600040101010101" charset="-122"/>
              </a:rPr>
              <a:t>分析优化解的结构</a:t>
            </a:r>
            <a:endParaRPr lang="zh-CN" altLang="en-US" b="1" dirty="0">
              <a:solidFill>
                <a:srgbClr val="0000CC"/>
              </a:solidFill>
              <a:latin typeface="楷体" panose="02010609060101010101" pitchFamily="49" charset="-122"/>
              <a:ea typeface="楷体" panose="02010609060101010101" pitchFamily="49" charset="-122"/>
              <a:cs typeface="华文细黑" panose="02010600040101010101" charset="-122"/>
            </a:endParaRPr>
          </a:p>
          <a:p>
            <a:pPr eaLnBrk="1" hangingPunct="1">
              <a:lnSpc>
                <a:spcPct val="150000"/>
              </a:lnSpc>
              <a:defRPr/>
            </a:pPr>
            <a:r>
              <a:rPr lang="zh-CN" altLang="en-US" b="1" dirty="0">
                <a:solidFill>
                  <a:srgbClr val="0000CC"/>
                </a:solidFill>
                <a:latin typeface="楷体" panose="02010609060101010101" pitchFamily="49" charset="-122"/>
                <a:ea typeface="楷体" panose="02010609060101010101" pitchFamily="49" charset="-122"/>
                <a:cs typeface="华文细黑" panose="02010600040101010101" charset="-122"/>
              </a:rPr>
              <a:t>递归地定义最优值的代价</a:t>
            </a:r>
            <a:endParaRPr lang="zh-CN" altLang="en-US" b="1" dirty="0">
              <a:solidFill>
                <a:srgbClr val="0000CC"/>
              </a:solidFill>
              <a:latin typeface="楷体" panose="02010609060101010101" pitchFamily="49" charset="-122"/>
              <a:ea typeface="楷体" panose="02010609060101010101" pitchFamily="49" charset="-122"/>
              <a:cs typeface="华文细黑" panose="02010600040101010101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b="1" dirty="0">
                <a:solidFill>
                  <a:srgbClr val="0000CC"/>
                </a:solidFill>
                <a:latin typeface="楷体" panose="02010609060101010101" pitchFamily="49" charset="-122"/>
                <a:ea typeface="楷体" panose="02010609060101010101" pitchFamily="49" charset="-122"/>
                <a:cs typeface="华文细黑" panose="02010600040101010101" charset="-122"/>
              </a:rPr>
              <a:t>自底向上地计算优化解的代价保存之</a:t>
            </a:r>
            <a:r>
              <a:rPr lang="en-US" altLang="zh-CN" b="1" dirty="0">
                <a:solidFill>
                  <a:srgbClr val="0000CC"/>
                </a:solidFill>
                <a:latin typeface="楷体" panose="02010609060101010101" pitchFamily="49" charset="-122"/>
                <a:ea typeface="楷体" panose="02010609060101010101" pitchFamily="49" charset="-122"/>
                <a:cs typeface="华文细黑" panose="02010600040101010101" charset="-122"/>
              </a:rPr>
              <a:t>, </a:t>
            </a:r>
            <a:r>
              <a:rPr lang="zh-CN" altLang="en-US" b="1" dirty="0">
                <a:solidFill>
                  <a:srgbClr val="0000CC"/>
                </a:solidFill>
                <a:latin typeface="楷体" panose="02010609060101010101" pitchFamily="49" charset="-122"/>
                <a:ea typeface="楷体" panose="02010609060101010101" pitchFamily="49" charset="-122"/>
                <a:cs typeface="华文细黑" panose="02010600040101010101" charset="-122"/>
              </a:rPr>
              <a:t>并获取构造最优值的信息</a:t>
            </a:r>
            <a:endParaRPr lang="zh-CN" altLang="en-US" b="1" dirty="0">
              <a:solidFill>
                <a:srgbClr val="0000CC"/>
              </a:solidFill>
              <a:latin typeface="楷体" panose="02010609060101010101" pitchFamily="49" charset="-122"/>
              <a:ea typeface="楷体" panose="02010609060101010101" pitchFamily="49" charset="-122"/>
              <a:cs typeface="华文细黑" panose="02010600040101010101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b="1" dirty="0">
                <a:solidFill>
                  <a:srgbClr val="0000CC"/>
                </a:solidFill>
                <a:latin typeface="楷体" panose="02010609060101010101" pitchFamily="49" charset="-122"/>
                <a:ea typeface="楷体" panose="02010609060101010101" pitchFamily="49" charset="-122"/>
                <a:cs typeface="华文细黑" panose="02010600040101010101" charset="-122"/>
              </a:rPr>
              <a:t>根据构造最优值的信息构造优化解</a:t>
            </a:r>
            <a:r>
              <a:rPr lang="zh-CN" altLang="en-US" sz="36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charset="0"/>
              </a:rPr>
              <a:t> </a:t>
            </a:r>
            <a:endParaRPr lang="en-US" altLang="zh-CN" sz="3600" dirty="0"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596390" y="334010"/>
            <a:ext cx="6670416" cy="646331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eaLnBrk="1" hangingPunct="1">
              <a:defRPr/>
            </a:pPr>
            <a:r>
              <a:rPr lang="zh-CN" altLang="en-US" sz="36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charset="0"/>
                <a:sym typeface="+mn-ea"/>
              </a:rPr>
              <a:t>矩阵链乘法问题的</a:t>
            </a:r>
            <a:r>
              <a:rPr kumimoji="1" lang="zh-CN" altLang="en-US" sz="36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charset="0"/>
                <a:sym typeface="+mn-ea"/>
              </a:rPr>
              <a:t>动态规划算法</a:t>
            </a:r>
            <a:endParaRPr kumimoji="1" lang="zh-CN" altLang="en-US" sz="3600" b="1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charset="0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5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065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065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5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065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065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5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065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065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5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065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065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621571" name="Rectangle 3"/>
              <p:cNvSpPr>
                <a:spLocks noGrp="1" noChangeArrowheads="1"/>
              </p:cNvSpPr>
              <p:nvPr>
                <p:ph type="body" idx="1"/>
              </p:nvPr>
            </p:nvSpPr>
            <p:spPr bwMode="auto">
              <a:xfrm>
                <a:off x="152400" y="1675279"/>
                <a:ext cx="8839200" cy="1742515"/>
              </a:xfrm>
              <a:solidFill>
                <a:srgbClr val="FFFFFF"/>
              </a:solidFill>
              <a:ln w="25400">
                <a:solidFill>
                  <a:schemeClr val="tx2">
                    <a:lumMod val="60000"/>
                    <a:lumOff val="40000"/>
                  </a:schemeClr>
                </a:solidFill>
                <a:miter lim="800000"/>
              </a:ln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just" eaLnBrk="1" hangingPunct="1">
                  <a:spcBef>
                    <a:spcPts val="0"/>
                  </a:spcBef>
                  <a:defRPr/>
                </a:pPr>
                <a:r>
                  <a:rPr lang="zh-CN" altLang="en-US" b="1" dirty="0">
                    <a:latin typeface="楷体" panose="02010609060101010101" pitchFamily="49" charset="-122"/>
                    <a:ea typeface="楷体" panose="02010609060101010101" pitchFamily="49" charset="-122"/>
                    <a:cs typeface="华文细黑" panose="02010600040101010101" charset="-122"/>
                  </a:rPr>
                  <a:t>两个记号</a:t>
                </a:r>
                <a:endParaRPr lang="zh-CN" altLang="en-US" b="1" dirty="0">
                  <a:latin typeface="楷体" panose="02010609060101010101" pitchFamily="49" charset="-122"/>
                  <a:ea typeface="楷体" panose="02010609060101010101" pitchFamily="49" charset="-122"/>
                  <a:cs typeface="华文细黑" panose="02010600040101010101" charset="-122"/>
                </a:endParaRPr>
              </a:p>
              <a:p>
                <a:pPr lvl="1" algn="just">
                  <a:spcBef>
                    <a:spcPts val="600"/>
                  </a:spcBef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6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26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𝑨</m:t>
                        </m:r>
                      </m:e>
                      <m:sub>
                        <m:r>
                          <a:rPr lang="en-US" altLang="zh-CN" sz="26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𝒊</m:t>
                        </m:r>
                        <m:r>
                          <a:rPr lang="en-US" altLang="zh-CN" sz="26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~</m:t>
                        </m:r>
                        <m:r>
                          <a:rPr lang="en-US" altLang="zh-CN" sz="26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𝒋</m:t>
                        </m:r>
                      </m:sub>
                    </m:sSub>
                    <m:r>
                      <a:rPr lang="en-US" altLang="zh-CN" sz="2600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</m:t>
                    </m:r>
                    <m:sSub>
                      <m:sSubPr>
                        <m:ctrlPr>
                          <a:rPr lang="en-US" altLang="zh-CN" sz="26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华文细黑" panose="02010600040101010101" charset="-122"/>
                          </a:rPr>
                        </m:ctrlPr>
                      </m:sSubPr>
                      <m:e>
                        <m:r>
                          <a:rPr lang="en-US" altLang="zh-CN" sz="26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华文细黑" panose="02010600040101010101" charset="-122"/>
                          </a:rPr>
                          <m:t>𝑨</m:t>
                        </m:r>
                      </m:e>
                      <m:sub>
                        <m:r>
                          <a:rPr lang="en-US" altLang="zh-CN" sz="26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华文细黑" panose="02010600040101010101" charset="-122"/>
                          </a:rPr>
                          <m:t>𝒊</m:t>
                        </m:r>
                      </m:sub>
                    </m:sSub>
                    <m:r>
                      <a:rPr lang="en-US" altLang="zh-CN" sz="2600" b="1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altLang="zh-CN" sz="26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华文细黑" panose="02010600040101010101" charset="-122"/>
                          </a:rPr>
                        </m:ctrlPr>
                      </m:sSubPr>
                      <m:e>
                        <m:r>
                          <a:rPr lang="en-US" altLang="zh-CN" sz="26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华文细黑" panose="02010600040101010101" charset="-122"/>
                          </a:rPr>
                          <m:t>𝑨</m:t>
                        </m:r>
                      </m:e>
                      <m:sub>
                        <m:r>
                          <a:rPr lang="en-US" altLang="zh-CN" sz="26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华文细黑" panose="02010600040101010101" charset="-122"/>
                          </a:rPr>
                          <m:t>𝒊</m:t>
                        </m:r>
                        <m:r>
                          <a:rPr lang="en-US" altLang="zh-CN" sz="26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华文细黑" panose="02010600040101010101" charset="-122"/>
                          </a:rPr>
                          <m:t>+</m:t>
                        </m:r>
                        <m:r>
                          <a:rPr lang="en-US" altLang="zh-CN" sz="26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华文细黑" panose="02010600040101010101" charset="-122"/>
                          </a:rPr>
                          <m:t>𝟏</m:t>
                        </m:r>
                      </m:sub>
                    </m:sSub>
                    <m:r>
                      <a:rPr lang="en-US" altLang="zh-CN" sz="2600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×…</m:t>
                    </m:r>
                    <m:r>
                      <a:rPr lang="en-US" altLang="zh-CN" sz="2600" b="1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altLang="zh-CN" sz="26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华文细黑" panose="02010600040101010101" charset="-122"/>
                          </a:rPr>
                        </m:ctrlPr>
                      </m:sSubPr>
                      <m:e>
                        <m:r>
                          <a:rPr lang="en-US" altLang="zh-CN" sz="26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华文细黑" panose="02010600040101010101" charset="-122"/>
                          </a:rPr>
                          <m:t>𝑨</m:t>
                        </m:r>
                      </m:e>
                      <m:sub>
                        <m:r>
                          <a:rPr lang="en-US" altLang="zh-CN" sz="26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华文细黑" panose="02010600040101010101" charset="-122"/>
                          </a:rPr>
                          <m:t>𝒋</m:t>
                        </m:r>
                      </m:sub>
                    </m:sSub>
                  </m:oMath>
                </a14:m>
                <a:endParaRPr lang="en-US" altLang="zh-CN" sz="2600" b="1" i="1" baseline="-20000" dirty="0">
                  <a:solidFill>
                    <a:srgbClr val="0000CC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华文细黑" panose="02010600040101010101" charset="-122"/>
                </a:endParaRPr>
              </a:p>
              <a:p>
                <a:pPr lvl="1" algn="just">
                  <a:spcBef>
                    <a:spcPts val="600"/>
                  </a:spcBef>
                  <a:defRPr/>
                </a:pPr>
                <a:r>
                  <a:rPr lang="en-US" altLang="zh-CN" sz="2600" b="1" dirty="0">
                    <a:solidFill>
                      <a:srgbClr val="0000FF"/>
                    </a:solidFill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rPr>
                  <a:t>cost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6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26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(</m:t>
                        </m:r>
                        <m:r>
                          <a:rPr lang="en-US" altLang="zh-CN" sz="26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𝑨</m:t>
                        </m:r>
                      </m:e>
                      <m:sub>
                        <m:r>
                          <a:rPr lang="en-US" altLang="zh-CN" sz="26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𝒊</m:t>
                        </m:r>
                        <m:r>
                          <a:rPr lang="en-US" altLang="zh-CN" sz="26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~</m:t>
                        </m:r>
                        <m:r>
                          <a:rPr lang="en-US" altLang="zh-CN" sz="26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𝒋</m:t>
                        </m:r>
                      </m:sub>
                    </m:sSub>
                    <m:r>
                      <a:rPr lang="en-US" altLang="zh-CN" sz="2600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)</m:t>
                    </m:r>
                    <m:r>
                      <a:rPr lang="en-US" altLang="zh-CN" sz="2600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=</m:t>
                    </m:r>
                  </m:oMath>
                </a14:m>
                <a:r>
                  <a:rPr lang="zh-CN" altLang="en-US" sz="2600" b="1" dirty="0">
                    <a:solidFill>
                      <a:srgbClr val="0000FF"/>
                    </a:solidFill>
                    <a:latin typeface="楷体" panose="02010609060101010101" pitchFamily="49" charset="-122"/>
                    <a:ea typeface="楷体" panose="02010609060101010101" pitchFamily="49" charset="-122"/>
                    <a:cs typeface="华文细黑" panose="02010600040101010101" charset="-122"/>
                  </a:rPr>
                  <a:t>计算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6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26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𝑨</m:t>
                        </m:r>
                      </m:e>
                      <m:sub>
                        <m:r>
                          <a:rPr lang="en-US" altLang="zh-CN" sz="26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𝒊</m:t>
                        </m:r>
                        <m:r>
                          <a:rPr lang="en-US" altLang="zh-CN" sz="26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~</m:t>
                        </m:r>
                        <m:r>
                          <a:rPr lang="en-US" altLang="zh-CN" sz="26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𝒋</m:t>
                        </m:r>
                      </m:sub>
                    </m:sSub>
                  </m:oMath>
                </a14:m>
                <a:r>
                  <a:rPr lang="zh-CN" altLang="en-US" sz="2600" b="1" dirty="0">
                    <a:solidFill>
                      <a:srgbClr val="0000FF"/>
                    </a:solidFill>
                    <a:latin typeface="楷体" panose="02010609060101010101" pitchFamily="49" charset="-122"/>
                    <a:ea typeface="楷体" panose="02010609060101010101" pitchFamily="49" charset="-122"/>
                    <a:cs typeface="华文细黑" panose="02010600040101010101" charset="-122"/>
                  </a:rPr>
                  <a:t>的代价</a:t>
                </a:r>
                <a:endParaRPr lang="zh-CN" altLang="en-US" sz="2600" b="1" dirty="0">
                  <a:solidFill>
                    <a:srgbClr val="0000FF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华文细黑" panose="02010600040101010101" charset="-122"/>
                </a:endParaRPr>
              </a:p>
            </p:txBody>
          </p:sp>
        </mc:Choice>
        <mc:Fallback>
          <p:sp>
            <p:nvSpPr>
              <p:cNvPr id="621571" name="Rectangle 3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 bwMode="auto">
              <a:xfrm>
                <a:off x="152400" y="1675279"/>
                <a:ext cx="8839200" cy="1742515"/>
              </a:xfrm>
              <a:blipFill rotWithShape="1">
                <a:blip r:embed="rId1"/>
                <a:stretch>
                  <a:fillRect l="-144" t="-737" r="-144" b="-716"/>
                </a:stretch>
              </a:blipFill>
              <a:ln w="25400">
                <a:solidFill>
                  <a:schemeClr val="tx2">
                    <a:lumMod val="60000"/>
                    <a:lumOff val="40000"/>
                  </a:schemeClr>
                </a:solidFill>
                <a:miter lim="800000"/>
              </a:ln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1572" name="Text Box 4"/>
          <p:cNvSpPr txBox="1">
            <a:spLocks noChangeArrowheads="1"/>
          </p:cNvSpPr>
          <p:nvPr/>
        </p:nvSpPr>
        <p:spPr bwMode="auto">
          <a:xfrm>
            <a:off x="0" y="0"/>
            <a:ext cx="9144000" cy="645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3300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zh-CN" altLang="en-US" sz="36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charset="0"/>
              </a:rPr>
              <a:t>第一步：分析优化解的结构</a:t>
            </a:r>
            <a:endParaRPr lang="zh-CN" altLang="en-US" sz="3600" b="1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5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5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5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621571" name="Rectangle 3"/>
              <p:cNvSpPr>
                <a:spLocks noGrp="1" noChangeArrowheads="1"/>
              </p:cNvSpPr>
              <p:nvPr>
                <p:ph type="body" idx="1"/>
              </p:nvPr>
            </p:nvSpPr>
            <p:spPr bwMode="auto">
              <a:xfrm>
                <a:off x="152400" y="619685"/>
                <a:ext cx="8839200" cy="2401811"/>
              </a:xfrm>
              <a:solidFill>
                <a:srgbClr val="FFFFFF"/>
              </a:solidFill>
              <a:ln w="25400">
                <a:solidFill>
                  <a:schemeClr val="tx2">
                    <a:lumMod val="60000"/>
                    <a:lumOff val="40000"/>
                  </a:schemeClr>
                </a:solidFill>
                <a:miter lim="800000"/>
              </a:ln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just">
                  <a:defRPr/>
                </a:pPr>
                <a:r>
                  <a:rPr lang="zh-CN" altLang="en-US" b="1" dirty="0">
                    <a:latin typeface="楷体" panose="02010609060101010101" pitchFamily="49" charset="-122"/>
                    <a:ea typeface="楷体" panose="02010609060101010101" pitchFamily="49" charset="-122"/>
                    <a:cs typeface="华文细黑" panose="02010600040101010101" charset="-122"/>
                  </a:rPr>
                  <a:t>优化解的结构</a:t>
                </a:r>
                <a:r>
                  <a:rPr lang="zh-CN" altLang="en-US" sz="2400" dirty="0">
                    <a:latin typeface="楷体" panose="02010609060101010101" pitchFamily="49" charset="-122"/>
                    <a:ea typeface="楷体" panose="02010609060101010101" pitchFamily="49" charset="-122"/>
                    <a:cs typeface="华文细黑" panose="02010600040101010101" charset="-122"/>
                  </a:rPr>
                  <a:t>（任何最优解都是由子问题的最优解构成）</a:t>
                </a:r>
                <a:endParaRPr lang="zh-CN" altLang="en-US" dirty="0">
                  <a:latin typeface="楷体" panose="02010609060101010101" pitchFamily="49" charset="-122"/>
                  <a:ea typeface="楷体" panose="02010609060101010101" pitchFamily="49" charset="-122"/>
                  <a:cs typeface="华文细黑" panose="02010600040101010101" charset="-122"/>
                </a:endParaRPr>
              </a:p>
              <a:p>
                <a:pPr lvl="1" algn="just">
                  <a:defRPr/>
                </a:pPr>
                <a:r>
                  <a:rPr lang="zh-CN" altLang="en-US" sz="2600" b="1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  <a:cs typeface="华文细黑" panose="02010600040101010101" charset="-122"/>
                  </a:rPr>
                  <a:t>若计算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6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26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𝑨</m:t>
                        </m:r>
                      </m:e>
                      <m:sub>
                        <m:r>
                          <a:rPr lang="en-US" altLang="zh-CN" sz="26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𝟏</m:t>
                        </m:r>
                        <m:r>
                          <a:rPr lang="en-US" altLang="zh-CN" sz="26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~</m:t>
                        </m:r>
                        <m:r>
                          <a:rPr lang="en-US" altLang="zh-CN" sz="26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𝒏</m:t>
                        </m:r>
                      </m:sub>
                    </m:sSub>
                  </m:oMath>
                </a14:m>
                <a:r>
                  <a:rPr lang="zh-CN" altLang="en-US" sz="2600" b="1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  <a:cs typeface="华文细黑" panose="02010600040101010101" charset="-122"/>
                  </a:rPr>
                  <a:t>的优化顺序在</a:t>
                </a:r>
                <a14:m>
                  <m:oMath xmlns:m="http://schemas.openxmlformats.org/officeDocument/2006/math">
                    <m:r>
                      <a:rPr lang="en-US" altLang="zh-CN" sz="2600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华文细黑" panose="02010600040101010101" charset="-122"/>
                      </a:rPr>
                      <m:t>𝒌</m:t>
                    </m:r>
                  </m:oMath>
                </a14:m>
                <a:r>
                  <a:rPr lang="zh-CN" altLang="en-US" sz="2600" b="1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  <a:cs typeface="华文细黑" panose="02010600040101010101" charset="-122"/>
                  </a:rPr>
                  <a:t>处断开矩阵链</a:t>
                </a:r>
                <a:r>
                  <a:rPr lang="en-US" altLang="zh-CN" sz="2600" b="1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  <a:cs typeface="华文细黑" panose="02010600040101010101" charset="-122"/>
                  </a:rPr>
                  <a:t>, </a:t>
                </a:r>
                <a:r>
                  <a:rPr lang="zh-CN" altLang="en-US" sz="2600" b="1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  <a:cs typeface="华文细黑" panose="02010600040101010101" charset="-122"/>
                  </a:rPr>
                  <a:t>即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6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bSupPr>
                      <m:e>
                        <m:r>
                          <a:rPr lang="en-US" altLang="zh-CN" sz="26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𝑨</m:t>
                        </m:r>
                      </m:e>
                      <m:sub>
                        <m:r>
                          <a:rPr lang="en-US" altLang="zh-CN" sz="26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𝟏</m:t>
                        </m:r>
                        <m:r>
                          <a:rPr lang="en-US" altLang="zh-CN" sz="26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~</m:t>
                        </m:r>
                        <m:r>
                          <a:rPr lang="en-US" altLang="zh-CN" sz="26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𝒏</m:t>
                        </m:r>
                      </m:sub>
                      <m:sup>
                        <m:r>
                          <a:rPr lang="en-US" altLang="zh-CN" sz="26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𝟏</m:t>
                        </m:r>
                      </m:sup>
                    </m:sSubSup>
                    <m:r>
                      <a:rPr lang="en-US" altLang="zh-CN" sz="2600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</m:t>
                    </m:r>
                    <m:sSubSup>
                      <m:sSubSupPr>
                        <m:ctrlPr>
                          <a:rPr lang="en-US" altLang="zh-CN" sz="26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bSupPr>
                      <m:e>
                        <m:r>
                          <a:rPr lang="en-US" altLang="zh-CN" sz="26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𝑨</m:t>
                        </m:r>
                      </m:e>
                      <m:sub>
                        <m:r>
                          <a:rPr lang="en-US" altLang="zh-CN" sz="26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𝟏</m:t>
                        </m:r>
                        <m:r>
                          <a:rPr lang="en-US" altLang="zh-CN" sz="26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~</m:t>
                        </m:r>
                        <m:r>
                          <a:rPr lang="en-US" altLang="zh-CN" sz="26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𝒌</m:t>
                        </m:r>
                      </m:sub>
                      <m:sup>
                        <m:r>
                          <a:rPr lang="en-US" altLang="zh-CN" sz="26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𝟏</m:t>
                        </m:r>
                      </m:sup>
                    </m:sSubSup>
                    <m:r>
                      <a:rPr lang="en-US" altLang="zh-CN" sz="2600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Sup>
                      <m:sSubSupPr>
                        <m:ctrlPr>
                          <a:rPr lang="en-US" altLang="zh-CN" sz="26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bSupPr>
                      <m:e>
                        <m:r>
                          <a:rPr lang="en-US" altLang="zh-CN" sz="26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𝑨</m:t>
                        </m:r>
                      </m:e>
                      <m:sub>
                        <m:r>
                          <a:rPr lang="en-US" altLang="zh-CN" sz="26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𝒌</m:t>
                        </m:r>
                        <m:r>
                          <a:rPr lang="en-US" altLang="zh-CN" sz="26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+</m:t>
                        </m:r>
                        <m:r>
                          <a:rPr lang="en-US" altLang="zh-CN" sz="26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𝟏</m:t>
                        </m:r>
                        <m:r>
                          <a:rPr lang="en-US" altLang="zh-CN" sz="26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~</m:t>
                        </m:r>
                        <m:r>
                          <a:rPr lang="en-US" altLang="zh-CN" sz="26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𝒏</m:t>
                        </m:r>
                      </m:sub>
                      <m:sup>
                        <m:r>
                          <a:rPr lang="en-US" altLang="zh-CN" sz="26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𝟏</m:t>
                        </m:r>
                      </m:sup>
                    </m:sSubSup>
                  </m:oMath>
                </a14:m>
                <a:r>
                  <a:rPr lang="zh-CN" altLang="en-US" sz="2600" b="1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  <a:cs typeface="华文细黑" panose="02010600040101010101" charset="-122"/>
                  </a:rPr>
                  <a:t>，则在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6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bSupPr>
                      <m:e>
                        <m:r>
                          <a:rPr lang="en-US" altLang="zh-CN" sz="26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𝑨</m:t>
                        </m:r>
                      </m:e>
                      <m:sub>
                        <m:r>
                          <a:rPr lang="en-US" altLang="zh-CN" sz="26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𝟏</m:t>
                        </m:r>
                        <m:r>
                          <a:rPr lang="en-US" altLang="zh-CN" sz="26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~</m:t>
                        </m:r>
                        <m:r>
                          <a:rPr lang="en-US" altLang="zh-CN" sz="26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𝒏</m:t>
                        </m:r>
                      </m:sub>
                      <m:sup>
                        <m:r>
                          <a:rPr lang="en-US" altLang="zh-CN" sz="26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𝟏</m:t>
                        </m:r>
                      </m:sup>
                    </m:sSubSup>
                  </m:oMath>
                </a14:m>
                <a:r>
                  <a:rPr lang="zh-CN" altLang="en-US" sz="2600" b="1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  <a:cs typeface="华文细黑" panose="02010600040101010101" charset="-122"/>
                  </a:rPr>
                  <a:t>的优化顺序中，对应于子问题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6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bSupPr>
                      <m:e>
                        <m:r>
                          <a:rPr lang="en-US" altLang="zh-CN" sz="26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𝑨</m:t>
                        </m:r>
                      </m:e>
                      <m:sub>
                        <m:r>
                          <a:rPr lang="en-US" altLang="zh-CN" sz="26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𝟏</m:t>
                        </m:r>
                        <m:r>
                          <a:rPr lang="en-US" altLang="zh-CN" sz="26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~</m:t>
                        </m:r>
                        <m:r>
                          <a:rPr lang="en-US" altLang="zh-CN" sz="26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𝒌</m:t>
                        </m:r>
                      </m:sub>
                      <m:sup>
                        <m:r>
                          <a:rPr lang="en-US" altLang="zh-CN" sz="26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𝟏</m:t>
                        </m:r>
                      </m:sup>
                    </m:sSubSup>
                  </m:oMath>
                </a14:m>
                <a:r>
                  <a:rPr lang="zh-CN" altLang="en-US" sz="2600" b="1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  <a:cs typeface="华文细黑" panose="02010600040101010101" charset="-122"/>
                  </a:rPr>
                  <a:t>的解</a:t>
                </a:r>
                <a:r>
                  <a:rPr lang="zh-CN" altLang="en-US" sz="2600" b="1" dirty="0">
                    <a:latin typeface="楷体" panose="02010609060101010101" pitchFamily="49" charset="-122"/>
                    <a:ea typeface="楷体" panose="02010609060101010101" pitchFamily="49" charset="-122"/>
                    <a:cs typeface="华文细黑" panose="02010600040101010101" charset="-122"/>
                  </a:rPr>
                  <a:t>必定</a:t>
                </a:r>
                <a:r>
                  <a:rPr lang="zh-CN" altLang="en-US" sz="2600" b="1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  <a:cs typeface="华文细黑" panose="02010600040101010101" charset="-122"/>
                  </a:rPr>
                  <a:t>是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6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26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𝑨</m:t>
                        </m:r>
                      </m:e>
                      <m:sub>
                        <m:r>
                          <a:rPr lang="en-US" altLang="zh-CN" sz="26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𝟏</m:t>
                        </m:r>
                        <m:r>
                          <a:rPr lang="en-US" altLang="zh-CN" sz="26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~</m:t>
                        </m:r>
                        <m:r>
                          <a:rPr lang="en-US" altLang="zh-CN" sz="26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𝒌</m:t>
                        </m:r>
                      </m:sub>
                    </m:sSub>
                  </m:oMath>
                </a14:m>
                <a:r>
                  <a:rPr lang="zh-CN" altLang="en-US" sz="2600" b="1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  <a:cs typeface="华文细黑" panose="02010600040101010101" charset="-122"/>
                  </a:rPr>
                  <a:t>的优化解；</a:t>
                </a:r>
                <a:endParaRPr lang="en-US" altLang="zh-CN" sz="2600" b="1" dirty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华文细黑" panose="02010600040101010101" charset="-122"/>
                </a:endParaRPr>
              </a:p>
              <a:p>
                <a:pPr lvl="1" algn="just">
                  <a:spcBef>
                    <a:spcPts val="0"/>
                  </a:spcBef>
                  <a:defRPr/>
                </a:pPr>
                <a:r>
                  <a:rPr lang="zh-CN" altLang="en-US" sz="2600" b="1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  <a:cs typeface="华文细黑" panose="02010600040101010101" charset="-122"/>
                  </a:rPr>
                  <a:t>对应于子问题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6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bSupPr>
                      <m:e>
                        <m:r>
                          <a:rPr lang="en-US" altLang="zh-CN" sz="26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𝑨</m:t>
                        </m:r>
                      </m:e>
                      <m:sub>
                        <m:r>
                          <a:rPr lang="en-US" altLang="zh-CN" sz="26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𝒌</m:t>
                        </m:r>
                        <m:r>
                          <a:rPr lang="en-US" altLang="zh-CN" sz="26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+</m:t>
                        </m:r>
                        <m:r>
                          <a:rPr lang="en-US" altLang="zh-CN" sz="26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𝟏</m:t>
                        </m:r>
                        <m:r>
                          <a:rPr lang="en-US" altLang="zh-CN" sz="26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~</m:t>
                        </m:r>
                        <m:r>
                          <a:rPr lang="en-US" altLang="zh-CN" sz="26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𝒏</m:t>
                        </m:r>
                      </m:sub>
                      <m:sup>
                        <m:r>
                          <a:rPr lang="en-US" altLang="zh-CN" sz="26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𝟏</m:t>
                        </m:r>
                      </m:sup>
                    </m:sSubSup>
                  </m:oMath>
                </a14:m>
                <a:r>
                  <a:rPr lang="zh-CN" altLang="en-US" sz="2600" b="1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  <a:cs typeface="华文细黑" panose="02010600040101010101" charset="-122"/>
                  </a:rPr>
                  <a:t>的解必须是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6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26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𝑨</m:t>
                        </m:r>
                      </m:e>
                      <m:sub>
                        <m:r>
                          <a:rPr lang="en-US" altLang="zh-CN" sz="26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𝒌</m:t>
                        </m:r>
                        <m:r>
                          <a:rPr lang="en-US" altLang="zh-CN" sz="26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+</m:t>
                        </m:r>
                        <m:r>
                          <a:rPr lang="en-US" altLang="zh-CN" sz="26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𝟏</m:t>
                        </m:r>
                        <m:r>
                          <a:rPr lang="en-US" altLang="zh-CN" sz="26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~</m:t>
                        </m:r>
                        <m:r>
                          <a:rPr lang="en-US" altLang="zh-CN" sz="26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𝒏</m:t>
                        </m:r>
                      </m:sub>
                    </m:sSub>
                  </m:oMath>
                </a14:m>
                <a:r>
                  <a:rPr lang="zh-CN" altLang="en-US" sz="2600" b="1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  <a:cs typeface="华文细黑" panose="02010600040101010101" charset="-122"/>
                  </a:rPr>
                  <a:t>的优化解。</a:t>
                </a:r>
                <a:r>
                  <a:rPr lang="zh-CN" altLang="en-US" sz="2600" b="1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charset="0"/>
                  </a:rPr>
                  <a:t> </a:t>
                </a:r>
                <a:endParaRPr lang="zh-CN" altLang="en-US" sz="2600" b="1" dirty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621571" name="Rectangle 3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 bwMode="auto">
              <a:xfrm>
                <a:off x="152400" y="619685"/>
                <a:ext cx="8839200" cy="2401811"/>
              </a:xfrm>
              <a:blipFill rotWithShape="1">
                <a:blip r:embed="rId1"/>
                <a:stretch>
                  <a:fillRect l="-144" t="-552" r="-144" b="-522"/>
                </a:stretch>
              </a:blipFill>
              <a:ln w="25400">
                <a:solidFill>
                  <a:schemeClr val="tx2">
                    <a:lumMod val="60000"/>
                    <a:lumOff val="40000"/>
                  </a:schemeClr>
                </a:solidFill>
                <a:miter lim="800000"/>
              </a:ln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1572" name="Text Box 4"/>
          <p:cNvSpPr txBox="1">
            <a:spLocks noChangeArrowheads="1"/>
          </p:cNvSpPr>
          <p:nvPr/>
        </p:nvSpPr>
        <p:spPr bwMode="auto">
          <a:xfrm>
            <a:off x="0" y="0"/>
            <a:ext cx="9144000" cy="645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3300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zh-CN" altLang="en-US" sz="36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charset="0"/>
              </a:rPr>
              <a:t>第一步：分析优化解的结构</a:t>
            </a:r>
            <a:endParaRPr lang="zh-CN" altLang="en-US" sz="3600" b="1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charset="0"/>
            </a:endParaRPr>
          </a:p>
        </p:txBody>
      </p:sp>
      <p:sp>
        <p:nvSpPr>
          <p:cNvPr id="621576" name="Text Box 8"/>
          <p:cNvSpPr txBox="1">
            <a:spLocks noChangeArrowheads="1"/>
          </p:cNvSpPr>
          <p:nvPr/>
        </p:nvSpPr>
        <p:spPr bwMode="auto">
          <a:xfrm>
            <a:off x="152400" y="6324600"/>
            <a:ext cx="8839200" cy="523220"/>
          </a:xfrm>
          <a:prstGeom prst="rect">
            <a:avLst/>
          </a:prstGeom>
          <a:solidFill>
            <a:srgbClr val="66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zh-CN" altLang="en-US" sz="28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charset="0"/>
              </a:rPr>
              <a:t>具有优化子结构：问题的优化解包括子问题优化解</a:t>
            </a:r>
            <a:endParaRPr lang="zh-CN" altLang="en-US" sz="2800" b="1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框 2"/>
              <p:cNvSpPr txBox="1"/>
              <p:nvPr/>
            </p:nvSpPr>
            <p:spPr>
              <a:xfrm>
                <a:off x="152400" y="3060857"/>
                <a:ext cx="8839200" cy="322306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b="1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证明：</a:t>
                </a:r>
                <a:r>
                  <a:rPr lang="en-US" altLang="zh-CN" sz="2400" b="1" dirty="0">
                    <a:solidFill>
                      <a:srgbClr val="FF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(</a:t>
                </a:r>
                <a:r>
                  <a:rPr lang="zh-CN" altLang="en-US" sz="2400" b="1" dirty="0">
                    <a:solidFill>
                      <a:srgbClr val="FF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反证法</a:t>
                </a:r>
                <a:r>
                  <a:rPr lang="en-US" altLang="zh-CN" sz="2400" b="1" dirty="0">
                    <a:solidFill>
                      <a:srgbClr val="FF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)</a:t>
                </a:r>
                <a:endParaRPr lang="en-US" altLang="zh-CN" sz="2400" b="1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 indent="457200"/>
                <a:r>
                  <a:rPr lang="zh-CN" altLang="en-US" sz="2400" b="1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假设最优矩阵链乘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4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bSupPr>
                      <m:e>
                        <m:r>
                          <a:rPr lang="en-US" altLang="zh-CN" sz="24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𝑨</m:t>
                        </m:r>
                      </m:e>
                      <m:sub>
                        <m:r>
                          <a:rPr lang="en-US" altLang="zh-CN" sz="24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𝟏</m:t>
                        </m:r>
                        <m:r>
                          <a:rPr lang="en-US" altLang="zh-CN" sz="24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~</m:t>
                        </m:r>
                        <m:r>
                          <a:rPr lang="en-US" altLang="zh-CN" sz="24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𝒏</m:t>
                        </m:r>
                      </m:sub>
                      <m:sup>
                        <m:r>
                          <a:rPr lang="en-US" altLang="zh-CN" sz="24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𝟏</m:t>
                        </m:r>
                      </m:sup>
                    </m:sSubSup>
                    <m:r>
                      <a:rPr lang="en-US" altLang="zh-CN" sz="2400" b="1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 =</m:t>
                    </m:r>
                    <m:d>
                      <m:dPr>
                        <m:ctrlPr>
                          <a:rPr lang="en-US" altLang="zh-CN" sz="24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华文细黑" panose="02010600040101010101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b="1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华文细黑" panose="02010600040101010101" charset="-122"/>
                              </a:rPr>
                            </m:ctrlPr>
                          </m:sSubPr>
                          <m:e>
                            <m:r>
                              <a:rPr lang="en-US" altLang="zh-CN" sz="2400" b="1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华文细黑" panose="02010600040101010101" charset="-122"/>
                              </a:rPr>
                              <m:t>𝑨</m:t>
                            </m:r>
                          </m:e>
                          <m:sub>
                            <m:r>
                              <a:rPr lang="en-US" altLang="zh-CN" sz="2400" b="1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华文细黑" panose="02010600040101010101" charset="-122"/>
                              </a:rPr>
                              <m:t>𝟏</m:t>
                            </m:r>
                          </m:sub>
                        </m:sSub>
                        <m:r>
                          <a:rPr lang="en-US" altLang="zh-CN" sz="24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×…×</m:t>
                        </m:r>
                        <m:sSub>
                          <m:sSubPr>
                            <m:ctrlPr>
                              <a:rPr lang="en-US" altLang="zh-CN" sz="2400" b="1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华文细黑" panose="02010600040101010101" charset="-122"/>
                              </a:rPr>
                            </m:ctrlPr>
                          </m:sSubPr>
                          <m:e>
                            <m:r>
                              <a:rPr lang="en-US" altLang="zh-CN" sz="2400" b="1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华文细黑" panose="02010600040101010101" charset="-122"/>
                              </a:rPr>
                              <m:t>𝑨</m:t>
                            </m:r>
                          </m:e>
                          <m:sub>
                            <m:r>
                              <a:rPr lang="en-US" altLang="zh-CN" sz="2400" b="1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华文细黑" panose="02010600040101010101" charset="-122"/>
                              </a:rPr>
                              <m:t>𝒌</m:t>
                            </m:r>
                          </m:sub>
                        </m:sSub>
                      </m:e>
                    </m:d>
                    <m:r>
                      <a:rPr lang="en-US" altLang="zh-CN" sz="2400" b="1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d>
                      <m:dPr>
                        <m:ctrlPr>
                          <a:rPr lang="en-US" altLang="zh-CN" sz="24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b="1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华文细黑" panose="02010600040101010101" charset="-122"/>
                              </a:rPr>
                            </m:ctrlPr>
                          </m:sSubPr>
                          <m:e>
                            <m:r>
                              <a:rPr lang="en-US" altLang="zh-CN" sz="2400" b="1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华文细黑" panose="02010600040101010101" charset="-122"/>
                              </a:rPr>
                              <m:t>𝑨</m:t>
                            </m:r>
                          </m:e>
                          <m:sub>
                            <m:r>
                              <a:rPr lang="en-US" altLang="zh-CN" sz="2400" b="1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华文细黑" panose="02010600040101010101" charset="-122"/>
                              </a:rPr>
                              <m:t>𝒌</m:t>
                            </m:r>
                            <m:r>
                              <a:rPr lang="en-US" altLang="zh-CN" sz="2400" b="1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华文细黑" panose="02010600040101010101" charset="-122"/>
                              </a:rPr>
                              <m:t>+</m:t>
                            </m:r>
                            <m:r>
                              <a:rPr lang="en-US" altLang="zh-CN" sz="2400" b="1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华文细黑" panose="02010600040101010101" charset="-122"/>
                              </a:rPr>
                              <m:t>𝟏</m:t>
                            </m:r>
                          </m:sub>
                        </m:sSub>
                        <m:r>
                          <a:rPr lang="en-US" altLang="zh-CN" sz="24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×…×</m:t>
                        </m:r>
                        <m:sSub>
                          <m:sSubPr>
                            <m:ctrlPr>
                              <a:rPr lang="en-US" altLang="zh-CN" sz="2400" b="1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华文细黑" panose="02010600040101010101" charset="-122"/>
                              </a:rPr>
                            </m:ctrlPr>
                          </m:sSubPr>
                          <m:e>
                            <m:r>
                              <a:rPr lang="en-US" altLang="zh-CN" sz="2400" b="1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华文细黑" panose="02010600040101010101" charset="-122"/>
                              </a:rPr>
                              <m:t>𝑨</m:t>
                            </m:r>
                          </m:e>
                          <m:sub>
                            <m:r>
                              <a:rPr lang="en-US" altLang="zh-CN" sz="2400" b="1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华文细黑" panose="02010600040101010101" charset="-122"/>
                              </a:rPr>
                              <m:t>𝒏</m:t>
                            </m:r>
                          </m:sub>
                        </m:sSub>
                      </m:e>
                    </m:d>
                  </m:oMath>
                </a14:m>
                <a:endParaRPr lang="en-US" altLang="zh-CN" sz="2400" dirty="0"/>
              </a:p>
              <a:p>
                <a:pPr indent="457200"/>
                <a:r>
                  <a:rPr lang="zh-CN" altLang="en-US" sz="2400" b="1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假设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4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bSupPr>
                      <m:e>
                        <m:r>
                          <a:rPr lang="en-US" altLang="zh-CN" sz="24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𝑨</m:t>
                        </m:r>
                      </m:e>
                      <m:sub>
                        <m:r>
                          <a:rPr lang="en-US" altLang="zh-CN" sz="24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𝟏</m:t>
                        </m:r>
                        <m:r>
                          <a:rPr lang="en-US" altLang="zh-CN" sz="24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~</m:t>
                        </m:r>
                        <m:r>
                          <a:rPr lang="en-US" altLang="zh-CN" sz="24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𝒌</m:t>
                        </m:r>
                      </m:sub>
                      <m:sup>
                        <m:r>
                          <a:rPr lang="en-US" altLang="zh-CN" sz="24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𝟏</m:t>
                        </m:r>
                      </m:sup>
                    </m:sSubSup>
                    <m:r>
                      <a:rPr lang="en-US" altLang="zh-CN" sz="2400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    =</m:t>
                    </m:r>
                    <m:sSub>
                      <m:sSubPr>
                        <m:ctrlPr>
                          <a:rPr lang="en-US" altLang="zh-CN" sz="24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华文细黑" panose="02010600040101010101" charset="-122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华文细黑" panose="02010600040101010101" charset="-122"/>
                          </a:rPr>
                          <m:t>𝑨</m:t>
                        </m:r>
                      </m:e>
                      <m:sub>
                        <m:r>
                          <a:rPr lang="en-US" altLang="zh-CN" sz="24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华文细黑" panose="02010600040101010101" charset="-122"/>
                          </a:rPr>
                          <m:t>𝟏</m:t>
                        </m:r>
                      </m:sub>
                    </m:sSub>
                    <m:r>
                      <a:rPr lang="en-US" altLang="zh-CN" sz="2400" b="1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d>
                      <m:dPr>
                        <m:ctrlPr>
                          <a:rPr lang="en-US" altLang="zh-CN" sz="24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b="1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华文细黑" panose="02010600040101010101" charset="-122"/>
                              </a:rPr>
                            </m:ctrlPr>
                          </m:sSubPr>
                          <m:e>
                            <m:r>
                              <a:rPr lang="en-US" altLang="zh-CN" sz="2400" b="1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华文细黑" panose="02010600040101010101" charset="-122"/>
                              </a:rPr>
                              <m:t>𝑨</m:t>
                            </m:r>
                          </m:e>
                          <m:sub>
                            <m:r>
                              <a:rPr lang="en-US" altLang="zh-CN" sz="2400" b="1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华文细黑" panose="02010600040101010101" charset="-122"/>
                              </a:rPr>
                              <m:t>𝟐</m:t>
                            </m:r>
                          </m:sub>
                        </m:sSub>
                        <m:r>
                          <a:rPr lang="en-US" altLang="zh-CN" sz="24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altLang="zh-CN" sz="2400" b="1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华文细黑" panose="02010600040101010101" charset="-122"/>
                              </a:rPr>
                            </m:ctrlPr>
                          </m:sSubPr>
                          <m:e>
                            <m:r>
                              <a:rPr lang="en-US" altLang="zh-CN" sz="2400" b="1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华文细黑" panose="02010600040101010101" charset="-122"/>
                              </a:rPr>
                              <m:t>𝑨</m:t>
                            </m:r>
                          </m:e>
                          <m:sub>
                            <m:r>
                              <a:rPr lang="en-US" altLang="zh-CN" sz="2400" b="1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华文细黑" panose="02010600040101010101" charset="-122"/>
                              </a:rPr>
                              <m:t>𝟑</m:t>
                            </m:r>
                          </m:sub>
                        </m:sSub>
                      </m:e>
                    </m:d>
                    <m:r>
                      <a:rPr lang="en-US" altLang="zh-CN" sz="2400" b="1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×…×</m:t>
                    </m:r>
                    <m:sSub>
                      <m:sSubPr>
                        <m:ctrlPr>
                          <a:rPr lang="en-US" altLang="zh-CN" sz="24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华文细黑" panose="02010600040101010101" charset="-122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华文细黑" panose="02010600040101010101" charset="-122"/>
                          </a:rPr>
                          <m:t>𝑨</m:t>
                        </m:r>
                      </m:e>
                      <m:sub>
                        <m:r>
                          <a:rPr lang="en-US" altLang="zh-CN" sz="24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华文细黑" panose="02010600040101010101" charset="-122"/>
                          </a:rPr>
                          <m:t>𝒌</m:t>
                        </m:r>
                      </m:sub>
                    </m:sSub>
                  </m:oMath>
                </a14:m>
                <a:endParaRPr lang="en-US" altLang="zh-CN" sz="2400" b="1" i="1" dirty="0">
                  <a:solidFill>
                    <a:srgbClr val="0000FF"/>
                  </a:solidFill>
                  <a:latin typeface="Cambria Math" panose="02040503050406030204" pitchFamily="18" charset="0"/>
                  <a:ea typeface="华文细黑" panose="02010600040101010101" charset="-122"/>
                </a:endParaRPr>
              </a:p>
              <a:p>
                <a:r>
                  <a:rPr lang="en-US" altLang="zh-CN" sz="2400" b="1" dirty="0">
                    <a:solidFill>
                      <a:srgbClr val="0000FF"/>
                    </a:solidFill>
                    <a:ea typeface="楷体" panose="02010609060101010101" pitchFamily="49" charset="-122"/>
                  </a:rPr>
                  <a:t>             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4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bSupPr>
                      <m:e>
                        <m:r>
                          <a:rPr lang="en-US" altLang="zh-CN" sz="24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𝑨</m:t>
                        </m:r>
                      </m:e>
                      <m:sub>
                        <m:r>
                          <a:rPr lang="en-US" altLang="zh-CN" sz="24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𝒌</m:t>
                        </m:r>
                        <m:r>
                          <a:rPr lang="en-US" altLang="zh-CN" sz="24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+</m:t>
                        </m:r>
                        <m:r>
                          <a:rPr lang="en-US" altLang="zh-CN" sz="24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𝟏</m:t>
                        </m:r>
                        <m:r>
                          <a:rPr lang="en-US" altLang="zh-CN" sz="24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~</m:t>
                        </m:r>
                        <m:r>
                          <a:rPr lang="en-US" altLang="zh-CN" sz="24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𝒏</m:t>
                        </m:r>
                      </m:sub>
                      <m:sup>
                        <m:r>
                          <a:rPr lang="en-US" altLang="zh-CN" sz="24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𝟏</m:t>
                        </m:r>
                      </m:sup>
                    </m:sSubSup>
                    <m:r>
                      <a:rPr lang="en-US" altLang="zh-CN" sz="2400" b="1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</m:t>
                    </m:r>
                    <m:sSub>
                      <m:sSubPr>
                        <m:ctrlPr>
                          <a:rPr lang="en-US" altLang="zh-CN" sz="24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华文细黑" panose="02010600040101010101" charset="-122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华文细黑" panose="02010600040101010101" charset="-122"/>
                          </a:rPr>
                          <m:t>𝑨</m:t>
                        </m:r>
                      </m:e>
                      <m:sub>
                        <m:r>
                          <a:rPr lang="en-US" altLang="zh-CN" sz="24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华文细黑" panose="02010600040101010101" charset="-122"/>
                          </a:rPr>
                          <m:t>𝒌</m:t>
                        </m:r>
                        <m:r>
                          <a:rPr lang="en-US" altLang="zh-CN" sz="24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华文细黑" panose="02010600040101010101" charset="-122"/>
                          </a:rPr>
                          <m:t>+</m:t>
                        </m:r>
                        <m:r>
                          <a:rPr lang="en-US" altLang="zh-CN" sz="24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华文细黑" panose="02010600040101010101" charset="-122"/>
                          </a:rPr>
                          <m:t>𝟏</m:t>
                        </m:r>
                      </m:sub>
                    </m:sSub>
                    <m:r>
                      <a:rPr lang="en-US" altLang="zh-CN" sz="2400" b="1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×…×</m:t>
                    </m:r>
                    <m:d>
                      <m:dPr>
                        <m:ctrlPr>
                          <a:rPr lang="en-US" altLang="zh-CN" sz="24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b="1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华文细黑" panose="02010600040101010101" charset="-122"/>
                              </a:rPr>
                            </m:ctrlPr>
                          </m:sSubPr>
                          <m:e>
                            <m:r>
                              <a:rPr lang="en-US" altLang="zh-CN" sz="2400" b="1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华文细黑" panose="02010600040101010101" charset="-122"/>
                              </a:rPr>
                              <m:t>𝑨</m:t>
                            </m:r>
                          </m:e>
                          <m:sub>
                            <m:r>
                              <a:rPr lang="en-US" altLang="zh-CN" sz="2400" b="1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华文细黑" panose="02010600040101010101" charset="-122"/>
                              </a:rPr>
                              <m:t>𝒏</m:t>
                            </m:r>
                            <m:r>
                              <a:rPr lang="en-US" altLang="zh-CN" sz="2400" b="1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华文细黑" panose="02010600040101010101" charset="-122"/>
                              </a:rPr>
                              <m:t>−</m:t>
                            </m:r>
                            <m:r>
                              <a:rPr lang="en-US" altLang="zh-CN" sz="2400" b="1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华文细黑" panose="02010600040101010101" charset="-122"/>
                              </a:rPr>
                              <m:t>𝟏</m:t>
                            </m:r>
                          </m:sub>
                        </m:sSub>
                        <m:r>
                          <a:rPr lang="en-US" altLang="zh-CN" sz="24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altLang="zh-CN" sz="2400" b="1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华文细黑" panose="02010600040101010101" charset="-122"/>
                              </a:rPr>
                            </m:ctrlPr>
                          </m:sSubPr>
                          <m:e>
                            <m:r>
                              <a:rPr lang="en-US" altLang="zh-CN" sz="2400" b="1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华文细黑" panose="02010600040101010101" charset="-122"/>
                              </a:rPr>
                              <m:t>𝑨</m:t>
                            </m:r>
                          </m:e>
                          <m:sub>
                            <m:r>
                              <a:rPr lang="en-US" altLang="zh-CN" sz="2400" b="1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华文细黑" panose="02010600040101010101" charset="-122"/>
                              </a:rPr>
                              <m:t>𝒏</m:t>
                            </m:r>
                          </m:sub>
                        </m:sSub>
                      </m:e>
                    </m:d>
                  </m:oMath>
                </a14:m>
                <a:endParaRPr lang="en-US" altLang="zh-CN" sz="2400" b="1" dirty="0">
                  <a:solidFill>
                    <a:srgbClr val="0000FF"/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 indent="457200"/>
                <a:r>
                  <a:rPr lang="zh-CN" altLang="en-US" sz="2400" b="1" dirty="0">
                    <a:solidFill>
                      <a:srgbClr val="FF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反证法</a:t>
                </a:r>
                <a:r>
                  <a:rPr lang="zh-CN" altLang="en-US" sz="2400" b="1" dirty="0">
                    <a:solidFill>
                      <a:srgbClr val="0000FF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：</a:t>
                </a:r>
                <a:r>
                  <a:rPr lang="zh-CN" altLang="en-US" sz="2400" b="1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假设有一个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4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bSupPr>
                      <m:e>
                        <m:r>
                          <a:rPr lang="en-US" altLang="zh-CN" sz="24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𝑨</m:t>
                        </m:r>
                      </m:e>
                      <m:sub>
                        <m:r>
                          <a:rPr lang="en-US" altLang="zh-CN" sz="24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𝟏</m:t>
                        </m:r>
                        <m:r>
                          <a:rPr lang="en-US" altLang="zh-CN" sz="24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~</m:t>
                        </m:r>
                        <m:r>
                          <a:rPr lang="en-US" altLang="zh-CN" sz="24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𝒌</m:t>
                        </m:r>
                      </m:sub>
                      <m:sup>
                        <m:r>
                          <a:rPr lang="en-US" altLang="zh-CN" sz="24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𝟐</m:t>
                        </m:r>
                      </m:sup>
                    </m:sSubSup>
                    <m:r>
                      <a:rPr lang="en-US" altLang="zh-CN" sz="2400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</m:t>
                    </m:r>
                    <m:sSub>
                      <m:sSubPr>
                        <m:ctrlPr>
                          <a:rPr lang="en-US" altLang="zh-CN" sz="24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华文细黑" panose="02010600040101010101" charset="-122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华文细黑" panose="02010600040101010101" charset="-122"/>
                          </a:rPr>
                          <m:t>𝑨</m:t>
                        </m:r>
                      </m:e>
                      <m:sub>
                        <m:r>
                          <a:rPr lang="en-US" altLang="zh-CN" sz="24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华文细黑" panose="02010600040101010101" charset="-122"/>
                          </a:rPr>
                          <m:t>𝟏</m:t>
                        </m:r>
                      </m:sub>
                    </m:sSub>
                    <m:r>
                      <a:rPr lang="en-US" altLang="zh-CN" sz="2400" b="1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×…×</m:t>
                    </m:r>
                    <m:d>
                      <m:dPr>
                        <m:ctrlPr>
                          <a:rPr lang="en-US" altLang="zh-CN" sz="24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b="1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华文细黑" panose="02010600040101010101" charset="-122"/>
                              </a:rPr>
                            </m:ctrlPr>
                          </m:sSubPr>
                          <m:e>
                            <m:r>
                              <a:rPr lang="en-US" altLang="zh-CN" sz="2400" b="1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华文细黑" panose="02010600040101010101" charset="-122"/>
                              </a:rPr>
                              <m:t>𝑨</m:t>
                            </m:r>
                          </m:e>
                          <m:sub>
                            <m:r>
                              <a:rPr lang="en-US" altLang="zh-CN" sz="2400" b="1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华文细黑" panose="02010600040101010101" charset="-122"/>
                              </a:rPr>
                              <m:t>𝒌</m:t>
                            </m:r>
                            <m:r>
                              <a:rPr lang="en-US" altLang="zh-CN" sz="2400" b="1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华文细黑" panose="02010600040101010101" charset="-122"/>
                              </a:rPr>
                              <m:t>−</m:t>
                            </m:r>
                            <m:r>
                              <a:rPr lang="en-US" altLang="zh-CN" sz="2400" b="1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华文细黑" panose="02010600040101010101" charset="-122"/>
                              </a:rPr>
                              <m:t>𝟏</m:t>
                            </m:r>
                          </m:sub>
                        </m:sSub>
                        <m:r>
                          <a:rPr lang="en-US" altLang="zh-CN" sz="24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altLang="zh-CN" sz="2400" b="1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华文细黑" panose="02010600040101010101" charset="-122"/>
                              </a:rPr>
                            </m:ctrlPr>
                          </m:sSubPr>
                          <m:e>
                            <m:r>
                              <a:rPr lang="en-US" altLang="zh-CN" sz="2400" b="1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华文细黑" panose="02010600040101010101" charset="-122"/>
                              </a:rPr>
                              <m:t>𝑨</m:t>
                            </m:r>
                          </m:e>
                          <m:sub>
                            <m:r>
                              <a:rPr lang="en-US" altLang="zh-CN" sz="2400" b="1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华文细黑" panose="02010600040101010101" charset="-122"/>
                              </a:rPr>
                              <m:t>𝒌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sz="2400" b="1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比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4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bSupPr>
                      <m:e>
                        <m:r>
                          <a:rPr lang="en-US" altLang="zh-CN" sz="24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𝑨</m:t>
                        </m:r>
                      </m:e>
                      <m:sub>
                        <m:r>
                          <a:rPr lang="en-US" altLang="zh-CN" sz="24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𝟏</m:t>
                        </m:r>
                        <m:r>
                          <a:rPr lang="en-US" altLang="zh-CN" sz="24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~</m:t>
                        </m:r>
                        <m:r>
                          <a:rPr lang="en-US" altLang="zh-CN" sz="24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𝒌</m:t>
                        </m:r>
                      </m:sub>
                      <m:sup>
                        <m:r>
                          <a:rPr lang="en-US" altLang="zh-CN" sz="24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𝟏</m:t>
                        </m:r>
                      </m:sup>
                    </m:sSubSup>
                  </m:oMath>
                </a14:m>
                <a:r>
                  <a:rPr lang="zh-CN" altLang="en-US" sz="2400" b="1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更优，那么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4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bSupPr>
                      <m:e>
                        <m:sSubSup>
                          <m:sSubSupPr>
                            <m:ctrlPr>
                              <a:rPr lang="en-US" altLang="zh-CN" sz="2400" b="1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</m:ctrlPr>
                          </m:sSubSupPr>
                          <m:e>
                            <m:r>
                              <a:rPr lang="en-US" altLang="zh-CN" sz="2400" b="1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𝑨</m:t>
                            </m:r>
                          </m:e>
                          <m:sub>
                            <m:r>
                              <a:rPr lang="en-US" altLang="zh-CN" sz="2400" b="1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𝟏</m:t>
                            </m:r>
                            <m:r>
                              <a:rPr lang="en-US" altLang="zh-CN" sz="2400" b="1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~</m:t>
                            </m:r>
                            <m:r>
                              <a:rPr lang="en-US" altLang="zh-CN" sz="2400" b="1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𝒏</m:t>
                            </m:r>
                          </m:sub>
                          <m:sup>
                            <m:r>
                              <a:rPr lang="en-US" altLang="zh-CN" sz="2400" b="1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𝟐</m:t>
                            </m:r>
                          </m:sup>
                        </m:sSubSup>
                        <m:r>
                          <a:rPr lang="en-US" altLang="zh-CN" sz="24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=</m:t>
                        </m:r>
                        <m:r>
                          <a:rPr lang="en-US" altLang="zh-CN" sz="24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𝑨</m:t>
                        </m:r>
                      </m:e>
                      <m:sub>
                        <m:r>
                          <a:rPr lang="en-US" altLang="zh-CN" sz="24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𝟏</m:t>
                        </m:r>
                        <m:r>
                          <a:rPr lang="en-US" altLang="zh-CN" sz="24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~</m:t>
                        </m:r>
                        <m:r>
                          <a:rPr lang="en-US" altLang="zh-CN" sz="24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𝒌</m:t>
                        </m:r>
                      </m:sub>
                      <m:sup>
                        <m:r>
                          <a:rPr lang="en-US" altLang="zh-CN" sz="24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𝟐</m:t>
                        </m:r>
                      </m:sup>
                    </m:sSubSup>
                    <m:r>
                      <a:rPr lang="en-US" altLang="zh-CN" sz="2400" b="1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Sup>
                      <m:sSubSupPr>
                        <m:ctrlPr>
                          <a:rPr lang="en-US" altLang="zh-CN" sz="24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bSupPr>
                      <m:e>
                        <m:r>
                          <a:rPr lang="en-US" altLang="zh-CN" sz="24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𝑨</m:t>
                        </m:r>
                      </m:e>
                      <m:sub>
                        <m:r>
                          <a:rPr lang="en-US" altLang="zh-CN" sz="24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𝒌</m:t>
                        </m:r>
                        <m:r>
                          <a:rPr lang="en-US" altLang="zh-CN" sz="24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+</m:t>
                        </m:r>
                        <m:r>
                          <a:rPr lang="en-US" altLang="zh-CN" sz="24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𝟏</m:t>
                        </m:r>
                        <m:r>
                          <a:rPr lang="en-US" altLang="zh-CN" sz="24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~</m:t>
                        </m:r>
                        <m:r>
                          <a:rPr lang="en-US" altLang="zh-CN" sz="24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𝒏</m:t>
                        </m:r>
                      </m:sub>
                      <m:sup>
                        <m:r>
                          <a:rPr lang="en-US" altLang="zh-CN" sz="24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𝟏</m:t>
                        </m:r>
                      </m:sup>
                    </m:sSubSup>
                  </m:oMath>
                </a14:m>
                <a:r>
                  <a:rPr lang="zh-CN" altLang="en-US" sz="2400" b="1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将构成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𝑨</m:t>
                        </m:r>
                      </m:e>
                      <m:sub>
                        <m:r>
                          <a:rPr lang="en-US" altLang="zh-CN" sz="24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𝟏</m:t>
                        </m:r>
                        <m:r>
                          <a:rPr lang="en-US" altLang="zh-CN" sz="24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~</m:t>
                        </m:r>
                        <m:r>
                          <a:rPr lang="en-US" altLang="zh-CN" sz="24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𝒏</m:t>
                        </m:r>
                      </m:sub>
                    </m:sSub>
                  </m:oMath>
                </a14:m>
                <a:r>
                  <a:rPr lang="zh-CN" altLang="en-US" sz="2400" b="1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的一个新矩阵链乘。</a:t>
                </a:r>
                <a:r>
                  <a:rPr lang="en-US" altLang="zh-CN" sz="2400" b="1" dirty="0">
                    <a:solidFill>
                      <a:srgbClr val="0000FF"/>
                    </a:solidFill>
                    <a:ea typeface="楷体" panose="02010609060101010101" pitchFamily="49" charset="-122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4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bSupPr>
                      <m:e>
                        <m:r>
                          <m:rPr>
                            <m:nor/>
                          </m:rPr>
                          <a:rPr lang="zh-CN" altLang="en-US" sz="2400" b="1" dirty="0">
                            <a:latin typeface="楷体" panose="02010609060101010101" pitchFamily="49" charset="-122"/>
                            <a:ea typeface="楷体" panose="02010609060101010101" pitchFamily="49" charset="-122"/>
                          </a:rPr>
                          <m:t>显然</m:t>
                        </m:r>
                        <m:r>
                          <a:rPr lang="en-US" altLang="zh-CN" sz="24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𝑨</m:t>
                        </m:r>
                      </m:e>
                      <m:sub>
                        <m:r>
                          <a:rPr lang="en-US" altLang="zh-CN" sz="24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𝟏</m:t>
                        </m:r>
                        <m:r>
                          <a:rPr lang="en-US" altLang="zh-CN" sz="24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~</m:t>
                        </m:r>
                        <m:r>
                          <a:rPr lang="en-US" altLang="zh-CN" sz="24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𝒏</m:t>
                        </m:r>
                      </m:sub>
                      <m:sup>
                        <m:r>
                          <a:rPr lang="en-US" altLang="zh-CN" sz="24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𝟐</m:t>
                        </m:r>
                      </m:sup>
                    </m:sSubSup>
                  </m:oMath>
                </a14:m>
                <a:r>
                  <a:rPr lang="zh-CN" altLang="en-US" sz="2400" b="1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的计算代价比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4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bSupPr>
                      <m:e>
                        <m:r>
                          <a:rPr lang="en-US" altLang="zh-CN" sz="24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𝑨</m:t>
                        </m:r>
                      </m:e>
                      <m:sub>
                        <m:r>
                          <a:rPr lang="en-US" altLang="zh-CN" sz="24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𝟏</m:t>
                        </m:r>
                        <m:r>
                          <a:rPr lang="en-US" altLang="zh-CN" sz="24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~</m:t>
                        </m:r>
                        <m:r>
                          <a:rPr lang="en-US" altLang="zh-CN" sz="24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𝒏</m:t>
                        </m:r>
                      </m:sub>
                      <m:sup>
                        <m:r>
                          <a:rPr lang="en-US" altLang="zh-CN" sz="24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𝟏</m:t>
                        </m:r>
                      </m:sup>
                    </m:sSubSup>
                  </m:oMath>
                </a14:m>
                <a:r>
                  <a:rPr lang="zh-CN" altLang="en-US" sz="2400" b="1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少，这与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4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bSupPr>
                      <m:e>
                        <m:r>
                          <a:rPr lang="en-US" altLang="zh-CN" sz="24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𝑨</m:t>
                        </m:r>
                      </m:e>
                      <m:sub>
                        <m:r>
                          <a:rPr lang="en-US" altLang="zh-CN" sz="24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𝟏</m:t>
                        </m:r>
                        <m:r>
                          <a:rPr lang="en-US" altLang="zh-CN" sz="24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~</m:t>
                        </m:r>
                        <m:r>
                          <a:rPr lang="en-US" altLang="zh-CN" sz="24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𝒏</m:t>
                        </m:r>
                      </m:sub>
                      <m:sup>
                        <m:r>
                          <a:rPr lang="en-US" altLang="zh-CN" sz="24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𝟏</m:t>
                        </m:r>
                      </m:sup>
                    </m:sSubSup>
                  </m:oMath>
                </a14:m>
                <a:r>
                  <a:rPr lang="zh-CN" altLang="en-US" sz="2400" b="1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是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𝑨</m:t>
                        </m:r>
                      </m:e>
                      <m:sub>
                        <m:r>
                          <a:rPr lang="en-US" altLang="zh-CN" sz="24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𝟏</m:t>
                        </m:r>
                        <m:r>
                          <a:rPr lang="en-US" altLang="zh-CN" sz="24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~</m:t>
                        </m:r>
                        <m:r>
                          <a:rPr lang="en-US" altLang="zh-CN" sz="24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𝒏</m:t>
                        </m:r>
                      </m:sub>
                    </m:sSub>
                  </m:oMath>
                </a14:m>
                <a:r>
                  <a:rPr lang="zh-CN" altLang="en-US" sz="2400" b="1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的最优矩阵链乘</a:t>
                </a:r>
                <a:r>
                  <a:rPr lang="zh-CN" altLang="en-US" sz="2400" b="1" dirty="0">
                    <a:solidFill>
                      <a:srgbClr val="FF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相矛盾</a:t>
                </a:r>
                <a:r>
                  <a:rPr lang="zh-CN" altLang="en-US" sz="2400" b="1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。</a:t>
                </a:r>
                <a:endParaRPr lang="zh-CN" altLang="en-US" sz="2400" b="1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mc:Choice>
        <mc:Fallback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" y="3060857"/>
                <a:ext cx="8839200" cy="3223062"/>
              </a:xfrm>
              <a:prstGeom prst="rect">
                <a:avLst/>
              </a:prstGeom>
              <a:blipFill rotWithShape="1">
                <a:blip r:embed="rId2"/>
                <a:stretch>
                  <a:fillRect l="-144" t="-399" r="-144" b="-376"/>
                </a:stretch>
              </a:blipFill>
              <a:ln w="254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5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5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5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157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516" name="Rectangle 4"/>
          <p:cNvSpPr>
            <a:spLocks noChangeArrowheads="1"/>
          </p:cNvSpPr>
          <p:nvPr/>
        </p:nvSpPr>
        <p:spPr bwMode="auto">
          <a:xfrm>
            <a:off x="0" y="0"/>
            <a:ext cx="3996267" cy="112553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FF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4" algn="just">
              <a:buFontTx/>
              <a:buNone/>
              <a:defRPr/>
            </a:pPr>
            <a:endParaRPr lang="zh-CN" altLang="en-US" sz="2400" b="1" dirty="0"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charset="0"/>
            </a:endParaRPr>
          </a:p>
          <a:p>
            <a:pPr algn="just">
              <a:defRPr/>
            </a:pPr>
            <a:r>
              <a:rPr lang="zh-CN" altLang="en-US" sz="3600" b="1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charset="0"/>
              </a:rPr>
              <a:t>子问题重叠性</a:t>
            </a:r>
            <a:endParaRPr lang="zh-CN" altLang="en-US" sz="3600" b="1" dirty="0"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04517" name="Text Box 5"/>
              <p:cNvSpPr txBox="1">
                <a:spLocks noChangeArrowheads="1"/>
              </p:cNvSpPr>
              <p:nvPr/>
            </p:nvSpPr>
            <p:spPr bwMode="auto">
              <a:xfrm>
                <a:off x="2944065" y="1061191"/>
                <a:ext cx="3128870" cy="513282"/>
              </a:xfrm>
              <a:prstGeom prst="rect">
                <a:avLst/>
              </a:prstGeom>
              <a:solidFill>
                <a:srgbClr val="FF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华文细黑" panose="02010600040101010101" charset="-122"/>
                            </a:rPr>
                          </m:ctrlPr>
                        </m:sSubPr>
                        <m:e>
                          <m:r>
                            <a:rPr lang="en-US" altLang="zh-CN" sz="28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华文细黑" panose="02010600040101010101" charset="-122"/>
                            </a:rPr>
                            <m:t>𝑨</m:t>
                          </m:r>
                        </m:e>
                        <m:sub>
                          <m:r>
                            <a:rPr lang="en-US" altLang="zh-CN" sz="28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华文细黑" panose="02010600040101010101" charset="-122"/>
                            </a:rPr>
                            <m:t>𝟏</m:t>
                          </m:r>
                        </m:sub>
                      </m:sSub>
                      <m:r>
                        <a:rPr lang="en-US" altLang="zh-CN" sz="2800" b="1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altLang="zh-CN" sz="28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华文细黑" panose="02010600040101010101" charset="-122"/>
                            </a:rPr>
                          </m:ctrlPr>
                        </m:sSubPr>
                        <m:e>
                          <m:r>
                            <a:rPr lang="en-US" altLang="zh-CN" sz="28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华文细黑" panose="02010600040101010101" charset="-122"/>
                            </a:rPr>
                            <m:t>𝑨</m:t>
                          </m:r>
                        </m:e>
                        <m:sub>
                          <m:r>
                            <a:rPr lang="en-US" altLang="zh-CN" sz="28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华文细黑" panose="02010600040101010101" charset="-122"/>
                            </a:rPr>
                            <m:t>𝟐</m:t>
                          </m:r>
                        </m:sub>
                      </m:sSub>
                      <m:r>
                        <a:rPr lang="en-US" altLang="zh-CN" sz="2800" b="1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altLang="zh-CN" sz="28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华文细黑" panose="02010600040101010101" charset="-122"/>
                            </a:rPr>
                          </m:ctrlPr>
                        </m:sSubPr>
                        <m:e>
                          <m:r>
                            <a:rPr lang="en-US" altLang="zh-CN" sz="28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华文细黑" panose="02010600040101010101" charset="-122"/>
                            </a:rPr>
                            <m:t>𝑨</m:t>
                          </m:r>
                        </m:e>
                        <m:sub>
                          <m:r>
                            <a:rPr lang="en-US" altLang="zh-CN" sz="28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华文细黑" panose="02010600040101010101" charset="-122"/>
                            </a:rPr>
                            <m:t>𝟑</m:t>
                          </m:r>
                        </m:sub>
                      </m:sSub>
                      <m:r>
                        <a:rPr lang="en-US" altLang="zh-CN" sz="2800" b="1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altLang="zh-CN" sz="28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华文细黑" panose="02010600040101010101" charset="-122"/>
                            </a:rPr>
                          </m:ctrlPr>
                        </m:sSubPr>
                        <m:e>
                          <m:r>
                            <a:rPr lang="en-US" altLang="zh-CN" sz="28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华文细黑" panose="02010600040101010101" charset="-122"/>
                            </a:rPr>
                            <m:t>𝑨</m:t>
                          </m:r>
                        </m:e>
                        <m:sub>
                          <m:r>
                            <a:rPr lang="en-US" altLang="zh-CN" sz="28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华文细黑" panose="02010600040101010101" charset="-122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US" altLang="zh-CN" sz="2800" b="1" i="1" baseline="-25000" dirty="0">
                  <a:solidFill>
                    <a:srgbClr val="0000CC"/>
                  </a:solidFill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704517" name="Text 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944065" y="1061191"/>
                <a:ext cx="3128870" cy="513282"/>
              </a:xfrm>
              <a:prstGeom prst="rect">
                <a:avLst/>
              </a:prstGeom>
              <a:blipFill rotWithShape="1">
                <a:blip r:embed="rId1"/>
                <a:stretch>
                  <a:fillRect l="-7" t="-21" r="14" b="-5878"/>
                </a:stretch>
              </a:blip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04518" name="Text Box 6"/>
              <p:cNvSpPr txBox="1">
                <a:spLocks noChangeArrowheads="1"/>
              </p:cNvSpPr>
              <p:nvPr/>
            </p:nvSpPr>
            <p:spPr bwMode="auto">
              <a:xfrm>
                <a:off x="386223" y="2842225"/>
                <a:ext cx="2676310" cy="400110"/>
              </a:xfrm>
              <a:prstGeom prst="rect">
                <a:avLst/>
              </a:prstGeom>
              <a:solidFill>
                <a:srgbClr val="FF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华文细黑" panose="02010600040101010101" charset="-122"/>
                            </a:rPr>
                          </m:ctrlPr>
                        </m:sSubPr>
                        <m:e>
                          <m:r>
                            <a:rPr lang="en-US" altLang="zh-CN" sz="20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华文细黑" panose="02010600040101010101" charset="-122"/>
                            </a:rPr>
                            <m:t>(</m:t>
                          </m:r>
                          <m:r>
                            <a:rPr lang="en-US" altLang="zh-CN" sz="20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华文细黑" panose="02010600040101010101" charset="-122"/>
                            </a:rPr>
                            <m:t>𝑨</m:t>
                          </m:r>
                        </m:e>
                        <m:sub>
                          <m:r>
                            <a:rPr lang="en-US" altLang="zh-CN" sz="20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华文细黑" panose="02010600040101010101" charset="-122"/>
                            </a:rPr>
                            <m:t>𝟏</m:t>
                          </m:r>
                        </m:sub>
                      </m:sSub>
                      <m:r>
                        <a:rPr lang="en-US" altLang="zh-CN" sz="20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华文细黑" panose="02010600040101010101" charset="-122"/>
                        </a:rPr>
                        <m:t>)</m:t>
                      </m:r>
                      <m:r>
                        <a:rPr lang="en-US" altLang="zh-CN" sz="2000" b="1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altLang="zh-CN" sz="20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华文细黑" panose="02010600040101010101" charset="-122"/>
                            </a:rPr>
                          </m:ctrlPr>
                        </m:sSubPr>
                        <m:e>
                          <m:r>
                            <a:rPr lang="en-US" altLang="zh-CN" sz="20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华文细黑" panose="02010600040101010101" charset="-122"/>
                            </a:rPr>
                            <m:t>(</m:t>
                          </m:r>
                          <m:r>
                            <a:rPr lang="en-US" altLang="zh-CN" sz="20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华文细黑" panose="02010600040101010101" charset="-122"/>
                            </a:rPr>
                            <m:t>𝑨</m:t>
                          </m:r>
                        </m:e>
                        <m:sub>
                          <m:r>
                            <a:rPr lang="en-US" altLang="zh-CN" sz="20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华文细黑" panose="02010600040101010101" charset="-122"/>
                            </a:rPr>
                            <m:t>𝟐</m:t>
                          </m:r>
                        </m:sub>
                      </m:sSub>
                      <m:r>
                        <a:rPr lang="en-US" altLang="zh-CN" sz="2000" b="1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altLang="zh-CN" sz="20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华文细黑" panose="02010600040101010101" charset="-122"/>
                            </a:rPr>
                          </m:ctrlPr>
                        </m:sSubPr>
                        <m:e>
                          <m:r>
                            <a:rPr lang="en-US" altLang="zh-CN" sz="20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华文细黑" panose="02010600040101010101" charset="-122"/>
                            </a:rPr>
                            <m:t>𝑨</m:t>
                          </m:r>
                        </m:e>
                        <m:sub>
                          <m:r>
                            <a:rPr lang="en-US" altLang="zh-CN" sz="20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华文细黑" panose="02010600040101010101" charset="-122"/>
                            </a:rPr>
                            <m:t>𝟑</m:t>
                          </m:r>
                        </m:sub>
                      </m:sSub>
                      <m:r>
                        <a:rPr lang="en-US" altLang="zh-CN" sz="2000" b="1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altLang="zh-CN" sz="20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华文细黑" panose="02010600040101010101" charset="-122"/>
                            </a:rPr>
                          </m:ctrlPr>
                        </m:sSubPr>
                        <m:e>
                          <m:r>
                            <a:rPr lang="en-US" altLang="zh-CN" sz="20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华文细黑" panose="02010600040101010101" charset="-122"/>
                            </a:rPr>
                            <m:t>𝑨</m:t>
                          </m:r>
                        </m:e>
                        <m:sub>
                          <m:r>
                            <a:rPr lang="en-US" altLang="zh-CN" sz="20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华文细黑" panose="02010600040101010101" charset="-122"/>
                            </a:rPr>
                            <m:t>𝟒</m:t>
                          </m:r>
                        </m:sub>
                      </m:sSub>
                      <m:r>
                        <a:rPr lang="en-US" altLang="zh-CN" sz="20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华文细黑" panose="02010600040101010101" charset="-122"/>
                        </a:rPr>
                        <m:t>)</m:t>
                      </m:r>
                    </m:oMath>
                  </m:oMathPara>
                </a14:m>
                <a:endParaRPr lang="en-US" altLang="zh-CN" sz="2400" b="1" i="1" dirty="0">
                  <a:solidFill>
                    <a:srgbClr val="0000CC"/>
                  </a:solidFill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704518" name="Text 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86223" y="2842225"/>
                <a:ext cx="2676310" cy="400110"/>
              </a:xfrm>
              <a:prstGeom prst="rect">
                <a:avLst/>
              </a:prstGeom>
              <a:blipFill rotWithShape="1">
                <a:blip r:embed="rId2"/>
                <a:stretch>
                  <a:fillRect l="-5" t="-150" r="21" b="6"/>
                </a:stretch>
              </a:blip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04519" name="Text Box 7"/>
              <p:cNvSpPr txBox="1">
                <a:spLocks noChangeArrowheads="1"/>
              </p:cNvSpPr>
              <p:nvPr/>
            </p:nvSpPr>
            <p:spPr bwMode="auto">
              <a:xfrm>
                <a:off x="3233845" y="2841395"/>
                <a:ext cx="2676310" cy="400110"/>
              </a:xfrm>
              <a:prstGeom prst="rect">
                <a:avLst/>
              </a:prstGeom>
              <a:solidFill>
                <a:srgbClr val="FF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华文细黑" panose="02010600040101010101" charset="-122"/>
                            </a:rPr>
                          </m:ctrlPr>
                        </m:sSubPr>
                        <m:e>
                          <m:r>
                            <a:rPr lang="en-US" altLang="zh-CN" sz="20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华文细黑" panose="02010600040101010101" charset="-122"/>
                            </a:rPr>
                            <m:t>(</m:t>
                          </m:r>
                          <m:r>
                            <a:rPr lang="en-US" altLang="zh-CN" sz="20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华文细黑" panose="02010600040101010101" charset="-122"/>
                            </a:rPr>
                            <m:t>𝑨</m:t>
                          </m:r>
                        </m:e>
                        <m:sub>
                          <m:r>
                            <a:rPr lang="en-US" altLang="zh-CN" sz="20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华文细黑" panose="02010600040101010101" charset="-122"/>
                            </a:rPr>
                            <m:t>𝟏</m:t>
                          </m:r>
                        </m:sub>
                      </m:sSub>
                      <m:r>
                        <a:rPr lang="en-US" altLang="zh-CN" sz="2000" b="1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altLang="zh-CN" sz="20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华文细黑" panose="02010600040101010101" charset="-122"/>
                            </a:rPr>
                          </m:ctrlPr>
                        </m:sSubPr>
                        <m:e>
                          <m:r>
                            <a:rPr lang="en-US" altLang="zh-CN" sz="20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华文细黑" panose="02010600040101010101" charset="-122"/>
                            </a:rPr>
                            <m:t>𝑨</m:t>
                          </m:r>
                        </m:e>
                        <m:sub>
                          <m:r>
                            <a:rPr lang="en-US" altLang="zh-CN" sz="20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华文细黑" panose="02010600040101010101" charset="-122"/>
                            </a:rPr>
                            <m:t>𝟐</m:t>
                          </m:r>
                        </m:sub>
                      </m:sSub>
                      <m:r>
                        <a:rPr lang="en-US" altLang="zh-CN" sz="20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华文细黑" panose="02010600040101010101" charset="-122"/>
                        </a:rPr>
                        <m:t>)</m:t>
                      </m:r>
                      <m:r>
                        <a:rPr lang="en-US" altLang="zh-CN" sz="2000" b="1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CN" sz="20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20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华文细黑" panose="02010600040101010101" charset="-122"/>
                            </a:rPr>
                          </m:ctrlPr>
                        </m:sSubPr>
                        <m:e>
                          <m:r>
                            <a:rPr lang="en-US" altLang="zh-CN" sz="20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华文细黑" panose="02010600040101010101" charset="-122"/>
                            </a:rPr>
                            <m:t>𝑨</m:t>
                          </m:r>
                        </m:e>
                        <m:sub>
                          <m:r>
                            <a:rPr lang="en-US" altLang="zh-CN" sz="20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华文细黑" panose="02010600040101010101" charset="-122"/>
                            </a:rPr>
                            <m:t>𝟑</m:t>
                          </m:r>
                        </m:sub>
                      </m:sSub>
                      <m:r>
                        <a:rPr lang="en-US" altLang="zh-CN" sz="2000" b="1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altLang="zh-CN" sz="20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华文细黑" panose="02010600040101010101" charset="-122"/>
                            </a:rPr>
                          </m:ctrlPr>
                        </m:sSubPr>
                        <m:e>
                          <m:r>
                            <a:rPr lang="en-US" altLang="zh-CN" sz="20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华文细黑" panose="02010600040101010101" charset="-122"/>
                            </a:rPr>
                            <m:t>𝑨</m:t>
                          </m:r>
                        </m:e>
                        <m:sub>
                          <m:r>
                            <a:rPr lang="en-US" altLang="zh-CN" sz="20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华文细黑" panose="02010600040101010101" charset="-122"/>
                            </a:rPr>
                            <m:t>𝟒</m:t>
                          </m:r>
                        </m:sub>
                      </m:sSub>
                      <m:r>
                        <a:rPr lang="en-US" altLang="zh-CN" sz="20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华文细黑" panose="02010600040101010101" charset="-122"/>
                        </a:rPr>
                        <m:t>)</m:t>
                      </m:r>
                    </m:oMath>
                  </m:oMathPara>
                </a14:m>
                <a:endParaRPr lang="en-US" altLang="zh-CN" sz="2000" b="1" i="1" dirty="0">
                  <a:solidFill>
                    <a:srgbClr val="0000CC"/>
                  </a:solidFill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704519" name="Text 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233845" y="2841395"/>
                <a:ext cx="2676310" cy="400110"/>
              </a:xfrm>
              <a:prstGeom prst="rect">
                <a:avLst/>
              </a:prstGeom>
              <a:blipFill rotWithShape="1">
                <a:blip r:embed="rId3"/>
                <a:stretch>
                  <a:fillRect l="-16" t="-101" r="8" b="116"/>
                </a:stretch>
              </a:blip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04520" name="Text Box 8"/>
              <p:cNvSpPr txBox="1">
                <a:spLocks noChangeArrowheads="1"/>
              </p:cNvSpPr>
              <p:nvPr/>
            </p:nvSpPr>
            <p:spPr bwMode="auto">
              <a:xfrm>
                <a:off x="6108700" y="2866091"/>
                <a:ext cx="2676310" cy="400110"/>
              </a:xfrm>
              <a:prstGeom prst="rect">
                <a:avLst/>
              </a:prstGeom>
              <a:solidFill>
                <a:srgbClr val="FF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华文细黑" panose="02010600040101010101" charset="-122"/>
                            </a:rPr>
                          </m:ctrlPr>
                        </m:sSubPr>
                        <m:e>
                          <m:r>
                            <a:rPr lang="en-US" altLang="zh-CN" sz="20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华文细黑" panose="02010600040101010101" charset="-122"/>
                            </a:rPr>
                            <m:t>(</m:t>
                          </m:r>
                          <m:r>
                            <a:rPr lang="en-US" altLang="zh-CN" sz="20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华文细黑" panose="02010600040101010101" charset="-122"/>
                            </a:rPr>
                            <m:t>𝑨</m:t>
                          </m:r>
                        </m:e>
                        <m:sub>
                          <m:r>
                            <a:rPr lang="en-US" altLang="zh-CN" sz="20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华文细黑" panose="02010600040101010101" charset="-122"/>
                            </a:rPr>
                            <m:t>𝟏</m:t>
                          </m:r>
                        </m:sub>
                      </m:sSub>
                      <m:r>
                        <a:rPr lang="en-US" altLang="zh-CN" sz="2000" b="1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altLang="zh-CN" sz="20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华文细黑" panose="02010600040101010101" charset="-122"/>
                            </a:rPr>
                          </m:ctrlPr>
                        </m:sSubPr>
                        <m:e>
                          <m:r>
                            <a:rPr lang="en-US" altLang="zh-CN" sz="20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华文细黑" panose="02010600040101010101" charset="-122"/>
                            </a:rPr>
                            <m:t>𝑨</m:t>
                          </m:r>
                        </m:e>
                        <m:sub>
                          <m:r>
                            <a:rPr lang="en-US" altLang="zh-CN" sz="20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华文细黑" panose="02010600040101010101" charset="-122"/>
                            </a:rPr>
                            <m:t>𝟐</m:t>
                          </m:r>
                        </m:sub>
                      </m:sSub>
                      <m:r>
                        <a:rPr lang="en-US" altLang="zh-CN" sz="2000" b="1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altLang="zh-CN" sz="20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华文细黑" panose="02010600040101010101" charset="-122"/>
                            </a:rPr>
                          </m:ctrlPr>
                        </m:sSubPr>
                        <m:e>
                          <m:r>
                            <a:rPr lang="en-US" altLang="zh-CN" sz="20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华文细黑" panose="02010600040101010101" charset="-122"/>
                            </a:rPr>
                            <m:t>𝑨</m:t>
                          </m:r>
                        </m:e>
                        <m:sub>
                          <m:r>
                            <a:rPr lang="en-US" altLang="zh-CN" sz="20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华文细黑" panose="02010600040101010101" charset="-122"/>
                            </a:rPr>
                            <m:t>𝟑</m:t>
                          </m:r>
                        </m:sub>
                      </m:sSub>
                      <m:r>
                        <a:rPr lang="en-US" altLang="zh-CN" sz="20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华文细黑" panose="02010600040101010101" charset="-122"/>
                        </a:rPr>
                        <m:t>)</m:t>
                      </m:r>
                      <m:r>
                        <a:rPr lang="en-US" altLang="zh-CN" sz="2000" b="1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CN" sz="20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20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华文细黑" panose="02010600040101010101" charset="-122"/>
                            </a:rPr>
                          </m:ctrlPr>
                        </m:sSubPr>
                        <m:e>
                          <m:r>
                            <a:rPr lang="en-US" altLang="zh-CN" sz="20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华文细黑" panose="02010600040101010101" charset="-122"/>
                            </a:rPr>
                            <m:t>𝑨</m:t>
                          </m:r>
                        </m:e>
                        <m:sub>
                          <m:r>
                            <a:rPr lang="en-US" altLang="zh-CN" sz="20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华文细黑" panose="02010600040101010101" charset="-122"/>
                            </a:rPr>
                            <m:t>𝟒</m:t>
                          </m:r>
                        </m:sub>
                      </m:sSub>
                      <m:r>
                        <a:rPr lang="en-US" altLang="zh-CN" sz="20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华文细黑" panose="02010600040101010101" charset="-122"/>
                        </a:rPr>
                        <m:t>)</m:t>
                      </m:r>
                    </m:oMath>
                  </m:oMathPara>
                </a14:m>
                <a:endParaRPr lang="en-US" altLang="zh-CN" sz="2800" b="1" i="1" dirty="0">
                  <a:solidFill>
                    <a:srgbClr val="0000CC"/>
                  </a:solidFill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704520" name="Text 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108700" y="2866091"/>
                <a:ext cx="2676310" cy="400110"/>
              </a:xfrm>
              <a:prstGeom prst="rect">
                <a:avLst/>
              </a:prstGeom>
              <a:blipFill rotWithShape="1">
                <a:blip r:embed="rId4"/>
                <a:stretch>
                  <a:fillRect t="-84" r="16" b="99"/>
                </a:stretch>
              </a:blip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04532" name="Group 20"/>
          <p:cNvGrpSpPr/>
          <p:nvPr/>
        </p:nvGrpSpPr>
        <p:grpSpPr bwMode="auto">
          <a:xfrm>
            <a:off x="110711" y="4582321"/>
            <a:ext cx="2918178" cy="423863"/>
            <a:chOff x="-5" y="2099"/>
            <a:chExt cx="2068" cy="267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04525" name="Text Box 13"/>
                <p:cNvSpPr txBox="1">
                  <a:spLocks noChangeArrowheads="1"/>
                </p:cNvSpPr>
                <p:nvPr/>
              </p:nvSpPr>
              <p:spPr bwMode="auto">
                <a:xfrm>
                  <a:off x="-5" y="2114"/>
                  <a:ext cx="911" cy="252"/>
                </a:xfrm>
                <a:prstGeom prst="rect">
                  <a:avLst/>
                </a:prstGeom>
                <a:solidFill>
                  <a:srgbClr val="FFFF99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b="1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华文细黑" panose="02010600040101010101" charset="-122"/>
                              </a:rPr>
                            </m:ctrlPr>
                          </m:sSubPr>
                          <m:e>
                            <m:r>
                              <a:rPr lang="en-US" altLang="zh-CN" sz="2000" b="1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华文细黑" panose="02010600040101010101" charset="-122"/>
                              </a:rPr>
                              <m:t>(</m:t>
                            </m:r>
                            <m:r>
                              <a:rPr lang="en-US" altLang="zh-CN" sz="2000" b="1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华文细黑" panose="02010600040101010101" charset="-122"/>
                              </a:rPr>
                              <m:t>𝑨</m:t>
                            </m:r>
                          </m:e>
                          <m:sub>
                            <m:r>
                              <a:rPr lang="en-US" altLang="zh-CN" sz="2000" b="1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华文细黑" panose="02010600040101010101" charset="-122"/>
                              </a:rPr>
                              <m:t>𝟐</m:t>
                            </m:r>
                          </m:sub>
                        </m:sSub>
                        <m:r>
                          <a:rPr lang="en-US" altLang="zh-CN" sz="20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altLang="zh-CN" sz="2000" b="1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华文细黑" panose="02010600040101010101" charset="-122"/>
                              </a:rPr>
                            </m:ctrlPr>
                          </m:sSubPr>
                          <m:e>
                            <m:r>
                              <a:rPr lang="en-US" altLang="zh-CN" sz="2000" b="1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华文细黑" panose="02010600040101010101" charset="-122"/>
                              </a:rPr>
                              <m:t>𝑨</m:t>
                            </m:r>
                          </m:e>
                          <m:sub>
                            <m:r>
                              <a:rPr lang="en-US" altLang="zh-CN" sz="2000" b="1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华文细黑" panose="02010600040101010101" charset="-122"/>
                              </a:rPr>
                              <m:t>𝟑</m:t>
                            </m:r>
                          </m:sub>
                        </m:sSub>
                        <m:r>
                          <a:rPr lang="en-US" altLang="zh-CN" sz="20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华文细黑" panose="02010600040101010101" charset="-122"/>
                          </a:rPr>
                          <m:t>)</m:t>
                        </m:r>
                      </m:oMath>
                    </m:oMathPara>
                  </a14:m>
                  <a:endParaRPr lang="en-US" altLang="zh-CN" sz="2000" b="1" i="1" dirty="0">
                    <a:solidFill>
                      <a:srgbClr val="0000CC"/>
                    </a:solidFill>
                    <a:latin typeface="Times New Roman" panose="02020603050405020304" charset="0"/>
                    <a:cs typeface="Times New Roman" panose="02020603050405020304" charset="0"/>
                  </a:endParaRPr>
                </a:p>
              </p:txBody>
            </p:sp>
          </mc:Choice>
          <mc:Fallback>
            <p:sp>
              <p:nvSpPr>
                <p:cNvPr id="704525" name="Text Box 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-5" y="2114"/>
                  <a:ext cx="911" cy="252"/>
                </a:xfrm>
                <a:prstGeom prst="rect">
                  <a:avLst/>
                </a:prstGeom>
                <a:blipFill rotWithShape="1">
                  <a:blip r:embed="rId5"/>
                </a:blip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04526" name="Text Box 14"/>
                <p:cNvSpPr txBox="1">
                  <a:spLocks noChangeArrowheads="1"/>
                </p:cNvSpPr>
                <p:nvPr/>
              </p:nvSpPr>
              <p:spPr bwMode="auto">
                <a:xfrm>
                  <a:off x="1111" y="2099"/>
                  <a:ext cx="952" cy="252"/>
                </a:xfrm>
                <a:prstGeom prst="rect">
                  <a:avLst/>
                </a:prstGeom>
                <a:solidFill>
                  <a:srgbClr val="FFFF99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sz="2000" b="1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华文细黑" panose="02010600040101010101" charset="-122"/>
                              </a:rPr>
                            </m:ctrlPr>
                          </m:sSubPr>
                          <m:e>
                            <m:r>
                              <a:rPr lang="en-US" altLang="zh-CN" sz="2000" b="1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华文细黑" panose="02010600040101010101" charset="-122"/>
                              </a:rPr>
                              <m:t>𝑨</m:t>
                            </m:r>
                          </m:e>
                          <m:sub>
                            <m:r>
                              <a:rPr lang="en-US" altLang="zh-CN" sz="2000" b="1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华文细黑" panose="02010600040101010101" charset="-122"/>
                              </a:rPr>
                              <m:t>𝟑</m:t>
                            </m:r>
                          </m:sub>
                        </m:sSub>
                        <m:r>
                          <a:rPr lang="en-US" altLang="zh-CN" sz="20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altLang="zh-CN" sz="2000" b="1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华文细黑" panose="02010600040101010101" charset="-122"/>
                              </a:rPr>
                            </m:ctrlPr>
                          </m:sSubPr>
                          <m:e>
                            <m:r>
                              <a:rPr lang="en-US" altLang="zh-CN" sz="2000" b="1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华文细黑" panose="02010600040101010101" charset="-122"/>
                              </a:rPr>
                              <m:t>𝑨</m:t>
                            </m:r>
                          </m:e>
                          <m:sub>
                            <m:r>
                              <a:rPr lang="en-US" altLang="zh-CN" sz="2000" b="1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华文细黑" panose="02010600040101010101" charset="-122"/>
                              </a:rPr>
                              <m:t>𝟒</m:t>
                            </m:r>
                          </m:sub>
                        </m:sSub>
                        <m:r>
                          <a:rPr lang="en-US" altLang="zh-CN" sz="20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华文细黑" panose="02010600040101010101" charset="-122"/>
                          </a:rPr>
                          <m:t>)</m:t>
                        </m:r>
                      </m:oMath>
                    </m:oMathPara>
                  </a14:m>
                  <a:endParaRPr lang="en-US" altLang="zh-CN" sz="2000" b="1" i="1" dirty="0">
                    <a:solidFill>
                      <a:srgbClr val="0000FF"/>
                    </a:solidFill>
                    <a:latin typeface="Times New Roman" panose="02020603050405020304" charset="0"/>
                    <a:cs typeface="Times New Roman" panose="02020603050405020304" charset="0"/>
                  </a:endParaRPr>
                </a:p>
              </p:txBody>
            </p:sp>
          </mc:Choice>
          <mc:Fallback>
            <p:sp>
              <p:nvSpPr>
                <p:cNvPr id="704526" name="Text Box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111" y="2099"/>
                  <a:ext cx="952" cy="252"/>
                </a:xfrm>
                <a:prstGeom prst="rect">
                  <a:avLst/>
                </a:prstGeom>
                <a:blipFill rotWithShape="1">
                  <a:blip r:embed="rId6"/>
                </a:blip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04533" name="Group 21"/>
          <p:cNvGrpSpPr/>
          <p:nvPr/>
        </p:nvGrpSpPr>
        <p:grpSpPr bwMode="auto">
          <a:xfrm>
            <a:off x="3134078" y="4591054"/>
            <a:ext cx="2891367" cy="407988"/>
            <a:chOff x="2188" y="2113"/>
            <a:chExt cx="2049" cy="257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04527" name="Text Box 15"/>
                <p:cNvSpPr txBox="1">
                  <a:spLocks noChangeArrowheads="1"/>
                </p:cNvSpPr>
                <p:nvPr/>
              </p:nvSpPr>
              <p:spPr bwMode="auto">
                <a:xfrm>
                  <a:off x="2188" y="2118"/>
                  <a:ext cx="911" cy="252"/>
                </a:xfrm>
                <a:prstGeom prst="rect">
                  <a:avLst/>
                </a:prstGeom>
                <a:solidFill>
                  <a:srgbClr val="FFFF99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b="1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华文细黑" panose="02010600040101010101" charset="-122"/>
                              </a:rPr>
                            </m:ctrlPr>
                          </m:sSubPr>
                          <m:e>
                            <m:r>
                              <a:rPr lang="en-US" altLang="zh-CN" sz="2000" b="1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华文细黑" panose="02010600040101010101" charset="-122"/>
                              </a:rPr>
                              <m:t>(</m:t>
                            </m:r>
                            <m:r>
                              <a:rPr lang="en-US" altLang="zh-CN" sz="2000" b="1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华文细黑" panose="02010600040101010101" charset="-122"/>
                              </a:rPr>
                              <m:t>𝑨</m:t>
                            </m:r>
                          </m:e>
                          <m:sub>
                            <m:r>
                              <a:rPr lang="en-US" altLang="zh-CN" sz="2000" b="1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华文细黑" panose="02010600040101010101" charset="-122"/>
                              </a:rPr>
                              <m:t>𝟏</m:t>
                            </m:r>
                          </m:sub>
                        </m:sSub>
                        <m:r>
                          <a:rPr lang="en-US" altLang="zh-CN" sz="20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altLang="zh-CN" sz="2000" b="1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华文细黑" panose="02010600040101010101" charset="-122"/>
                              </a:rPr>
                            </m:ctrlPr>
                          </m:sSubPr>
                          <m:e>
                            <m:r>
                              <a:rPr lang="en-US" altLang="zh-CN" sz="2000" b="1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华文细黑" panose="02010600040101010101" charset="-122"/>
                              </a:rPr>
                              <m:t>𝑨</m:t>
                            </m:r>
                          </m:e>
                          <m:sub>
                            <m:r>
                              <a:rPr lang="en-US" altLang="zh-CN" sz="2000" b="1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华文细黑" panose="02010600040101010101" charset="-122"/>
                              </a:rPr>
                              <m:t>𝟐</m:t>
                            </m:r>
                          </m:sub>
                        </m:sSub>
                        <m:r>
                          <a:rPr lang="en-US" altLang="zh-CN" sz="20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华文细黑" panose="02010600040101010101" charset="-122"/>
                          </a:rPr>
                          <m:t>)</m:t>
                        </m:r>
                      </m:oMath>
                    </m:oMathPara>
                  </a14:m>
                  <a:endParaRPr lang="en-US" altLang="zh-CN" sz="3200" b="1" i="1" dirty="0">
                    <a:solidFill>
                      <a:srgbClr val="0000FF"/>
                    </a:solidFill>
                    <a:latin typeface="Times New Roman" panose="02020603050405020304" charset="0"/>
                    <a:cs typeface="Times New Roman" panose="02020603050405020304" charset="0"/>
                  </a:endParaRPr>
                </a:p>
              </p:txBody>
            </p:sp>
          </mc:Choice>
          <mc:Fallback>
            <p:sp>
              <p:nvSpPr>
                <p:cNvPr id="704527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188" y="2118"/>
                  <a:ext cx="911" cy="252"/>
                </a:xfrm>
                <a:prstGeom prst="rect">
                  <a:avLst/>
                </a:prstGeom>
                <a:blipFill rotWithShape="1">
                  <a:blip r:embed="rId7"/>
                </a:blip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04528" name="Text Box 16"/>
                <p:cNvSpPr txBox="1">
                  <a:spLocks noChangeArrowheads="1"/>
                </p:cNvSpPr>
                <p:nvPr/>
              </p:nvSpPr>
              <p:spPr bwMode="auto">
                <a:xfrm>
                  <a:off x="3285" y="2113"/>
                  <a:ext cx="952" cy="252"/>
                </a:xfrm>
                <a:prstGeom prst="rect">
                  <a:avLst/>
                </a:prstGeom>
                <a:solidFill>
                  <a:srgbClr val="FFFF99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sz="2000" b="1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华文细黑" panose="02010600040101010101" charset="-122"/>
                              </a:rPr>
                            </m:ctrlPr>
                          </m:sSubPr>
                          <m:e>
                            <m:r>
                              <a:rPr lang="en-US" altLang="zh-CN" sz="2000" b="1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华文细黑" panose="02010600040101010101" charset="-122"/>
                              </a:rPr>
                              <m:t>𝑨</m:t>
                            </m:r>
                          </m:e>
                          <m:sub>
                            <m:r>
                              <a:rPr lang="en-US" altLang="zh-CN" sz="2000" b="1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华文细黑" panose="02010600040101010101" charset="-122"/>
                              </a:rPr>
                              <m:t>𝟑</m:t>
                            </m:r>
                          </m:sub>
                        </m:sSub>
                        <m:r>
                          <a:rPr lang="en-US" altLang="zh-CN" sz="20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altLang="zh-CN" sz="2000" b="1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华文细黑" panose="02010600040101010101" charset="-122"/>
                              </a:rPr>
                            </m:ctrlPr>
                          </m:sSubPr>
                          <m:e>
                            <m:r>
                              <a:rPr lang="en-US" altLang="zh-CN" sz="2000" b="1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华文细黑" panose="02010600040101010101" charset="-122"/>
                              </a:rPr>
                              <m:t>𝑨</m:t>
                            </m:r>
                          </m:e>
                          <m:sub>
                            <m:r>
                              <a:rPr lang="en-US" altLang="zh-CN" sz="2000" b="1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华文细黑" panose="02010600040101010101" charset="-122"/>
                              </a:rPr>
                              <m:t>𝟒</m:t>
                            </m:r>
                          </m:sub>
                        </m:sSub>
                        <m:r>
                          <a:rPr lang="en-US" altLang="zh-CN" sz="20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华文细黑" panose="02010600040101010101" charset="-122"/>
                          </a:rPr>
                          <m:t>)</m:t>
                        </m:r>
                      </m:oMath>
                    </m:oMathPara>
                  </a14:m>
                  <a:endParaRPr lang="en-US" altLang="zh-CN" sz="2000" b="1" i="1" dirty="0">
                    <a:solidFill>
                      <a:srgbClr val="0000FF"/>
                    </a:solidFill>
                    <a:latin typeface="Times New Roman" panose="02020603050405020304" charset="0"/>
                    <a:cs typeface="Times New Roman" panose="02020603050405020304" charset="0"/>
                  </a:endParaRPr>
                </a:p>
              </p:txBody>
            </p:sp>
          </mc:Choice>
          <mc:Fallback>
            <p:sp>
              <p:nvSpPr>
                <p:cNvPr id="704528" name="Text Box 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285" y="2113"/>
                  <a:ext cx="952" cy="252"/>
                </a:xfrm>
                <a:prstGeom prst="rect">
                  <a:avLst/>
                </a:prstGeom>
                <a:blipFill rotWithShape="1">
                  <a:blip r:embed="rId6"/>
                </a:blip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04537" name="Group 25"/>
          <p:cNvGrpSpPr/>
          <p:nvPr/>
        </p:nvGrpSpPr>
        <p:grpSpPr bwMode="auto">
          <a:xfrm>
            <a:off x="6204656" y="4605342"/>
            <a:ext cx="2777066" cy="406400"/>
            <a:chOff x="4306" y="2839"/>
            <a:chExt cx="1968" cy="256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04529" name="Text Box 17"/>
                <p:cNvSpPr txBox="1">
                  <a:spLocks noChangeArrowheads="1"/>
                </p:cNvSpPr>
                <p:nvPr/>
              </p:nvSpPr>
              <p:spPr bwMode="auto">
                <a:xfrm>
                  <a:off x="4306" y="2839"/>
                  <a:ext cx="911" cy="252"/>
                </a:xfrm>
                <a:prstGeom prst="rect">
                  <a:avLst/>
                </a:prstGeom>
                <a:solidFill>
                  <a:srgbClr val="FFFF99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b="1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华文细黑" panose="02010600040101010101" charset="-122"/>
                              </a:rPr>
                            </m:ctrlPr>
                          </m:sSubPr>
                          <m:e>
                            <m:r>
                              <a:rPr lang="en-US" altLang="zh-CN" sz="2000" b="1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华文细黑" panose="02010600040101010101" charset="-122"/>
                              </a:rPr>
                              <m:t>(</m:t>
                            </m:r>
                            <m:r>
                              <a:rPr lang="en-US" altLang="zh-CN" sz="2000" b="1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华文细黑" panose="02010600040101010101" charset="-122"/>
                              </a:rPr>
                              <m:t>𝑨</m:t>
                            </m:r>
                          </m:e>
                          <m:sub>
                            <m:r>
                              <a:rPr lang="en-US" altLang="zh-CN" sz="2000" b="1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华文细黑" panose="02010600040101010101" charset="-122"/>
                              </a:rPr>
                              <m:t>𝟏</m:t>
                            </m:r>
                          </m:sub>
                        </m:sSub>
                        <m:r>
                          <a:rPr lang="en-US" altLang="zh-CN" sz="20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altLang="zh-CN" sz="2000" b="1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华文细黑" panose="02010600040101010101" charset="-122"/>
                              </a:rPr>
                            </m:ctrlPr>
                          </m:sSubPr>
                          <m:e>
                            <m:r>
                              <a:rPr lang="en-US" altLang="zh-CN" sz="2000" b="1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华文细黑" panose="02010600040101010101" charset="-122"/>
                              </a:rPr>
                              <m:t>𝑨</m:t>
                            </m:r>
                          </m:e>
                          <m:sub>
                            <m:r>
                              <a:rPr lang="en-US" altLang="zh-CN" sz="2000" b="1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华文细黑" panose="02010600040101010101" charset="-122"/>
                              </a:rPr>
                              <m:t>𝟐</m:t>
                            </m:r>
                          </m:sub>
                        </m:sSub>
                        <m:r>
                          <a:rPr lang="en-US" altLang="zh-CN" sz="20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华文细黑" panose="02010600040101010101" charset="-122"/>
                          </a:rPr>
                          <m:t>)</m:t>
                        </m:r>
                      </m:oMath>
                    </m:oMathPara>
                  </a14:m>
                  <a:endParaRPr lang="en-US" altLang="zh-CN" sz="2000" b="1" i="1" dirty="0">
                    <a:solidFill>
                      <a:srgbClr val="0000FF"/>
                    </a:solidFill>
                    <a:latin typeface="Times New Roman" panose="02020603050405020304" charset="0"/>
                    <a:cs typeface="Times New Roman" panose="02020603050405020304" charset="0"/>
                  </a:endParaRPr>
                </a:p>
              </p:txBody>
            </p:sp>
          </mc:Choice>
          <mc:Fallback>
            <p:sp>
              <p:nvSpPr>
                <p:cNvPr id="704529" name="Text Box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306" y="2839"/>
                  <a:ext cx="911" cy="252"/>
                </a:xfrm>
                <a:prstGeom prst="rect">
                  <a:avLst/>
                </a:prstGeom>
                <a:blipFill rotWithShape="1">
                  <a:blip r:embed="rId8"/>
                </a:blip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04530" name="Text Box 18"/>
                <p:cNvSpPr txBox="1">
                  <a:spLocks noChangeArrowheads="1"/>
                </p:cNvSpPr>
                <p:nvPr/>
              </p:nvSpPr>
              <p:spPr bwMode="auto">
                <a:xfrm>
                  <a:off x="5363" y="2843"/>
                  <a:ext cx="911" cy="252"/>
                </a:xfrm>
                <a:prstGeom prst="rect">
                  <a:avLst/>
                </a:prstGeom>
                <a:solidFill>
                  <a:srgbClr val="FFFF99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b="1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华文细黑" panose="02010600040101010101" charset="-122"/>
                              </a:rPr>
                            </m:ctrlPr>
                          </m:sSubPr>
                          <m:e>
                            <m:r>
                              <a:rPr lang="en-US" altLang="zh-CN" sz="2000" b="1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华文细黑" panose="02010600040101010101" charset="-122"/>
                              </a:rPr>
                              <m:t>(</m:t>
                            </m:r>
                            <m:r>
                              <a:rPr lang="en-US" altLang="zh-CN" sz="2000" b="1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华文细黑" panose="02010600040101010101" charset="-122"/>
                              </a:rPr>
                              <m:t>𝑨</m:t>
                            </m:r>
                          </m:e>
                          <m:sub>
                            <m:r>
                              <a:rPr lang="en-US" altLang="zh-CN" sz="2000" b="1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华文细黑" panose="02010600040101010101" charset="-122"/>
                              </a:rPr>
                              <m:t>𝟐</m:t>
                            </m:r>
                          </m:sub>
                        </m:sSub>
                        <m:r>
                          <a:rPr lang="en-US" altLang="zh-CN" sz="20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altLang="zh-CN" sz="2000" b="1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华文细黑" panose="02010600040101010101" charset="-122"/>
                              </a:rPr>
                            </m:ctrlPr>
                          </m:sSubPr>
                          <m:e>
                            <m:r>
                              <a:rPr lang="en-US" altLang="zh-CN" sz="2000" b="1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华文细黑" panose="02010600040101010101" charset="-122"/>
                              </a:rPr>
                              <m:t>𝑨</m:t>
                            </m:r>
                          </m:e>
                          <m:sub>
                            <m:r>
                              <a:rPr lang="en-US" altLang="zh-CN" sz="2000" b="1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华文细黑" panose="02010600040101010101" charset="-122"/>
                              </a:rPr>
                              <m:t>𝟑</m:t>
                            </m:r>
                          </m:sub>
                        </m:sSub>
                        <m:r>
                          <a:rPr lang="en-US" altLang="zh-CN" sz="20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华文细黑" panose="02010600040101010101" charset="-122"/>
                          </a:rPr>
                          <m:t>)</m:t>
                        </m:r>
                      </m:oMath>
                    </m:oMathPara>
                  </a14:m>
                  <a:endParaRPr lang="en-US" altLang="zh-CN" sz="2000" b="1" i="1" dirty="0">
                    <a:solidFill>
                      <a:srgbClr val="0000CC"/>
                    </a:solidFill>
                    <a:latin typeface="Times New Roman" panose="02020603050405020304" charset="0"/>
                    <a:cs typeface="Times New Roman" panose="02020603050405020304" charset="0"/>
                  </a:endParaRPr>
                </a:p>
              </p:txBody>
            </p:sp>
          </mc:Choice>
          <mc:Fallback>
            <p:sp>
              <p:nvSpPr>
                <p:cNvPr id="704530" name="Text Box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5363" y="2843"/>
                  <a:ext cx="911" cy="252"/>
                </a:xfrm>
                <a:prstGeom prst="rect">
                  <a:avLst/>
                </a:prstGeom>
                <a:blipFill rotWithShape="1">
                  <a:blip r:embed="rId9"/>
                </a:blip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704534" name="Line 22"/>
          <p:cNvSpPr>
            <a:spLocks noChangeShapeType="1"/>
          </p:cNvSpPr>
          <p:nvPr/>
        </p:nvSpPr>
        <p:spPr bwMode="auto">
          <a:xfrm flipH="1">
            <a:off x="1628423" y="1655764"/>
            <a:ext cx="2367844" cy="1150937"/>
          </a:xfrm>
          <a:prstGeom prst="line">
            <a:avLst/>
          </a:prstGeom>
          <a:noFill/>
          <a:ln w="12700" cap="sq">
            <a:solidFill>
              <a:schemeClr val="tx1"/>
            </a:solidFill>
            <a:miter lim="800000"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704535" name="Line 23"/>
          <p:cNvSpPr>
            <a:spLocks noChangeShapeType="1"/>
          </p:cNvSpPr>
          <p:nvPr/>
        </p:nvSpPr>
        <p:spPr bwMode="auto">
          <a:xfrm>
            <a:off x="4508500" y="1655764"/>
            <a:ext cx="0" cy="1150937"/>
          </a:xfrm>
          <a:prstGeom prst="line">
            <a:avLst/>
          </a:prstGeom>
          <a:noFill/>
          <a:ln w="12700" cap="sq">
            <a:solidFill>
              <a:schemeClr val="tx1"/>
            </a:solidFill>
            <a:miter lim="800000"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704536" name="Line 24"/>
          <p:cNvSpPr>
            <a:spLocks noChangeShapeType="1"/>
          </p:cNvSpPr>
          <p:nvPr/>
        </p:nvSpPr>
        <p:spPr bwMode="auto">
          <a:xfrm>
            <a:off x="5149145" y="1655764"/>
            <a:ext cx="1919111" cy="1150937"/>
          </a:xfrm>
          <a:prstGeom prst="line">
            <a:avLst/>
          </a:prstGeom>
          <a:noFill/>
          <a:ln w="12700" cap="sq">
            <a:solidFill>
              <a:schemeClr val="tx1"/>
            </a:solidFill>
            <a:miter lim="800000"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704538" name="Line 26"/>
          <p:cNvSpPr>
            <a:spLocks noChangeShapeType="1"/>
          </p:cNvSpPr>
          <p:nvPr/>
        </p:nvSpPr>
        <p:spPr bwMode="auto">
          <a:xfrm flipH="1">
            <a:off x="732367" y="3311526"/>
            <a:ext cx="704144" cy="1223963"/>
          </a:xfrm>
          <a:prstGeom prst="line">
            <a:avLst/>
          </a:prstGeom>
          <a:noFill/>
          <a:ln w="12700" cap="sq">
            <a:solidFill>
              <a:schemeClr val="tx1"/>
            </a:solidFill>
            <a:miter lim="800000"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704539" name="Line 27"/>
          <p:cNvSpPr>
            <a:spLocks noChangeShapeType="1"/>
          </p:cNvSpPr>
          <p:nvPr/>
        </p:nvSpPr>
        <p:spPr bwMode="auto">
          <a:xfrm>
            <a:off x="1948745" y="3311526"/>
            <a:ext cx="383822" cy="1223963"/>
          </a:xfrm>
          <a:prstGeom prst="line">
            <a:avLst/>
          </a:prstGeom>
          <a:noFill/>
          <a:ln w="12700" cap="sq">
            <a:solidFill>
              <a:schemeClr val="tx1"/>
            </a:solidFill>
            <a:miter lim="800000"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704540" name="Line 28"/>
          <p:cNvSpPr>
            <a:spLocks noChangeShapeType="1"/>
          </p:cNvSpPr>
          <p:nvPr/>
        </p:nvSpPr>
        <p:spPr bwMode="auto">
          <a:xfrm flipH="1">
            <a:off x="3740856" y="3311526"/>
            <a:ext cx="127000" cy="1223963"/>
          </a:xfrm>
          <a:prstGeom prst="line">
            <a:avLst/>
          </a:prstGeom>
          <a:noFill/>
          <a:ln w="12700" cap="sq">
            <a:solidFill>
              <a:schemeClr val="tx1"/>
            </a:solidFill>
            <a:miter lim="800000"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704541" name="Line 29"/>
          <p:cNvSpPr>
            <a:spLocks noChangeShapeType="1"/>
          </p:cNvSpPr>
          <p:nvPr/>
        </p:nvSpPr>
        <p:spPr bwMode="auto">
          <a:xfrm>
            <a:off x="5084234" y="3311526"/>
            <a:ext cx="128411" cy="1223963"/>
          </a:xfrm>
          <a:prstGeom prst="line">
            <a:avLst/>
          </a:prstGeom>
          <a:noFill/>
          <a:ln w="12700" cap="sq">
            <a:solidFill>
              <a:schemeClr val="tx1"/>
            </a:solidFill>
            <a:miter lim="800000"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704542" name="Line 30"/>
          <p:cNvSpPr>
            <a:spLocks noChangeShapeType="1"/>
          </p:cNvSpPr>
          <p:nvPr/>
        </p:nvSpPr>
        <p:spPr bwMode="auto">
          <a:xfrm flipH="1">
            <a:off x="6749345" y="3311526"/>
            <a:ext cx="191911" cy="1223963"/>
          </a:xfrm>
          <a:prstGeom prst="line">
            <a:avLst/>
          </a:prstGeom>
          <a:noFill/>
          <a:ln w="12700" cap="sq">
            <a:solidFill>
              <a:schemeClr val="tx1"/>
            </a:solidFill>
            <a:miter lim="800000"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704543" name="Line 31"/>
          <p:cNvSpPr>
            <a:spLocks noChangeShapeType="1"/>
          </p:cNvSpPr>
          <p:nvPr/>
        </p:nvSpPr>
        <p:spPr bwMode="auto">
          <a:xfrm>
            <a:off x="7516989" y="3311526"/>
            <a:ext cx="704144" cy="1223963"/>
          </a:xfrm>
          <a:prstGeom prst="line">
            <a:avLst/>
          </a:prstGeom>
          <a:noFill/>
          <a:ln w="12700" cap="sq">
            <a:solidFill>
              <a:schemeClr val="tx1"/>
            </a:solidFill>
            <a:miter lim="800000"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704544" name="Text Box 32"/>
          <p:cNvSpPr txBox="1">
            <a:spLocks noChangeArrowheads="1"/>
          </p:cNvSpPr>
          <p:nvPr/>
        </p:nvSpPr>
        <p:spPr bwMode="auto">
          <a:xfrm>
            <a:off x="2459568" y="5751514"/>
            <a:ext cx="4608689" cy="706755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defRPr/>
            </a:pPr>
            <a:r>
              <a:rPr lang="zh-CN" altLang="en-US" sz="40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charset="0"/>
              </a:rPr>
              <a:t>具有子问题重叠性</a:t>
            </a:r>
            <a:endParaRPr lang="zh-CN" altLang="en-US" sz="4000" b="1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04548" name="Text Box 36"/>
              <p:cNvSpPr txBox="1">
                <a:spLocks noChangeArrowheads="1"/>
              </p:cNvSpPr>
              <p:nvPr/>
            </p:nvSpPr>
            <p:spPr bwMode="auto">
              <a:xfrm>
                <a:off x="1709481" y="4590687"/>
                <a:ext cx="1342675" cy="40011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2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华文细黑" panose="02010600040101010101" charset="-122"/>
                            </a:rPr>
                          </m:ctrlPr>
                        </m:sSubPr>
                        <m:e>
                          <m:r>
                            <a:rPr lang="en-US" altLang="zh-CN" sz="2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华文细黑" panose="02010600040101010101" charset="-122"/>
                            </a:rPr>
                            <m:t>𝑨</m:t>
                          </m:r>
                        </m:e>
                        <m:sub>
                          <m:r>
                            <a:rPr lang="en-US" altLang="zh-CN" sz="2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华文细黑" panose="02010600040101010101" charset="-122"/>
                            </a:rPr>
                            <m:t>𝟑</m:t>
                          </m:r>
                        </m:sub>
                      </m:sSub>
                      <m:r>
                        <a:rPr lang="en-US" altLang="zh-CN" sz="20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altLang="zh-CN" sz="2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华文细黑" panose="02010600040101010101" charset="-122"/>
                            </a:rPr>
                          </m:ctrlPr>
                        </m:sSubPr>
                        <m:e>
                          <m:r>
                            <a:rPr lang="en-US" altLang="zh-CN" sz="2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华文细黑" panose="02010600040101010101" charset="-122"/>
                            </a:rPr>
                            <m:t>𝑨</m:t>
                          </m:r>
                        </m:e>
                        <m:sub>
                          <m:r>
                            <a:rPr lang="en-US" altLang="zh-CN" sz="2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华文细黑" panose="02010600040101010101" charset="-122"/>
                            </a:rPr>
                            <m:t>𝟒</m:t>
                          </m:r>
                        </m:sub>
                      </m:sSub>
                      <m:r>
                        <a:rPr lang="en-US" altLang="zh-CN" sz="20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华文细黑" panose="02010600040101010101" charset="-122"/>
                        </a:rPr>
                        <m:t>)</m:t>
                      </m:r>
                    </m:oMath>
                  </m:oMathPara>
                </a14:m>
                <a:endParaRPr lang="en-US" altLang="zh-CN" sz="2000" b="1" i="1" dirty="0">
                  <a:solidFill>
                    <a:srgbClr val="FF0000"/>
                  </a:solidFill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704548" name="Text 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09481" y="4590687"/>
                <a:ext cx="1342675" cy="400110"/>
              </a:xfrm>
              <a:prstGeom prst="rect">
                <a:avLst/>
              </a:prstGeom>
              <a:blipFill rotWithShape="1">
                <a:blip r:embed="rId10"/>
                <a:stretch>
                  <a:fillRect l="-5" t="-68" r="26" b="83"/>
                </a:stretch>
              </a:blip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04549" name="Text Box 37"/>
              <p:cNvSpPr txBox="1">
                <a:spLocks noChangeArrowheads="1"/>
              </p:cNvSpPr>
              <p:nvPr/>
            </p:nvSpPr>
            <p:spPr bwMode="auto">
              <a:xfrm>
                <a:off x="4694351" y="4612097"/>
                <a:ext cx="1342675" cy="40011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2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华文细黑" panose="02010600040101010101" charset="-122"/>
                            </a:rPr>
                          </m:ctrlPr>
                        </m:sSubPr>
                        <m:e>
                          <m:r>
                            <a:rPr lang="en-US" altLang="zh-CN" sz="2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华文细黑" panose="02010600040101010101" charset="-122"/>
                            </a:rPr>
                            <m:t>𝑨</m:t>
                          </m:r>
                        </m:e>
                        <m:sub>
                          <m:r>
                            <a:rPr lang="en-US" altLang="zh-CN" sz="2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华文细黑" panose="02010600040101010101" charset="-122"/>
                            </a:rPr>
                            <m:t>𝟑</m:t>
                          </m:r>
                        </m:sub>
                      </m:sSub>
                      <m:r>
                        <a:rPr lang="en-US" altLang="zh-CN" sz="20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altLang="zh-CN" sz="2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华文细黑" panose="02010600040101010101" charset="-122"/>
                            </a:rPr>
                          </m:ctrlPr>
                        </m:sSubPr>
                        <m:e>
                          <m:r>
                            <a:rPr lang="en-US" altLang="zh-CN" sz="2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华文细黑" panose="02010600040101010101" charset="-122"/>
                            </a:rPr>
                            <m:t>𝑨</m:t>
                          </m:r>
                        </m:e>
                        <m:sub>
                          <m:r>
                            <a:rPr lang="en-US" altLang="zh-CN" sz="2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华文细黑" panose="02010600040101010101" charset="-122"/>
                            </a:rPr>
                            <m:t>𝟒</m:t>
                          </m:r>
                        </m:sub>
                      </m:sSub>
                      <m:r>
                        <a:rPr lang="en-US" altLang="zh-CN" sz="20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华文细黑" panose="02010600040101010101" charset="-122"/>
                        </a:rPr>
                        <m:t>)</m:t>
                      </m:r>
                    </m:oMath>
                  </m:oMathPara>
                </a14:m>
                <a:endParaRPr lang="en-US" altLang="zh-CN" sz="2000" b="1" i="1" dirty="0">
                  <a:solidFill>
                    <a:srgbClr val="FF0000"/>
                  </a:solidFill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704549" name="Text 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694351" y="4612097"/>
                <a:ext cx="1342675" cy="400110"/>
              </a:xfrm>
              <a:prstGeom prst="rect">
                <a:avLst/>
              </a:prstGeom>
              <a:blipFill rotWithShape="1">
                <a:blip r:embed="rId10"/>
                <a:stretch>
                  <a:fillRect l="-32" t="-23" r="6" b="38"/>
                </a:stretch>
              </a:blip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04550" name="Text Box 38"/>
              <p:cNvSpPr txBox="1">
                <a:spLocks noChangeArrowheads="1"/>
              </p:cNvSpPr>
              <p:nvPr/>
            </p:nvSpPr>
            <p:spPr bwMode="auto">
              <a:xfrm>
                <a:off x="3133955" y="4605510"/>
                <a:ext cx="1285522" cy="405092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华文细黑" panose="02010600040101010101" charset="-122"/>
                            </a:rPr>
                          </m:ctrlPr>
                        </m:sSubPr>
                        <m:e>
                          <m:r>
                            <a:rPr lang="en-US" altLang="zh-CN" sz="2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华文细黑" panose="02010600040101010101" charset="-122"/>
                            </a:rPr>
                            <m:t>(</m:t>
                          </m:r>
                          <m:r>
                            <a:rPr lang="en-US" altLang="zh-CN" sz="2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华文细黑" panose="02010600040101010101" charset="-122"/>
                            </a:rPr>
                            <m:t>𝑨</m:t>
                          </m:r>
                        </m:e>
                        <m:sub>
                          <m:r>
                            <a:rPr lang="en-US" altLang="zh-CN" sz="2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华文细黑" panose="02010600040101010101" charset="-122"/>
                            </a:rPr>
                            <m:t>𝟏</m:t>
                          </m:r>
                        </m:sub>
                      </m:sSub>
                      <m:r>
                        <a:rPr lang="en-US" altLang="zh-CN" sz="20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altLang="zh-CN" sz="2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华文细黑" panose="02010600040101010101" charset="-122"/>
                            </a:rPr>
                          </m:ctrlPr>
                        </m:sSubPr>
                        <m:e>
                          <m:r>
                            <a:rPr lang="en-US" altLang="zh-CN" sz="2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华文细黑" panose="02010600040101010101" charset="-122"/>
                            </a:rPr>
                            <m:t>𝑨</m:t>
                          </m:r>
                        </m:e>
                        <m:sub>
                          <m:r>
                            <a:rPr lang="en-US" altLang="zh-CN" sz="2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华文细黑" panose="02010600040101010101" charset="-122"/>
                            </a:rPr>
                            <m:t>𝟐</m:t>
                          </m:r>
                        </m:sub>
                      </m:sSub>
                      <m:r>
                        <a:rPr lang="en-US" altLang="zh-CN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华文细黑" panose="02010600040101010101" charset="-122"/>
                        </a:rPr>
                        <m:t>)</m:t>
                      </m:r>
                    </m:oMath>
                  </m:oMathPara>
                </a14:m>
                <a:endParaRPr lang="en-US" altLang="zh-CN" sz="2800" b="1" i="1" dirty="0">
                  <a:solidFill>
                    <a:srgbClr val="FF0000"/>
                  </a:solidFill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704550" name="Text 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133955" y="4605510"/>
                <a:ext cx="1285522" cy="405092"/>
              </a:xfrm>
              <a:prstGeom prst="rect">
                <a:avLst/>
              </a:prstGeom>
              <a:blipFill rotWithShape="1">
                <a:blip r:embed="rId11"/>
                <a:stretch>
                  <a:fillRect l="-18" t="-121" r="40" b="112"/>
                </a:stretch>
              </a:blip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04552" name="Text Box 40"/>
              <p:cNvSpPr txBox="1">
                <a:spLocks noChangeArrowheads="1"/>
              </p:cNvSpPr>
              <p:nvPr/>
            </p:nvSpPr>
            <p:spPr bwMode="auto">
              <a:xfrm>
                <a:off x="6212196" y="4611692"/>
                <a:ext cx="1285672" cy="400110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华文细黑" panose="02010600040101010101" charset="-122"/>
                            </a:rPr>
                          </m:ctrlPr>
                        </m:sSubPr>
                        <m:e>
                          <m:r>
                            <a:rPr lang="en-US" altLang="zh-CN" sz="2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华文细黑" panose="02010600040101010101" charset="-122"/>
                            </a:rPr>
                            <m:t>(</m:t>
                          </m:r>
                          <m:r>
                            <a:rPr lang="en-US" altLang="zh-CN" sz="2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华文细黑" panose="02010600040101010101" charset="-122"/>
                            </a:rPr>
                            <m:t>𝑨</m:t>
                          </m:r>
                        </m:e>
                        <m:sub>
                          <m:r>
                            <a:rPr lang="en-US" altLang="zh-CN" sz="2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华文细黑" panose="02010600040101010101" charset="-122"/>
                            </a:rPr>
                            <m:t>𝟏</m:t>
                          </m:r>
                        </m:sub>
                      </m:sSub>
                      <m:r>
                        <a:rPr lang="en-US" altLang="zh-CN" sz="20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altLang="zh-CN" sz="2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华文细黑" panose="02010600040101010101" charset="-122"/>
                            </a:rPr>
                          </m:ctrlPr>
                        </m:sSubPr>
                        <m:e>
                          <m:r>
                            <a:rPr lang="en-US" altLang="zh-CN" sz="2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华文细黑" panose="02010600040101010101" charset="-122"/>
                            </a:rPr>
                            <m:t>𝑨</m:t>
                          </m:r>
                        </m:e>
                        <m:sub>
                          <m:r>
                            <a:rPr lang="en-US" altLang="zh-CN" sz="2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华文细黑" panose="02010600040101010101" charset="-122"/>
                            </a:rPr>
                            <m:t>𝟐</m:t>
                          </m:r>
                        </m:sub>
                      </m:sSub>
                      <m:r>
                        <a:rPr lang="en-US" altLang="zh-CN" sz="20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华文细黑" panose="02010600040101010101" charset="-122"/>
                        </a:rPr>
                        <m:t>)</m:t>
                      </m:r>
                    </m:oMath>
                  </m:oMathPara>
                </a14:m>
                <a:endParaRPr lang="en-US" altLang="zh-CN" sz="2000" b="1" i="1" dirty="0">
                  <a:solidFill>
                    <a:srgbClr val="FF0000"/>
                  </a:solidFill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704552" name="Text Box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212196" y="4611692"/>
                <a:ext cx="1285672" cy="400110"/>
              </a:xfrm>
              <a:prstGeom prst="rect">
                <a:avLst/>
              </a:prstGeom>
              <a:blipFill rotWithShape="1">
                <a:blip r:embed="rId12"/>
                <a:stretch>
                  <a:fillRect l="-49" t="-80" r="33" b="95"/>
                </a:stretch>
              </a:blip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045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7045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7045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7045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7045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7045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7045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7045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7045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704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7045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7045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704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7045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7045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7045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5" dur="500"/>
                                        <p:tgtEl>
                                          <p:spTgt spid="704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8" dur="500"/>
                                        <p:tgtEl>
                                          <p:spTgt spid="7045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3" dur="500"/>
                                        <p:tgtEl>
                                          <p:spTgt spid="704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6" dur="500"/>
                                        <p:tgtEl>
                                          <p:spTgt spid="7045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7045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7045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4517" grpId="0" animBg="1"/>
      <p:bldP spid="704518" grpId="0" animBg="1"/>
      <p:bldP spid="704519" grpId="0" animBg="1"/>
      <p:bldP spid="704520" grpId="0" animBg="1"/>
      <p:bldP spid="704534" grpId="0" animBg="1"/>
      <p:bldP spid="704535" grpId="0" animBg="1"/>
      <p:bldP spid="704536" grpId="0" animBg="1"/>
      <p:bldP spid="704538" grpId="0" animBg="1"/>
      <p:bldP spid="704539" grpId="0" animBg="1"/>
      <p:bldP spid="704540" grpId="0" animBg="1"/>
      <p:bldP spid="704541" grpId="0" animBg="1"/>
      <p:bldP spid="704542" grpId="0" animBg="1"/>
      <p:bldP spid="704543" grpId="0" animBg="1"/>
      <p:bldP spid="704544" grpId="0" bldLvl="0" animBg="1"/>
      <p:bldP spid="704548" grpId="0" animBg="1"/>
      <p:bldP spid="704549" grpId="0" animBg="1"/>
      <p:bldP spid="704550" grpId="0" animBg="1"/>
      <p:bldP spid="70455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9"/>
          <p:cNvSpPr txBox="1">
            <a:spLocks noChangeArrowheads="1"/>
          </p:cNvSpPr>
          <p:nvPr/>
        </p:nvSpPr>
        <p:spPr bwMode="auto">
          <a:xfrm>
            <a:off x="2489200" y="369570"/>
            <a:ext cx="4201795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tabLst>
                <a:tab pos="2755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marL="742950" indent="-285750">
              <a:tabLst>
                <a:tab pos="2755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tabLst>
                <a:tab pos="2755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tabLst>
                <a:tab pos="2755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tabLst>
                <a:tab pos="2755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2755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2755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2755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2755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defRPr/>
            </a:pPr>
            <a:r>
              <a:rPr kumimoji="0" lang="zh-CN" altLang="en-US" sz="36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斐波那契数列</a:t>
            </a:r>
            <a:endParaRPr kumimoji="0" lang="zh-CN" altLang="en-US" sz="3600" b="1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62424" y="1433071"/>
            <a:ext cx="4445000" cy="317690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-30480" y="1551940"/>
            <a:ext cx="4368800" cy="28623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zh-CN" altLang="en-US" sz="1200" dirty="0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rPr>
              <a:t>第1个月：有1对兔子(1)，没有繁殖能力，</a:t>
            </a:r>
            <a:r>
              <a:rPr lang="en-US" altLang="zh-CN" sz="1200" dirty="0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rPr>
              <a:t>1+0</a:t>
            </a:r>
            <a:r>
              <a:rPr lang="zh-CN" altLang="en-US" sz="1200" dirty="0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rPr>
              <a:t>共有1对兔子</a:t>
            </a:r>
            <a:r>
              <a:rPr lang="en-US" altLang="zh-CN" sz="12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charset="0"/>
              </a:rPr>
              <a:t>-&gt;</a:t>
            </a:r>
            <a:endParaRPr lang="zh-CN" altLang="en-US" sz="1200" dirty="0"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charset="0"/>
            </a:endParaRPr>
          </a:p>
          <a:p>
            <a:pPr algn="r"/>
            <a:endParaRPr lang="zh-CN" altLang="en-US" sz="1200" dirty="0">
              <a:latin typeface="Times New Roman" panose="02020603050405020304" charset="0"/>
              <a:ea typeface="楷体" panose="02010609060101010101" pitchFamily="49" charset="-122"/>
              <a:cs typeface="Times New Roman" panose="02020603050405020304" charset="0"/>
            </a:endParaRPr>
          </a:p>
          <a:p>
            <a:pPr algn="r"/>
            <a:r>
              <a:rPr lang="zh-CN" altLang="en-US" sz="1200" dirty="0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rPr>
              <a:t>第2个月：兔子(1)进入成熟期，</a:t>
            </a:r>
            <a:r>
              <a:rPr lang="en-US" altLang="zh-CN" sz="1200" dirty="0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rPr>
              <a:t>1+0</a:t>
            </a:r>
            <a:r>
              <a:rPr lang="zh-CN" altLang="en-US" sz="1200" dirty="0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rPr>
              <a:t>共有1对兔子</a:t>
            </a:r>
            <a:r>
              <a:rPr lang="en-US" altLang="zh-CN" sz="12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charset="0"/>
              </a:rPr>
              <a:t>-&gt;</a:t>
            </a:r>
            <a:endParaRPr lang="zh-CN" altLang="en-US" sz="1200" dirty="0"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charset="0"/>
            </a:endParaRPr>
          </a:p>
          <a:p>
            <a:pPr algn="r"/>
            <a:endParaRPr lang="zh-CN" altLang="en-US" sz="1200" dirty="0">
              <a:latin typeface="Times New Roman" panose="02020603050405020304" charset="0"/>
              <a:ea typeface="楷体" panose="02010609060101010101" pitchFamily="49" charset="-122"/>
              <a:cs typeface="Times New Roman" panose="02020603050405020304" charset="0"/>
            </a:endParaRPr>
          </a:p>
          <a:p>
            <a:pPr algn="r"/>
            <a:endParaRPr lang="zh-CN" altLang="en-US" sz="1200" dirty="0">
              <a:latin typeface="Times New Roman" panose="02020603050405020304" charset="0"/>
              <a:ea typeface="楷体" panose="02010609060101010101" pitchFamily="49" charset="-122"/>
              <a:cs typeface="Times New Roman" panose="02020603050405020304" charset="0"/>
            </a:endParaRPr>
          </a:p>
          <a:p>
            <a:pPr algn="r"/>
            <a:r>
              <a:rPr lang="zh-CN" altLang="en-US" sz="1200" dirty="0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rPr>
              <a:t>第3个月：兔子生了1对小兔子(2)，</a:t>
            </a:r>
            <a:r>
              <a:rPr lang="en-US" altLang="zh-CN" sz="1200" dirty="0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rPr>
              <a:t>1+1</a:t>
            </a:r>
            <a:r>
              <a:rPr lang="zh-CN" altLang="en-US" sz="1200" dirty="0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rPr>
              <a:t>共有2对兔子</a:t>
            </a:r>
            <a:r>
              <a:rPr lang="en-US" altLang="zh-CN" sz="12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charset="0"/>
              </a:rPr>
              <a:t>-&gt;</a:t>
            </a:r>
            <a:endParaRPr lang="zh-CN" altLang="en-US" sz="1200" dirty="0"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charset="0"/>
            </a:endParaRPr>
          </a:p>
          <a:p>
            <a:pPr algn="r"/>
            <a:endParaRPr lang="zh-CN" altLang="en-US" sz="1200" dirty="0">
              <a:latin typeface="Times New Roman" panose="02020603050405020304" charset="0"/>
              <a:ea typeface="楷体" panose="02010609060101010101" pitchFamily="49" charset="-122"/>
              <a:cs typeface="Times New Roman" panose="02020603050405020304" charset="0"/>
            </a:endParaRPr>
          </a:p>
          <a:p>
            <a:pPr algn="r"/>
            <a:endParaRPr lang="zh-CN" altLang="en-US" sz="1200" dirty="0">
              <a:latin typeface="Times New Roman" panose="02020603050405020304" charset="0"/>
              <a:ea typeface="楷体" panose="02010609060101010101" pitchFamily="49" charset="-122"/>
              <a:cs typeface="Times New Roman" panose="02020603050405020304" charset="0"/>
            </a:endParaRPr>
          </a:p>
          <a:p>
            <a:pPr algn="r"/>
            <a:r>
              <a:rPr lang="zh-CN" altLang="en-US" sz="1200" dirty="0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rPr>
              <a:t>第4个月：(1)又生了兔子(3)，</a:t>
            </a:r>
            <a:r>
              <a:rPr lang="en-US" altLang="zh-CN" sz="1200" dirty="0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rPr>
              <a:t>1+2</a:t>
            </a:r>
            <a:r>
              <a:rPr lang="zh-CN" altLang="en-US" sz="1200" dirty="0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rPr>
              <a:t>共有3对兔子</a:t>
            </a:r>
            <a:r>
              <a:rPr lang="en-US" altLang="zh-CN" sz="12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charset="0"/>
              </a:rPr>
              <a:t>-&gt;</a:t>
            </a:r>
            <a:endParaRPr lang="zh-CN" altLang="en-US" sz="1200" dirty="0"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charset="0"/>
            </a:endParaRPr>
          </a:p>
          <a:p>
            <a:pPr algn="r"/>
            <a:endParaRPr lang="zh-CN" altLang="en-US" sz="1200" dirty="0">
              <a:latin typeface="Times New Roman" panose="02020603050405020304" charset="0"/>
              <a:ea typeface="楷体" panose="02010609060101010101" pitchFamily="49" charset="-122"/>
              <a:cs typeface="Times New Roman" panose="02020603050405020304" charset="0"/>
            </a:endParaRPr>
          </a:p>
          <a:p>
            <a:pPr algn="r"/>
            <a:endParaRPr lang="zh-CN" altLang="en-US" sz="1200" dirty="0">
              <a:latin typeface="Times New Roman" panose="02020603050405020304" charset="0"/>
              <a:ea typeface="楷体" panose="02010609060101010101" pitchFamily="49" charset="-122"/>
              <a:cs typeface="Times New Roman" panose="02020603050405020304" charset="0"/>
            </a:endParaRPr>
          </a:p>
          <a:p>
            <a:pPr algn="r"/>
            <a:r>
              <a:rPr lang="zh-CN" altLang="en-US" sz="1200" dirty="0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rPr>
              <a:t>第5个月：(1)生了(4)，(2)生了(5)，</a:t>
            </a:r>
            <a:r>
              <a:rPr lang="en-US" altLang="zh-CN" sz="1200" dirty="0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rPr>
              <a:t>2+3</a:t>
            </a:r>
            <a:r>
              <a:rPr lang="zh-CN" altLang="en-US" sz="1200" dirty="0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rPr>
              <a:t>共有5对兔子</a:t>
            </a:r>
            <a:r>
              <a:rPr lang="en-US" altLang="zh-CN" sz="12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charset="0"/>
              </a:rPr>
              <a:t>-&gt;</a:t>
            </a:r>
            <a:endParaRPr lang="zh-CN" altLang="en-US" sz="1200" dirty="0"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charset="0"/>
            </a:endParaRPr>
          </a:p>
          <a:p>
            <a:pPr algn="r"/>
            <a:endParaRPr lang="zh-CN" altLang="en-US" sz="1200" dirty="0">
              <a:latin typeface="Times New Roman" panose="02020603050405020304" charset="0"/>
              <a:ea typeface="楷体" panose="02010609060101010101" pitchFamily="49" charset="-122"/>
              <a:cs typeface="Times New Roman" panose="02020603050405020304" charset="0"/>
            </a:endParaRPr>
          </a:p>
          <a:p>
            <a:pPr algn="r"/>
            <a:endParaRPr lang="zh-CN" altLang="en-US" sz="1200" dirty="0">
              <a:latin typeface="Times New Roman" panose="02020603050405020304" charset="0"/>
              <a:ea typeface="楷体" panose="02010609060101010101" pitchFamily="49" charset="-122"/>
              <a:cs typeface="Times New Roman" panose="02020603050405020304" charset="0"/>
            </a:endParaRPr>
          </a:p>
          <a:p>
            <a:pPr algn="r"/>
            <a:r>
              <a:rPr lang="zh-CN" altLang="en-US" sz="1200" dirty="0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rPr>
              <a:t>第6个月：(1)(2)(3)各生下1对小兔子，3+5共有8对兔子</a:t>
            </a:r>
            <a:r>
              <a:rPr lang="en-US" altLang="zh-CN" sz="12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charset="0"/>
              </a:rPr>
              <a:t>-&gt;</a:t>
            </a:r>
            <a:endParaRPr lang="en-US" altLang="zh-CN" sz="1200" dirty="0"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/>
              <p:cNvSpPr txBox="1"/>
              <p:nvPr/>
            </p:nvSpPr>
            <p:spPr>
              <a:xfrm>
                <a:off x="81282" y="5659582"/>
                <a:ext cx="3957319" cy="92333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 rtlCol="0" anchor="t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m:t>   </m:t>
                      </m:r>
                      <m:r>
                        <a:rPr lang="en-US" altLang="zh-CN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m:t>𝑓</m:t>
                      </m:r>
                      <m:d>
                        <m:dPr>
                          <m:ctrlP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1</m:t>
                          </m:r>
                        </m:e>
                      </m:d>
                      <m:r>
                        <a:rPr lang="en-US" altLang="zh-CN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m:t>=</m:t>
                      </m:r>
                      <m:r>
                        <a:rPr lang="en-US" altLang="zh-CN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m:t>1</m:t>
                      </m:r>
                      <m:r>
                        <a:rPr lang="en-US" altLang="zh-CN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m:t> </m:t>
                      </m:r>
                      <m:r>
                        <a:rPr lang="en-US" altLang="zh-CN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m:t>,</m:t>
                      </m:r>
                      <m:r>
                        <a:rPr lang="en-US" altLang="zh-CN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m:t> </m:t>
                      </m:r>
                      <m:r>
                        <a:rPr lang="en-US" altLang="zh-CN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m:t>𝑓</m:t>
                      </m:r>
                      <m:d>
                        <m:dPr>
                          <m:ctrlP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2</m:t>
                          </m:r>
                        </m:e>
                      </m:d>
                      <m:r>
                        <a:rPr lang="en-US" altLang="zh-CN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m:t>=</m:t>
                      </m:r>
                      <m:r>
                        <a:rPr lang="en-US" altLang="zh-CN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m:t>1</m:t>
                      </m:r>
                      <m:r>
                        <a:rPr lang="en-US" altLang="zh-CN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m:t> ,</m:t>
                      </m:r>
                    </m:oMath>
                  </m:oMathPara>
                </a14:m>
                <a:endParaRPr lang="en-US" altLang="zh-CN" b="0" i="1" dirty="0">
                  <a:solidFill>
                    <a:srgbClr val="0000FF"/>
                  </a:solidFill>
                  <a:latin typeface="Cambria Math" panose="02040503050406030204" pitchFamily="18" charset="0"/>
                  <a:ea typeface="楷体" panose="02010609060101010101" pitchFamily="49" charset="-122"/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                   </m:t>
                    </m:r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𝑓</m:t>
                    </m:r>
                    <m:d>
                      <m:dPr>
                        <m:ctrlP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3</m:t>
                        </m:r>
                      </m:e>
                    </m:d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</m:t>
                    </m:r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𝑓</m:t>
                    </m:r>
                    <m:d>
                      <m:dPr>
                        <m:ctrlP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1</m:t>
                        </m:r>
                      </m:e>
                    </m:d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+</m:t>
                    </m:r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𝑓</m:t>
                    </m:r>
                    <m:d>
                      <m:dPr>
                        <m:ctrlP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2</m:t>
                        </m:r>
                      </m:e>
                    </m:d>
                  </m:oMath>
                </a14:m>
                <a:r>
                  <a:rPr lang="en-US" altLang="zh-CN" dirty="0">
                    <a:solidFill>
                      <a:srgbClr val="0000FF"/>
                    </a:solidFill>
                    <a:ea typeface="楷体" panose="02010609060101010101" pitchFamily="49" charset="-122"/>
                  </a:rPr>
                  <a:t> ,</a:t>
                </a:r>
                <a:endParaRPr lang="en-US" altLang="zh-CN" i="1" dirty="0">
                  <a:solidFill>
                    <a:srgbClr val="0000FF"/>
                  </a:solidFill>
                  <a:latin typeface="Cambria Math" panose="02040503050406030204" pitchFamily="18" charset="0"/>
                  <a:ea typeface="楷体" panose="02010609060101010101" pitchFamily="49" charset="-122"/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                   </m:t>
                    </m:r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𝑓</m:t>
                    </m:r>
                    <m:d>
                      <m:dPr>
                        <m:ctrlP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4</m:t>
                        </m:r>
                      </m:e>
                    </m:d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</m:t>
                    </m:r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𝑓</m:t>
                    </m:r>
                    <m:d>
                      <m:dPr>
                        <m:ctrlP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3</m:t>
                        </m:r>
                      </m:e>
                    </m:d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+</m:t>
                    </m:r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𝑓</m:t>
                    </m:r>
                    <m:d>
                      <m:dPr>
                        <m:ctrlP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dPr>
                      <m:e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2</m:t>
                        </m:r>
                      </m:e>
                    </m:d>
                    <m:r>
                      <a:rPr lang="en-US" altLang="zh-CN" b="0" i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 ,</m:t>
                    </m:r>
                  </m:oMath>
                </a14:m>
                <a:r>
                  <a:rPr lang="en-US" altLang="zh-CN" dirty="0">
                    <a:solidFill>
                      <a:srgbClr val="0000FF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…</a:t>
                </a:r>
                <a:endParaRPr lang="zh-CN" altLang="en-US" dirty="0"/>
              </a:p>
            </p:txBody>
          </p:sp>
        </mc:Choice>
        <mc:Fallback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82" y="5659582"/>
                <a:ext cx="3957319" cy="923330"/>
              </a:xfrm>
              <a:prstGeom prst="rect">
                <a:avLst/>
              </a:prstGeom>
              <a:blipFill rotWithShape="1">
                <a:blip r:embed="rId2"/>
                <a:stretch>
                  <a:fillRect t="-50" b="5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本框 8"/>
          <p:cNvSpPr txBox="1"/>
          <p:nvPr/>
        </p:nvSpPr>
        <p:spPr>
          <a:xfrm>
            <a:off x="4267200" y="1539157"/>
            <a:ext cx="1296670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zh-CN" altLang="en-US" sz="1200" dirty="0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rPr>
              <a:t>第1个月（</a:t>
            </a:r>
            <a:r>
              <a:rPr lang="en-US" altLang="zh-CN" sz="1200" dirty="0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rPr>
              <a:t>1</a:t>
            </a:r>
            <a:r>
              <a:rPr lang="zh-CN" altLang="en-US" sz="1200" dirty="0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rPr>
              <a:t>对）：</a:t>
            </a:r>
            <a:endParaRPr lang="zh-CN" altLang="en-US" sz="12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267200" y="1931220"/>
            <a:ext cx="1296670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zh-CN" altLang="en-US" sz="1200" dirty="0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rPr>
              <a:t>第</a:t>
            </a:r>
            <a:r>
              <a:rPr lang="en-US" altLang="zh-CN" sz="1200" dirty="0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rPr>
              <a:t>2</a:t>
            </a:r>
            <a:r>
              <a:rPr lang="zh-CN" altLang="en-US" sz="1200" dirty="0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rPr>
              <a:t>个月（</a:t>
            </a:r>
            <a:r>
              <a:rPr lang="en-US" altLang="zh-CN" sz="1200" dirty="0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rPr>
              <a:t>1</a:t>
            </a:r>
            <a:r>
              <a:rPr lang="zh-CN" altLang="en-US" sz="1200" dirty="0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rPr>
              <a:t>对）：</a:t>
            </a:r>
            <a:endParaRPr lang="zh-CN" altLang="en-US" sz="12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267200" y="2465981"/>
            <a:ext cx="1296670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zh-CN" altLang="en-US" sz="1200" dirty="0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rPr>
              <a:t>第</a:t>
            </a:r>
            <a:r>
              <a:rPr lang="en-US" altLang="zh-CN" sz="1200" dirty="0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rPr>
              <a:t>3</a:t>
            </a:r>
            <a:r>
              <a:rPr lang="zh-CN" altLang="en-US" sz="1200" dirty="0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rPr>
              <a:t>个月（</a:t>
            </a:r>
            <a:r>
              <a:rPr lang="en-US" altLang="zh-CN" sz="1200" dirty="0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rPr>
              <a:t>2</a:t>
            </a:r>
            <a:r>
              <a:rPr lang="zh-CN" altLang="en-US" sz="1200" dirty="0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rPr>
              <a:t>对）：</a:t>
            </a:r>
            <a:endParaRPr lang="zh-CN" altLang="en-US" sz="12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267200" y="3009525"/>
            <a:ext cx="1296670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zh-CN" altLang="en-US" sz="1200" dirty="0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rPr>
              <a:t>第</a:t>
            </a:r>
            <a:r>
              <a:rPr lang="en-US" altLang="zh-CN" sz="1200" dirty="0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rPr>
              <a:t>4</a:t>
            </a:r>
            <a:r>
              <a:rPr lang="zh-CN" altLang="en-US" sz="1200" dirty="0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rPr>
              <a:t>个月（</a:t>
            </a:r>
            <a:r>
              <a:rPr lang="en-US" altLang="zh-CN" sz="1200" dirty="0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rPr>
              <a:t>3</a:t>
            </a:r>
            <a:r>
              <a:rPr lang="zh-CN" altLang="en-US" sz="1200" dirty="0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rPr>
              <a:t>对）：</a:t>
            </a:r>
            <a:endParaRPr lang="zh-CN" altLang="en-US" sz="12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267200" y="3556285"/>
            <a:ext cx="1296670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zh-CN" altLang="en-US" sz="1200" dirty="0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rPr>
              <a:t>第</a:t>
            </a:r>
            <a:r>
              <a:rPr lang="en-US" altLang="zh-CN" sz="1200" dirty="0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rPr>
              <a:t>5</a:t>
            </a:r>
            <a:r>
              <a:rPr lang="zh-CN" altLang="en-US" sz="1200" dirty="0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rPr>
              <a:t>个月（</a:t>
            </a:r>
            <a:r>
              <a:rPr lang="en-US" altLang="zh-CN" sz="1200" dirty="0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rPr>
              <a:t>5</a:t>
            </a:r>
            <a:r>
              <a:rPr lang="zh-CN" altLang="en-US" sz="1200" dirty="0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rPr>
              <a:t>对）：</a:t>
            </a:r>
            <a:endParaRPr lang="zh-CN" altLang="en-US" sz="12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4267200" y="4099829"/>
            <a:ext cx="1296670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zh-CN" altLang="en-US" sz="1200" dirty="0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rPr>
              <a:t>第</a:t>
            </a:r>
            <a:r>
              <a:rPr lang="en-US" altLang="zh-CN" sz="1200" dirty="0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rPr>
              <a:t>6</a:t>
            </a:r>
            <a:r>
              <a:rPr lang="zh-CN" altLang="en-US" sz="1200" dirty="0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rPr>
              <a:t>个月（</a:t>
            </a:r>
            <a:r>
              <a:rPr lang="en-US" altLang="zh-CN" sz="1200" dirty="0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rPr>
              <a:t>8</a:t>
            </a:r>
            <a:r>
              <a:rPr lang="zh-CN" altLang="en-US" sz="1200" dirty="0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rPr>
              <a:t>对）：</a:t>
            </a:r>
            <a:endParaRPr lang="zh-CN" altLang="en-US" sz="12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809697" y="4702405"/>
            <a:ext cx="3228904" cy="92333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zh-CN" altLang="en-US" dirty="0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rPr>
              <a:t>每个月兔子数的数列是：</a:t>
            </a:r>
            <a:endParaRPr lang="zh-CN" altLang="en-US" dirty="0">
              <a:latin typeface="Times New Roman" panose="02020603050405020304" charset="0"/>
              <a:ea typeface="楷体" panose="02010609060101010101" pitchFamily="49" charset="-122"/>
              <a:cs typeface="Times New Roman" panose="02020603050405020304" charset="0"/>
            </a:endParaRPr>
          </a:p>
          <a:p>
            <a:r>
              <a:rPr lang="zh-CN" altLang="en-US" dirty="0">
                <a:latin typeface="Times New Roman" panose="02020603050405020304" charset="0"/>
                <a:cs typeface="Times New Roman" panose="02020603050405020304" charset="0"/>
              </a:rPr>
              <a:t>1, 1, 2, 3, 5, 8, 13, 21, 34, ...</a:t>
            </a:r>
            <a:endParaRPr lang="zh-CN" altLang="en-US" dirty="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zh-CN" altLang="en-US" dirty="0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rPr>
              <a:t>因此：</a:t>
            </a:r>
            <a:endParaRPr lang="en-US" altLang="zh-CN" dirty="0">
              <a:latin typeface="Times New Roman" panose="02020603050405020304" charset="0"/>
              <a:ea typeface="楷体" panose="02010609060101010101" pitchFamily="49" charset="-122"/>
              <a:cs typeface="Times New Roman" panose="0202060305040502030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文本框 14"/>
              <p:cNvSpPr txBox="1"/>
              <p:nvPr/>
            </p:nvSpPr>
            <p:spPr>
              <a:xfrm>
                <a:off x="4038601" y="5705217"/>
                <a:ext cx="3844642" cy="88428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altLang="zh-CN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                                       ,</m:t>
                              </m:r>
                              <m:r>
                                <a:rPr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                                       ,</m:t>
                              </m:r>
                              <m:r>
                                <a:rPr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  <m:d>
                                <m:dPr>
                                  <m:ctrlPr>
                                    <a:rPr lang="en-US" altLang="zh-CN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altLang="zh-CN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  <m:r>
                                <a:rPr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  <m:d>
                                <m:dPr>
                                  <m:ctrlPr>
                                    <a:rPr lang="en-US" altLang="zh-CN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altLang="zh-CN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  <m:r>
                                <a:rPr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   ,</m:t>
                              </m:r>
                              <m:r>
                                <a:rPr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  <m:r>
                                <a:rPr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dirty="0">
                  <a:solidFill>
                    <a:srgbClr val="0000FF"/>
                  </a:solidFill>
                </a:endParaRPr>
              </a:p>
            </p:txBody>
          </p:sp>
        </mc:Choice>
        <mc:Fallback>
          <p:sp>
            <p:nvSpPr>
              <p:cNvPr id="15" name="文本框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8601" y="5705217"/>
                <a:ext cx="3844642" cy="884281"/>
              </a:xfrm>
              <a:prstGeom prst="rect">
                <a:avLst/>
              </a:prstGeom>
              <a:blipFill rotWithShape="1">
                <a:blip r:embed="rId3"/>
                <a:stretch>
                  <a:fillRect t="-43" r="9" b="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659459" name="Rectangle 3"/>
              <p:cNvSpPr>
                <a:spLocks noGrp="1" noChangeArrowheads="1"/>
              </p:cNvSpPr>
              <p:nvPr>
                <p:ph type="body" sz="half" idx="1"/>
              </p:nvPr>
            </p:nvSpPr>
            <p:spPr bwMode="auto">
              <a:xfrm>
                <a:off x="114301" y="918210"/>
                <a:ext cx="8877300" cy="5406390"/>
              </a:xfrm>
              <a:solidFill>
                <a:schemeClr val="bg1"/>
              </a:solidFill>
              <a:ln w="25400">
                <a:solidFill>
                  <a:schemeClr val="tx2">
                    <a:lumMod val="60000"/>
                    <a:lumOff val="40000"/>
                  </a:schemeClr>
                </a:solidFill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just" eaLnBrk="1" hangingPunct="1">
                  <a:lnSpc>
                    <a:spcPct val="150000"/>
                  </a:lnSpc>
                  <a:spcBef>
                    <a:spcPts val="0"/>
                  </a:spcBef>
                  <a:defRPr/>
                </a:pPr>
                <a:r>
                  <a:rPr lang="zh-CN" altLang="en-US" b="1" dirty="0">
                    <a:latin typeface="楷体" panose="02010609060101010101" pitchFamily="49" charset="-122"/>
                    <a:ea typeface="楷体" panose="02010609060101010101" pitchFamily="49" charset="-122"/>
                    <a:cs typeface="华文细黑" panose="02010600040101010101" charset="-122"/>
                  </a:rPr>
                  <a:t>假设</a:t>
                </a:r>
                <a:endParaRPr lang="zh-CN" altLang="en-US" b="1" dirty="0">
                  <a:latin typeface="楷体" panose="02010609060101010101" pitchFamily="49" charset="-122"/>
                  <a:ea typeface="楷体" panose="02010609060101010101" pitchFamily="49" charset="-122"/>
                  <a:cs typeface="华文细黑" panose="02010600040101010101" charset="-122"/>
                </a:endParaRPr>
              </a:p>
              <a:p>
                <a:pPr lvl="1" algn="just">
                  <a:lnSpc>
                    <a:spcPct val="12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  <a:defRPr/>
                </a:pPr>
                <a14:m>
                  <m:oMath xmlns:m="http://schemas.openxmlformats.org/officeDocument/2006/math">
                    <m:r>
                      <a:rPr lang="en-US" altLang="zh-CN" b="1" i="1" smtClean="0">
                        <a:solidFill>
                          <a:srgbClr val="0000CC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华文细黑" panose="02010600040101010101" charset="-122"/>
                      </a:rPr>
                      <m:t>𝒎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1" i="1" smtClean="0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华文细黑" panose="02010600040101010101" charset="-122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华文细黑" panose="02010600040101010101" charset="-122"/>
                          </a:rPr>
                          <m:t>𝒊</m:t>
                        </m:r>
                        <m:r>
                          <a:rPr lang="en-US" altLang="zh-CN" b="1" i="1" smtClean="0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华文细黑" panose="02010600040101010101" charset="-122"/>
                          </a:rPr>
                          <m:t>,</m:t>
                        </m:r>
                        <m:r>
                          <a:rPr lang="en-US" altLang="zh-CN" b="1" i="1" smtClean="0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华文细黑" panose="02010600040101010101" charset="-122"/>
                          </a:rPr>
                          <m:t>𝒋</m:t>
                        </m:r>
                      </m:e>
                    </m:d>
                    <m:r>
                      <a:rPr lang="en-US" altLang="zh-CN" b="1" i="1" smtClean="0">
                        <a:solidFill>
                          <a:srgbClr val="0000CC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华文细黑" panose="02010600040101010101" charset="-122"/>
                      </a:rPr>
                      <m:t>= </m:t>
                    </m:r>
                  </m:oMath>
                </a14:m>
                <a:r>
                  <a:rPr lang="zh-CN" altLang="en-US" b="1" dirty="0">
                    <a:solidFill>
                      <a:srgbClr val="0000CC"/>
                    </a:solidFill>
                    <a:latin typeface="楷体" panose="02010609060101010101" pitchFamily="49" charset="-122"/>
                    <a:ea typeface="楷体" panose="02010609060101010101" pitchFamily="49" charset="-122"/>
                    <a:cs typeface="华文细黑" panose="02010600040101010101" charset="-122"/>
                  </a:rPr>
                  <a:t>计算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𝑨</m:t>
                        </m:r>
                      </m:e>
                      <m:sub>
                        <m:r>
                          <a:rPr lang="en-US" altLang="zh-CN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𝒊</m:t>
                        </m:r>
                        <m:r>
                          <a:rPr lang="en-US" altLang="zh-CN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~</m:t>
                        </m:r>
                        <m:r>
                          <a:rPr lang="en-US" altLang="zh-CN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𝒋</m:t>
                        </m:r>
                      </m:sub>
                    </m:sSub>
                  </m:oMath>
                </a14:m>
                <a:r>
                  <a:rPr lang="zh-CN" altLang="en-US" b="1" dirty="0">
                    <a:solidFill>
                      <a:srgbClr val="0000CC"/>
                    </a:solidFill>
                    <a:latin typeface="楷体" panose="02010609060101010101" pitchFamily="49" charset="-122"/>
                    <a:ea typeface="楷体" panose="02010609060101010101" pitchFamily="49" charset="-122"/>
                    <a:cs typeface="华文细黑" panose="02010600040101010101" charset="-122"/>
                  </a:rPr>
                  <a:t>的最小乘法数</a:t>
                </a:r>
                <a:endParaRPr lang="zh-CN" altLang="en-US" b="1" dirty="0">
                  <a:solidFill>
                    <a:srgbClr val="0000CC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华文细黑" panose="02010600040101010101" charset="-122"/>
                </a:endParaRPr>
              </a:p>
              <a:p>
                <a:pPr lvl="1" algn="just">
                  <a:lnSpc>
                    <a:spcPct val="12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  <a:defRPr/>
                </a:pPr>
                <a14:m>
                  <m:oMath xmlns:m="http://schemas.openxmlformats.org/officeDocument/2006/math">
                    <m:r>
                      <a:rPr lang="en-US" altLang="zh-CN" b="1" i="1">
                        <a:solidFill>
                          <a:srgbClr val="0000CC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华文细黑" panose="02010600040101010101" charset="-122"/>
                      </a:rPr>
                      <m:t>𝒎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1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华文细黑" panose="02010600040101010101" charset="-122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华文细黑" panose="02010600040101010101" charset="-122"/>
                          </a:rPr>
                          <m:t>𝟏</m:t>
                        </m:r>
                        <m:r>
                          <a:rPr lang="en-US" altLang="zh-CN" b="1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华文细黑" panose="02010600040101010101" charset="-122"/>
                          </a:rPr>
                          <m:t>,</m:t>
                        </m:r>
                        <m:r>
                          <a:rPr lang="en-US" altLang="zh-CN" b="1" i="1" smtClean="0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华文细黑" panose="02010600040101010101" charset="-122"/>
                          </a:rPr>
                          <m:t>𝒏</m:t>
                        </m:r>
                      </m:e>
                    </m:d>
                    <m:r>
                      <a:rPr lang="en-US" altLang="zh-CN" b="1" i="1">
                        <a:solidFill>
                          <a:srgbClr val="0000CC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华文细黑" panose="02010600040101010101" charset="-122"/>
                      </a:rPr>
                      <m:t>= </m:t>
                    </m:r>
                  </m:oMath>
                </a14:m>
                <a:r>
                  <a:rPr lang="zh-CN" altLang="en-US" b="1" dirty="0">
                    <a:solidFill>
                      <a:srgbClr val="0000CC"/>
                    </a:solidFill>
                    <a:latin typeface="楷体" panose="02010609060101010101" pitchFamily="49" charset="-122"/>
                    <a:ea typeface="楷体" panose="02010609060101010101" pitchFamily="49" charset="-122"/>
                    <a:cs typeface="华文细黑" panose="02010600040101010101" charset="-122"/>
                  </a:rPr>
                  <a:t>计算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𝑨</m:t>
                        </m:r>
                      </m:e>
                      <m:sub>
                        <m:r>
                          <a:rPr lang="en-US" altLang="zh-CN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𝟏</m:t>
                        </m:r>
                        <m:r>
                          <a:rPr lang="en-US" altLang="zh-CN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~</m:t>
                        </m:r>
                        <m:r>
                          <a:rPr lang="en-US" altLang="zh-CN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𝒏</m:t>
                        </m:r>
                      </m:sub>
                    </m:sSub>
                  </m:oMath>
                </a14:m>
                <a:r>
                  <a:rPr lang="zh-CN" altLang="en-US" b="1" dirty="0">
                    <a:solidFill>
                      <a:srgbClr val="0000CC"/>
                    </a:solidFill>
                    <a:latin typeface="楷体" panose="02010609060101010101" pitchFamily="49" charset="-122"/>
                    <a:ea typeface="楷体" panose="02010609060101010101" pitchFamily="49" charset="-122"/>
                    <a:cs typeface="华文细黑" panose="02010600040101010101" charset="-122"/>
                  </a:rPr>
                  <a:t>的最小乘法数</a:t>
                </a:r>
                <a:endParaRPr lang="zh-CN" altLang="en-US" b="1" dirty="0">
                  <a:solidFill>
                    <a:srgbClr val="0000CC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华文细黑" panose="02010600040101010101" charset="-122"/>
                </a:endParaRPr>
              </a:p>
              <a:p>
                <a:pPr lvl="1" algn="just">
                  <a:lnSpc>
                    <a:spcPct val="12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𝑨</m:t>
                        </m:r>
                      </m:e>
                      <m:sub>
                        <m:r>
                          <a:rPr lang="en-US" altLang="zh-CN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𝟏</m:t>
                        </m:r>
                      </m:sub>
                    </m:sSub>
                    <m:r>
                      <a:rPr lang="en-US" altLang="zh-CN" b="1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</m:t>
                    </m:r>
                    <m:sSub>
                      <m:sSubPr>
                        <m:ctrlPr>
                          <a:rPr lang="en-US" altLang="zh-CN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𝑨</m:t>
                        </m:r>
                      </m:e>
                      <m:sub>
                        <m:r>
                          <a:rPr lang="en-US" altLang="zh-CN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𝒌</m:t>
                        </m:r>
                      </m:sub>
                    </m:sSub>
                    <m:sSub>
                      <m:sSubPr>
                        <m:ctrlPr>
                          <a:rPr lang="en-US" altLang="zh-CN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𝑨</m:t>
                        </m:r>
                      </m:e>
                      <m:sub>
                        <m:r>
                          <a:rPr lang="en-US" altLang="zh-CN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𝒌</m:t>
                        </m:r>
                        <m:r>
                          <a:rPr lang="en-US" altLang="zh-CN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+</m:t>
                        </m:r>
                        <m:r>
                          <a:rPr lang="en-US" altLang="zh-CN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𝟏</m:t>
                        </m:r>
                      </m:sub>
                    </m:sSub>
                    <m:sSub>
                      <m:sSubPr>
                        <m:ctrlPr>
                          <a:rPr lang="en-US" altLang="zh-CN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  <m:r>
                          <a:rPr lang="en-US" altLang="zh-CN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𝑨</m:t>
                        </m:r>
                      </m:e>
                      <m:sub>
                        <m:r>
                          <a:rPr lang="en-US" altLang="zh-CN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𝒏</m:t>
                        </m:r>
                      </m:sub>
                    </m:sSub>
                  </m:oMath>
                </a14:m>
                <a:r>
                  <a:rPr lang="zh-CN" altLang="en-US" b="1" dirty="0">
                    <a:solidFill>
                      <a:srgbClr val="0000CC"/>
                    </a:solidFill>
                    <a:latin typeface="楷体" panose="02010609060101010101" pitchFamily="49" charset="-122"/>
                    <a:ea typeface="楷体" panose="02010609060101010101" pitchFamily="49" charset="-122"/>
                    <a:cs typeface="华文细黑" panose="02010600040101010101" charset="-122"/>
                  </a:rPr>
                  <a:t>是优化解</a:t>
                </a:r>
                <a:r>
                  <a:rPr lang="en-US" altLang="zh-CN" b="1" dirty="0">
                    <a:solidFill>
                      <a:srgbClr val="FF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  <a:cs typeface="华文细黑" panose="02010600040101010101" charset="-122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华文细黑" panose="02010600040101010101" charset="-122"/>
                      </a:rPr>
                      <m:t>𝒌</m:t>
                    </m:r>
                  </m:oMath>
                </a14:m>
                <a:r>
                  <a:rPr lang="zh-CN" altLang="en-US" b="1" dirty="0">
                    <a:solidFill>
                      <a:srgbClr val="FF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  <a:cs typeface="华文细黑" panose="02010600040101010101" charset="-122"/>
                  </a:rPr>
                  <a:t>实际上是不可预知</a:t>
                </a:r>
                <a:r>
                  <a:rPr lang="en-US" altLang="zh-CN" b="1" dirty="0">
                    <a:solidFill>
                      <a:srgbClr val="FF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  <a:cs typeface="华文细黑" panose="02010600040101010101" charset="-122"/>
                  </a:rPr>
                  <a:t>)</a:t>
                </a:r>
                <a:endParaRPr lang="en-US" altLang="zh-CN" b="1" dirty="0">
                  <a:solidFill>
                    <a:srgbClr val="FF0000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华文细黑" panose="02010600040101010101" charset="-122"/>
                </a:endParaRPr>
              </a:p>
              <a:p>
                <a:pPr algn="just" eaLnBrk="1" hangingPunct="1">
                  <a:lnSpc>
                    <a:spcPct val="150000"/>
                  </a:lnSpc>
                  <a:spcBef>
                    <a:spcPts val="0"/>
                  </a:spcBef>
                  <a:defRPr/>
                </a:pPr>
                <a:r>
                  <a:rPr lang="zh-CN" altLang="en-US" b="1" dirty="0">
                    <a:latin typeface="楷体" panose="02010609060101010101" pitchFamily="49" charset="-122"/>
                    <a:ea typeface="楷体" panose="02010609060101010101" pitchFamily="49" charset="-122"/>
                    <a:cs typeface="华文细黑" panose="02010600040101010101" charset="-122"/>
                  </a:rPr>
                  <a:t>代价方程</a:t>
                </a:r>
                <a:endParaRPr lang="zh-CN" altLang="en-US" b="1" dirty="0">
                  <a:latin typeface="楷体" panose="02010609060101010101" pitchFamily="49" charset="-122"/>
                  <a:ea typeface="楷体" panose="02010609060101010101" pitchFamily="49" charset="-122"/>
                  <a:cs typeface="华文细黑" panose="02010600040101010101" charset="-122"/>
                </a:endParaRPr>
              </a:p>
              <a:p>
                <a:pPr lvl="1" algn="just">
                  <a:lnSpc>
                    <a:spcPct val="120000"/>
                  </a:lnSpc>
                  <a:spcBef>
                    <a:spcPts val="0"/>
                  </a:spcBef>
                  <a:buNone/>
                  <a:defRPr/>
                </a:pPr>
                <a14:m>
                  <m:oMath xmlns:m="http://schemas.openxmlformats.org/officeDocument/2006/math">
                    <m:r>
                      <a:rPr lang="en-US" altLang="zh-CN" b="1" i="1" smtClean="0">
                        <a:solidFill>
                          <a:srgbClr val="0000CC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华文细黑" panose="02010600040101010101" charset="-122"/>
                      </a:rPr>
                      <m:t> </m:t>
                    </m:r>
                    <m:r>
                      <a:rPr lang="en-US" altLang="zh-CN" b="1" i="1">
                        <a:solidFill>
                          <a:srgbClr val="0000CC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华文细黑" panose="02010600040101010101" charset="-122"/>
                      </a:rPr>
                      <m:t>𝒎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1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华文细黑" panose="02010600040101010101" charset="-122"/>
                          </a:rPr>
                        </m:ctrlPr>
                      </m:dPr>
                      <m:e>
                        <m:r>
                          <a:rPr lang="en-US" altLang="zh-CN" b="1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华文细黑" panose="02010600040101010101" charset="-122"/>
                          </a:rPr>
                          <m:t>𝒊</m:t>
                        </m:r>
                        <m:r>
                          <a:rPr lang="en-US" altLang="zh-CN" b="1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华文细黑" panose="02010600040101010101" charset="-122"/>
                          </a:rPr>
                          <m:t>,</m:t>
                        </m:r>
                        <m:r>
                          <a:rPr lang="en-US" altLang="zh-CN" b="1" i="1" smtClean="0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华文细黑" panose="02010600040101010101" charset="-122"/>
                          </a:rPr>
                          <m:t>𝒊</m:t>
                        </m:r>
                      </m:e>
                    </m:d>
                    <m:r>
                      <a:rPr lang="en-US" altLang="zh-CN" b="1" i="1">
                        <a:solidFill>
                          <a:srgbClr val="0000CC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华文细黑" panose="02010600040101010101" charset="-122"/>
                      </a:rPr>
                      <m:t>=</m:t>
                    </m:r>
                  </m:oMath>
                </a14:m>
                <a:r>
                  <a:rPr lang="zh-CN" altLang="en-US" b="1" dirty="0">
                    <a:solidFill>
                      <a:srgbClr val="FF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  <a:cs typeface="华文细黑" panose="02010600040101010101" charset="-122"/>
                  </a:rPr>
                  <a:t>计算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𝑨</m:t>
                        </m:r>
                      </m:e>
                      <m:sub>
                        <m:r>
                          <a:rPr lang="en-US" altLang="zh-CN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𝒊</m:t>
                        </m:r>
                        <m:r>
                          <a:rPr lang="en-US" altLang="zh-CN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~</m:t>
                        </m:r>
                        <m:r>
                          <a:rPr lang="en-US" altLang="zh-CN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𝒊</m:t>
                        </m:r>
                      </m:sub>
                    </m:sSub>
                    <m:r>
                      <a:rPr lang="en-US" altLang="zh-CN" b="1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 </m:t>
                    </m:r>
                  </m:oMath>
                </a14:m>
                <a:r>
                  <a:rPr lang="zh-CN" altLang="en-US" b="1" dirty="0">
                    <a:solidFill>
                      <a:srgbClr val="FF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  <a:cs typeface="华文细黑" panose="02010600040101010101" charset="-122"/>
                  </a:rPr>
                  <a:t>的最小乘法数= 0</a:t>
                </a:r>
                <a:endParaRPr lang="en-US" altLang="zh-CN" b="1" dirty="0">
                  <a:solidFill>
                    <a:srgbClr val="FF0000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华文细黑" panose="02010600040101010101" charset="-122"/>
                </a:endParaRPr>
              </a:p>
              <a:p>
                <a:pPr marL="0" lvl="1" indent="0" algn="just">
                  <a:lnSpc>
                    <a:spcPct val="120000"/>
                  </a:lnSpc>
                  <a:spcBef>
                    <a:spcPts val="0"/>
                  </a:spcBef>
                  <a:buNone/>
                  <a:defRPr/>
                </a:pPr>
                <a:r>
                  <a:rPr lang="en-US" altLang="zh-CN" b="1" dirty="0">
                    <a:solidFill>
                      <a:srgbClr val="0000CC"/>
                    </a:solidFill>
                    <a:ea typeface="楷体" panose="02010609060101010101" pitchFamily="49" charset="-122"/>
                    <a:cs typeface="华文细黑" panose="02010600040101010101" charset="-122"/>
                  </a:rPr>
                  <a:t>      </a:t>
                </a:r>
                <a14:m>
                  <m:oMath xmlns:m="http://schemas.openxmlformats.org/officeDocument/2006/math">
                    <m:r>
                      <a:rPr lang="en-US" altLang="zh-CN" b="1" i="1">
                        <a:solidFill>
                          <a:srgbClr val="0000CC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华文细黑" panose="02010600040101010101" charset="-122"/>
                      </a:rPr>
                      <m:t>𝒎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1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华文细黑" panose="02010600040101010101" charset="-122"/>
                          </a:rPr>
                        </m:ctrlPr>
                      </m:dPr>
                      <m:e>
                        <m:r>
                          <a:rPr lang="en-US" altLang="zh-CN" b="1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华文细黑" panose="02010600040101010101" charset="-122"/>
                          </a:rPr>
                          <m:t>𝒊</m:t>
                        </m:r>
                        <m:r>
                          <a:rPr lang="en-US" altLang="zh-CN" b="1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华文细黑" panose="02010600040101010101" charset="-122"/>
                          </a:rPr>
                          <m:t>,</m:t>
                        </m:r>
                        <m:r>
                          <a:rPr lang="en-US" altLang="zh-CN" b="1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华文细黑" panose="02010600040101010101" charset="-122"/>
                          </a:rPr>
                          <m:t>𝒋</m:t>
                        </m:r>
                      </m:e>
                    </m:d>
                    <m:r>
                      <a:rPr lang="en-US" altLang="zh-CN" b="1" i="1" smtClean="0">
                        <a:solidFill>
                          <a:srgbClr val="0000CC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华文细黑" panose="02010600040101010101" charset="-122"/>
                      </a:rPr>
                      <m:t>=</m:t>
                    </m:r>
                    <m:sSub>
                      <m:sSubPr>
                        <m:ctrlPr>
                          <a:rPr lang="en-US" altLang="zh-CN" b="1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b="1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𝒎𝒊𝒏</m:t>
                        </m:r>
                      </m:e>
                      <m:sub>
                        <m:r>
                          <a:rPr lang="en-US" altLang="zh-CN" b="1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𝒊</m:t>
                        </m:r>
                        <m:r>
                          <a:rPr lang="en-US" altLang="zh-CN" b="1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a:rPr lang="en-US" altLang="zh-CN" b="1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𝒌</m:t>
                        </m:r>
                        <m:r>
                          <a:rPr lang="en-US" altLang="zh-CN" b="1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&lt;</m:t>
                        </m:r>
                        <m:r>
                          <a:rPr lang="en-US" altLang="zh-CN" b="1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𝒋</m:t>
                        </m:r>
                      </m:sub>
                    </m:sSub>
                    <m:d>
                      <m:dPr>
                        <m:begChr m:val="{"/>
                        <m:endChr m:val="}"/>
                        <m:ctrlPr>
                          <a:rPr lang="en-US" altLang="zh-CN" b="1" i="1" smtClean="0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dPr>
                      <m:e>
                        <m:r>
                          <a:rPr lang="en-US" altLang="zh-CN" b="1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𝒎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zh-CN" b="1" i="1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</m:ctrlPr>
                          </m:dPr>
                          <m:e>
                            <m:r>
                              <a:rPr lang="en-US" altLang="zh-CN" b="1" i="1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𝒊</m:t>
                            </m:r>
                            <m:r>
                              <a:rPr lang="en-US" altLang="zh-CN" b="1" i="1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,</m:t>
                            </m:r>
                            <m:r>
                              <a:rPr lang="en-US" altLang="zh-CN" b="1" i="1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𝒌</m:t>
                            </m:r>
                          </m:e>
                        </m:d>
                        <m:r>
                          <a:rPr lang="en-US" altLang="zh-CN" b="1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+</m:t>
                        </m:r>
                        <m:r>
                          <a:rPr lang="en-US" altLang="zh-CN" b="1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𝒎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zh-CN" b="1" i="1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</m:ctrlPr>
                          </m:dPr>
                          <m:e>
                            <m:r>
                              <a:rPr lang="en-US" altLang="zh-CN" b="1" i="1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𝒌</m:t>
                            </m:r>
                            <m:r>
                              <a:rPr lang="en-US" altLang="zh-CN" b="1" i="1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+</m:t>
                            </m:r>
                            <m:r>
                              <a:rPr lang="en-US" altLang="zh-CN" b="1" i="1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𝟏</m:t>
                            </m:r>
                            <m:r>
                              <a:rPr lang="en-US" altLang="zh-CN" b="1" i="1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,</m:t>
                            </m:r>
                            <m:r>
                              <a:rPr lang="en-US" altLang="zh-CN" b="1" i="1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𝒋</m:t>
                            </m:r>
                          </m:e>
                        </m:d>
                        <m:r>
                          <a:rPr lang="en-US" altLang="zh-CN" b="1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b="1" i="1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</m:ctrlPr>
                          </m:sSubPr>
                          <m:e>
                            <m:r>
                              <a:rPr lang="en-US" altLang="zh-CN" b="1" i="1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𝒑</m:t>
                            </m:r>
                          </m:e>
                          <m:sub>
                            <m:r>
                              <a:rPr lang="en-US" altLang="zh-CN" b="1" i="1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𝒊</m:t>
                            </m:r>
                            <m:r>
                              <a:rPr lang="en-US" altLang="zh-CN" b="1" i="1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−</m:t>
                            </m:r>
                            <m:r>
                              <a:rPr lang="en-US" altLang="zh-CN" b="1" i="1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𝟏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b="1" i="1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</m:ctrlPr>
                          </m:sSubPr>
                          <m:e>
                            <m:r>
                              <a:rPr lang="en-US" altLang="zh-CN" b="1" i="1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𝒑</m:t>
                            </m:r>
                          </m:e>
                          <m:sub>
                            <m:r>
                              <a:rPr lang="en-US" altLang="zh-CN" b="1" i="1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𝒌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b="1" i="1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</m:ctrlPr>
                          </m:sSubPr>
                          <m:e>
                            <m:r>
                              <a:rPr lang="en-US" altLang="zh-CN" b="1" i="1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𝒑</m:t>
                            </m:r>
                          </m:e>
                          <m:sub>
                            <m:r>
                              <a:rPr lang="en-US" altLang="zh-CN" b="1" i="1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𝒋</m:t>
                            </m:r>
                          </m:sub>
                        </m:sSub>
                      </m:e>
                    </m:d>
                  </m:oMath>
                </a14:m>
                <a:endParaRPr lang="en-US" altLang="zh-CN" b="1" dirty="0">
                  <a:solidFill>
                    <a:srgbClr val="FF0000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华文细黑" panose="02010600040101010101" charset="-122"/>
                </a:endParaRPr>
              </a:p>
              <a:p>
                <a:pPr marL="0" lvl="1" algn="just">
                  <a:lnSpc>
                    <a:spcPct val="120000"/>
                  </a:lnSpc>
                  <a:spcBef>
                    <a:spcPts val="0"/>
                  </a:spcBef>
                  <a:buNone/>
                  <a:defRPr/>
                </a:pPr>
                <a:r>
                  <a:rPr lang="zh-CN" altLang="en-US" b="1" dirty="0">
                    <a:solidFill>
                      <a:srgbClr val="0000CC"/>
                    </a:solidFill>
                    <a:latin typeface="楷体" panose="02010609060101010101" pitchFamily="49" charset="-122"/>
                    <a:ea typeface="楷体" panose="02010609060101010101" pitchFamily="49" charset="-122"/>
                    <a:cs typeface="华文细黑" panose="02010600040101010101" charset="-122"/>
                  </a:rPr>
                  <a:t>其中,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b="1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𝒑</m:t>
                        </m:r>
                      </m:e>
                      <m:sub>
                        <m:r>
                          <a:rPr lang="en-US" altLang="zh-CN" b="1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𝒊</m:t>
                        </m:r>
                        <m:r>
                          <a:rPr lang="en-US" altLang="zh-CN" b="1" i="1" smtClean="0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−</m:t>
                        </m:r>
                        <m:r>
                          <a:rPr lang="en-US" altLang="zh-CN" b="1" i="1" smtClean="0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𝟏</m:t>
                        </m:r>
                      </m:sub>
                    </m:sSub>
                    <m:sSub>
                      <m:sSubPr>
                        <m:ctrlPr>
                          <a:rPr lang="en-US" altLang="zh-CN" b="1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b="1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𝒑</m:t>
                        </m:r>
                      </m:e>
                      <m:sub>
                        <m:r>
                          <a:rPr lang="en-US" altLang="zh-CN" b="1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𝒌</m:t>
                        </m:r>
                      </m:sub>
                    </m:sSub>
                    <m:sSub>
                      <m:sSubPr>
                        <m:ctrlPr>
                          <a:rPr lang="en-US" altLang="zh-CN" b="1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b="1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𝒑</m:t>
                        </m:r>
                      </m:e>
                      <m:sub>
                        <m:r>
                          <a:rPr lang="en-US" altLang="zh-CN" b="1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𝒋</m:t>
                        </m:r>
                      </m:sub>
                    </m:sSub>
                  </m:oMath>
                </a14:m>
                <a:r>
                  <a:rPr lang="zh-CN" altLang="en-US" b="1" dirty="0">
                    <a:solidFill>
                      <a:srgbClr val="0000CC"/>
                    </a:solidFill>
                    <a:latin typeface="楷体" panose="02010609060101010101" pitchFamily="49" charset="-122"/>
                    <a:ea typeface="楷体" panose="02010609060101010101" pitchFamily="49" charset="-122"/>
                    <a:cs typeface="华文细黑" panose="02010600040101010101" charset="-122"/>
                  </a:rPr>
                  <a:t>是计算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𝑨</m:t>
                        </m:r>
                      </m:e>
                      <m:sub>
                        <m:r>
                          <a:rPr lang="en-US" altLang="zh-CN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𝒊</m:t>
                        </m:r>
                        <m:r>
                          <a:rPr lang="en-US" altLang="zh-CN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~</m:t>
                        </m:r>
                        <m:r>
                          <a:rPr lang="en-US" altLang="zh-CN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𝒌</m:t>
                        </m:r>
                      </m:sub>
                    </m:sSub>
                    <m:r>
                      <a:rPr lang="en-US" altLang="zh-CN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altLang="zh-CN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𝑨</m:t>
                        </m:r>
                      </m:e>
                      <m:sub>
                        <m:r>
                          <a:rPr lang="en-US" altLang="zh-CN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𝒌</m:t>
                        </m:r>
                        <m:r>
                          <a:rPr lang="en-US" altLang="zh-CN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+</m:t>
                        </m:r>
                        <m:r>
                          <a:rPr lang="en-US" altLang="zh-CN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𝟏</m:t>
                        </m:r>
                        <m:r>
                          <a:rPr lang="en-US" altLang="zh-CN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~</m:t>
                        </m:r>
                        <m:r>
                          <a:rPr lang="en-US" altLang="zh-CN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𝒋</m:t>
                        </m:r>
                      </m:sub>
                    </m:sSub>
                  </m:oMath>
                </a14:m>
                <a:r>
                  <a:rPr lang="zh-CN" altLang="en-US" b="1" dirty="0">
                    <a:solidFill>
                      <a:srgbClr val="0000CC"/>
                    </a:solidFill>
                    <a:latin typeface="楷体" panose="02010609060101010101" pitchFamily="49" charset="-122"/>
                    <a:ea typeface="楷体" panose="02010609060101010101" pitchFamily="49" charset="-122"/>
                    <a:cs typeface="华文细黑" panose="02010600040101010101" charset="-122"/>
                  </a:rPr>
                  <a:t>所需乘法数,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𝑨</m:t>
                        </m:r>
                      </m:e>
                      <m:sub>
                        <m:r>
                          <a:rPr lang="en-US" altLang="zh-CN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𝒊</m:t>
                        </m:r>
                        <m:r>
                          <a:rPr lang="en-US" altLang="zh-CN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~</m:t>
                        </m:r>
                        <m:r>
                          <a:rPr lang="en-US" altLang="zh-CN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𝒌</m:t>
                        </m:r>
                      </m:sub>
                    </m:sSub>
                  </m:oMath>
                </a14:m>
                <a:r>
                  <a:rPr lang="zh-CN" altLang="en-US" b="1" dirty="0">
                    <a:solidFill>
                      <a:srgbClr val="0000CC"/>
                    </a:solidFill>
                    <a:latin typeface="楷体" panose="02010609060101010101" pitchFamily="49" charset="-122"/>
                    <a:ea typeface="楷体" panose="02010609060101010101" pitchFamily="49" charset="-122"/>
                    <a:cs typeface="华文细黑" panose="02010600040101010101" charset="-122"/>
                    <a:sym typeface="+mn-ea"/>
                  </a:rPr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𝑨</m:t>
                        </m:r>
                      </m:e>
                      <m:sub>
                        <m:r>
                          <a:rPr lang="en-US" altLang="zh-CN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𝒌</m:t>
                        </m:r>
                        <m:r>
                          <a:rPr lang="en-US" altLang="zh-CN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+</m:t>
                        </m:r>
                        <m:r>
                          <a:rPr lang="en-US" altLang="zh-CN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𝟏</m:t>
                        </m:r>
                        <m:r>
                          <a:rPr lang="en-US" altLang="zh-CN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~</m:t>
                        </m:r>
                        <m:r>
                          <a:rPr lang="en-US" altLang="zh-CN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𝒋</m:t>
                        </m:r>
                      </m:sub>
                    </m:sSub>
                  </m:oMath>
                </a14:m>
                <a:r>
                  <a:rPr lang="zh-CN" altLang="en-US" b="1" dirty="0">
                    <a:solidFill>
                      <a:srgbClr val="0000CC"/>
                    </a:solidFill>
                    <a:latin typeface="楷体" panose="02010609060101010101" pitchFamily="49" charset="-122"/>
                    <a:ea typeface="楷体" panose="02010609060101010101" pitchFamily="49" charset="-122"/>
                    <a:cs typeface="华文细黑" panose="02010600040101010101" charset="-122"/>
                    <a:sym typeface="+mn-ea"/>
                  </a:rPr>
                  <a:t>分别是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b="1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𝒑</m:t>
                        </m:r>
                      </m:e>
                      <m:sub>
                        <m:r>
                          <a:rPr lang="en-US" altLang="zh-CN" b="1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𝒊</m:t>
                        </m:r>
                        <m:r>
                          <a:rPr lang="en-US" altLang="zh-CN" b="1" i="1" smtClean="0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−</m:t>
                        </m:r>
                        <m:r>
                          <a:rPr lang="en-US" altLang="zh-CN" b="1" i="1" smtClean="0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𝟏</m:t>
                        </m:r>
                      </m:sub>
                    </m:sSub>
                    <m:sSub>
                      <m:sSubPr>
                        <m:ctrlPr>
                          <a:rPr lang="en-US" altLang="zh-CN" b="1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b="1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𝒑</m:t>
                        </m:r>
                      </m:e>
                      <m:sub>
                        <m:r>
                          <a:rPr lang="en-US" altLang="zh-CN" b="1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𝒌</m:t>
                        </m:r>
                      </m:sub>
                    </m:sSub>
                  </m:oMath>
                </a14:m>
                <a:r>
                  <a:rPr lang="zh-CN" altLang="en-US" b="1" dirty="0">
                    <a:solidFill>
                      <a:srgbClr val="0000CC"/>
                    </a:solidFill>
                    <a:latin typeface="楷体" panose="02010609060101010101" pitchFamily="49" charset="-122"/>
                    <a:ea typeface="楷体" panose="02010609060101010101" pitchFamily="49" charset="-122"/>
                    <a:cs typeface="华文细黑" panose="02010600040101010101" charset="-122"/>
                    <a:sym typeface="+mn-ea"/>
                  </a:rPr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b="1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𝒑</m:t>
                        </m:r>
                      </m:e>
                      <m:sub>
                        <m:r>
                          <a:rPr lang="en-US" altLang="zh-CN" b="1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𝒌</m:t>
                        </m:r>
                      </m:sub>
                    </m:sSub>
                    <m:sSub>
                      <m:sSubPr>
                        <m:ctrlPr>
                          <a:rPr lang="en-US" altLang="zh-CN" b="1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b="1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𝒑</m:t>
                        </m:r>
                      </m:e>
                      <m:sub>
                        <m:r>
                          <a:rPr lang="en-US" altLang="zh-CN" b="1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𝒋</m:t>
                        </m:r>
                      </m:sub>
                    </m:sSub>
                  </m:oMath>
                </a14:m>
                <a:r>
                  <a:rPr lang="zh-CN" altLang="en-US" b="1" dirty="0">
                    <a:solidFill>
                      <a:srgbClr val="0000CC"/>
                    </a:solidFill>
                    <a:latin typeface="楷体" panose="02010609060101010101" pitchFamily="49" charset="-122"/>
                    <a:ea typeface="楷体" panose="02010609060101010101" pitchFamily="49" charset="-122"/>
                    <a:cs typeface="华文细黑" panose="02010600040101010101" charset="-122"/>
                    <a:sym typeface="+mn-ea"/>
                  </a:rPr>
                  <a:t>矩阵。</a:t>
                </a:r>
                <a:endParaRPr lang="zh-CN" altLang="en-US" b="1" dirty="0">
                  <a:solidFill>
                    <a:srgbClr val="0000CC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华文细黑" panose="02010600040101010101" charset="-122"/>
                </a:endParaRPr>
              </a:p>
              <a:p>
                <a:pPr lvl="1" algn="just" eaLnBrk="1" hangingPunct="1">
                  <a:lnSpc>
                    <a:spcPct val="150000"/>
                  </a:lnSpc>
                  <a:buFontTx/>
                  <a:buNone/>
                  <a:defRPr/>
                </a:pPr>
                <a:endParaRPr lang="zh-CN" altLang="en-US" sz="2400" b="1" dirty="0">
                  <a:solidFill>
                    <a:srgbClr val="0000CC"/>
                  </a:solidFill>
                  <a:latin typeface="华文细黑" panose="02010600040101010101" charset="-122"/>
                  <a:ea typeface="华文细黑" panose="02010600040101010101" charset="-122"/>
                  <a:cs typeface="华文细黑" panose="02010600040101010101" charset="-122"/>
                </a:endParaRPr>
              </a:p>
              <a:p>
                <a:pPr lvl="1" algn="just" eaLnBrk="1" hangingPunct="1">
                  <a:lnSpc>
                    <a:spcPct val="150000"/>
                  </a:lnSpc>
                  <a:buFontTx/>
                  <a:buNone/>
                  <a:defRPr/>
                </a:pPr>
                <a:endParaRPr lang="zh-CN" altLang="en-US" sz="2400" b="1" dirty="0">
                  <a:solidFill>
                    <a:srgbClr val="0000CC"/>
                  </a:solidFill>
                  <a:latin typeface="华文细黑" panose="02010600040101010101" charset="-122"/>
                  <a:ea typeface="华文细黑" panose="02010600040101010101" charset="-122"/>
                  <a:cs typeface="华文细黑" panose="02010600040101010101" charset="-122"/>
                </a:endParaRPr>
              </a:p>
            </p:txBody>
          </p:sp>
        </mc:Choice>
        <mc:Fallback>
          <p:sp>
            <p:nvSpPr>
              <p:cNvPr id="659459" name="Rectangle 3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body" sz="half" idx="1"/>
              </p:nvPr>
            </p:nvSpPr>
            <p:spPr bwMode="auto">
              <a:xfrm>
                <a:off x="114301" y="918210"/>
                <a:ext cx="8877300" cy="5406390"/>
              </a:xfrm>
              <a:blipFill rotWithShape="1">
                <a:blip r:embed="rId1"/>
                <a:stretch>
                  <a:fillRect l="-143" t="-235" r="-143" b="-22387"/>
                </a:stretch>
              </a:blipFill>
              <a:ln w="25400">
                <a:solidFill>
                  <a:schemeClr val="tx2">
                    <a:lumMod val="60000"/>
                    <a:lumOff val="40000"/>
                  </a:schemeClr>
                </a:solidFill>
                <a:miter lim="8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9460" name="Text Box 4"/>
          <p:cNvSpPr txBox="1">
            <a:spLocks noChangeArrowheads="1"/>
          </p:cNvSpPr>
          <p:nvPr/>
        </p:nvSpPr>
        <p:spPr bwMode="auto">
          <a:xfrm>
            <a:off x="0" y="193040"/>
            <a:ext cx="9143999" cy="645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hlink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zh-CN" altLang="en-US" sz="36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charset="0"/>
              </a:rPr>
              <a:t>第二步：递归地定义最优值的代价</a:t>
            </a:r>
            <a:endParaRPr lang="zh-CN" altLang="en-US" sz="3600" b="1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4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4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4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4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4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4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4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4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660483" name="Rectangle 3"/>
              <p:cNvSpPr>
                <a:spLocks noGrp="1" noChangeArrowheads="1"/>
              </p:cNvSpPr>
              <p:nvPr>
                <p:ph type="body" idx="1"/>
              </p:nvPr>
            </p:nvSpPr>
            <p:spPr bwMode="auto">
              <a:xfrm>
                <a:off x="235585" y="1543685"/>
                <a:ext cx="8736965" cy="3942715"/>
              </a:xfrm>
              <a:solidFill>
                <a:schemeClr val="bg1"/>
              </a:solidFill>
              <a:ln w="25400">
                <a:solidFill>
                  <a:schemeClr val="tx2">
                    <a:lumMod val="60000"/>
                    <a:lumOff val="40000"/>
                  </a:schemeClr>
                </a:solidFill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lvl="1" eaLnBrk="1" hangingPunct="1">
                  <a:lnSpc>
                    <a:spcPct val="150000"/>
                  </a:lnSpc>
                  <a:buFontTx/>
                  <a:buNone/>
                  <a:defRPr/>
                </a:pPr>
                <a:r>
                  <a:rPr lang="zh-CN" altLang="en-US" sz="3600" b="1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  <a:cs typeface="华文细黑" panose="02010600040101010101" charset="-122"/>
                  </a:rPr>
                  <a:t>考虑到所有的</a:t>
                </a:r>
                <a14:m>
                  <m:oMath xmlns:m="http://schemas.openxmlformats.org/officeDocument/2006/math">
                    <m:r>
                      <a:rPr lang="en-US" altLang="zh-CN" sz="3600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华文细黑" panose="02010600040101010101" charset="-122"/>
                      </a:rPr>
                      <m:t>𝒌</m:t>
                    </m:r>
                  </m:oMath>
                </a14:m>
                <a:r>
                  <a:rPr lang="zh-CN" altLang="en-US" sz="3600" b="1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  <a:cs typeface="华文细黑" panose="02010600040101010101" charset="-122"/>
                  </a:rPr>
                  <a:t>，优化解的代价方程为</a:t>
                </a:r>
                <a:endParaRPr lang="en-US" altLang="zh-CN" sz="3600" b="1" dirty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华文细黑" panose="02010600040101010101" charset="-122"/>
                </a:endParaRPr>
              </a:p>
              <a:p>
                <a:pPr marL="0" lvl="1" indent="0">
                  <a:lnSpc>
                    <a:spcPct val="150000"/>
                  </a:lnSpc>
                  <a:spcBef>
                    <a:spcPts val="0"/>
                  </a:spcBef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华文细黑" panose="02010600040101010101" charset="-122"/>
                          <a:cs typeface="华文细黑" panose="02010600040101010101" charset="-122"/>
                        </a:rPr>
                        <m:t>𝒎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华文细黑" panose="02010600040101010101" charset="-122"/>
                              <a:cs typeface="华文细黑" panose="02010600040101010101" charset="-122"/>
                            </a:rPr>
                          </m:ctrlPr>
                        </m:dPr>
                        <m:e>
                          <m:r>
                            <a:rPr lang="en-US" altLang="zh-CN" sz="24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华文细黑" panose="02010600040101010101" charset="-122"/>
                              <a:cs typeface="华文细黑" panose="02010600040101010101" charset="-122"/>
                            </a:rPr>
                            <m:t>𝒊</m:t>
                          </m:r>
                          <m:r>
                            <a:rPr lang="en-US" altLang="zh-CN" sz="24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华文细黑" panose="02010600040101010101" charset="-122"/>
                              <a:cs typeface="华文细黑" panose="02010600040101010101" charset="-122"/>
                            </a:rPr>
                            <m:t>,</m:t>
                          </m:r>
                          <m:r>
                            <a:rPr lang="en-US" altLang="zh-CN" sz="24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华文细黑" panose="02010600040101010101" charset="-122"/>
                              <a:cs typeface="华文细黑" panose="02010600040101010101" charset="-122"/>
                            </a:rPr>
                            <m:t>𝒋</m:t>
                          </m:r>
                        </m:e>
                      </m:d>
                      <m:r>
                        <a:rPr lang="en-US" altLang="zh-CN" sz="2400" b="1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华文细黑" panose="02010600040101010101" charset="-122"/>
                          <a:cs typeface="华文细黑" panose="02010600040101010101" charset="-122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sz="2400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华文细黑" panose="02010600040101010101" charset="-122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24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</m:ctrlPr>
                            </m:eqArrPr>
                            <m:e>
                              <m:r>
                                <a:rPr lang="en-US" altLang="zh-CN" sz="2400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  <m:t>𝟎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CN" sz="2400" b="1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1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</a:rPr>
                                    <m:t>𝒎𝒊𝒏</m:t>
                                  </m:r>
                                </m:e>
                                <m:sub>
                                  <m:r>
                                    <a:rPr lang="en-US" altLang="zh-CN" sz="2400" b="1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</a:rPr>
                                    <m:t>𝒊</m:t>
                                  </m:r>
                                  <m:r>
                                    <a:rPr lang="en-US" altLang="zh-CN" sz="2400" b="1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≤</m:t>
                                  </m:r>
                                  <m:r>
                                    <a:rPr lang="en-US" altLang="zh-CN" sz="2400" b="1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</a:rPr>
                                    <m:t>𝒌</m:t>
                                  </m:r>
                                  <m:r>
                                    <a:rPr lang="en-US" altLang="zh-CN" sz="2400" b="1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</a:rPr>
                                    <m:t>&lt;</m:t>
                                  </m:r>
                                  <m:r>
                                    <a:rPr lang="en-US" altLang="zh-CN" sz="2400" b="1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</a:rPr>
                                    <m:t>𝒋</m:t>
                                  </m:r>
                                </m:sub>
                              </m:sSub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altLang="zh-CN" sz="2400" b="1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b="1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</a:rPr>
                                    <m:t>𝒎</m:t>
                                  </m:r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altLang="zh-CN" sz="2400" b="1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楷体" panose="02010609060101010101" pitchFamily="49" charset="-122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400" b="1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楷体" panose="02010609060101010101" pitchFamily="49" charset="-122"/>
                                        </a:rPr>
                                        <m:t>𝒊</m:t>
                                      </m:r>
                                      <m:r>
                                        <a:rPr lang="en-US" altLang="zh-CN" sz="2400" b="1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楷体" panose="02010609060101010101" pitchFamily="49" charset="-122"/>
                                        </a:rPr>
                                        <m:t>,</m:t>
                                      </m:r>
                                      <m:r>
                                        <a:rPr lang="en-US" altLang="zh-CN" sz="2400" b="1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楷体" panose="02010609060101010101" pitchFamily="49" charset="-122"/>
                                        </a:rPr>
                                        <m:t>𝒌</m:t>
                                      </m:r>
                                    </m:e>
                                  </m:d>
                                  <m:r>
                                    <a:rPr lang="en-US" altLang="zh-CN" sz="2400" b="1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</a:rPr>
                                    <m:t>+</m:t>
                                  </m:r>
                                  <m:r>
                                    <a:rPr lang="en-US" altLang="zh-CN" sz="2400" b="1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</a:rPr>
                                    <m:t>𝒎</m:t>
                                  </m:r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altLang="zh-CN" sz="2400" b="1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楷体" panose="02010609060101010101" pitchFamily="49" charset="-122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400" b="1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楷体" panose="02010609060101010101" pitchFamily="49" charset="-122"/>
                                        </a:rPr>
                                        <m:t>𝒌</m:t>
                                      </m:r>
                                      <m:r>
                                        <a:rPr lang="en-US" altLang="zh-CN" sz="2400" b="1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楷体" panose="02010609060101010101" pitchFamily="49" charset="-122"/>
                                        </a:rPr>
                                        <m:t>+</m:t>
                                      </m:r>
                                      <m:r>
                                        <a:rPr lang="en-US" altLang="zh-CN" sz="2400" b="1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楷体" panose="02010609060101010101" pitchFamily="49" charset="-122"/>
                                        </a:rPr>
                                        <m:t>𝟏</m:t>
                                      </m:r>
                                      <m:r>
                                        <a:rPr lang="en-US" altLang="zh-CN" sz="2400" b="1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楷体" panose="02010609060101010101" pitchFamily="49" charset="-122"/>
                                        </a:rPr>
                                        <m:t>,</m:t>
                                      </m:r>
                                      <m:r>
                                        <a:rPr lang="en-US" altLang="zh-CN" sz="2400" b="1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楷体" panose="02010609060101010101" pitchFamily="49" charset="-122"/>
                                        </a:rPr>
                                        <m:t>𝒋</m:t>
                                      </m:r>
                                    </m:e>
                                  </m:d>
                                  <m:r>
                                    <a:rPr lang="en-US" altLang="zh-CN" sz="2400" b="1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altLang="zh-CN" sz="2400" b="1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楷体" panose="02010609060101010101" pitchFamily="49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b="1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楷体" panose="02010609060101010101" pitchFamily="49" charset="-122"/>
                                        </a:rPr>
                                        <m:t>𝒑</m:t>
                                      </m:r>
                                    </m:e>
                                    <m:sub>
                                      <m:r>
                                        <a:rPr lang="en-US" altLang="zh-CN" sz="2400" b="1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楷体" panose="02010609060101010101" pitchFamily="49" charset="-122"/>
                                        </a:rPr>
                                        <m:t>𝒊</m:t>
                                      </m:r>
                                      <m:r>
                                        <a:rPr lang="en-US" altLang="zh-CN" sz="2400" b="1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楷体" panose="02010609060101010101" pitchFamily="49" charset="-122"/>
                                        </a:rPr>
                                        <m:t>−</m:t>
                                      </m:r>
                                      <m:r>
                                        <a:rPr lang="en-US" altLang="zh-CN" sz="2400" b="1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楷体" panose="02010609060101010101" pitchFamily="49" charset="-122"/>
                                        </a:rPr>
                                        <m:t>𝟏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altLang="zh-CN" sz="2400" b="1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楷体" panose="02010609060101010101" pitchFamily="49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b="1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楷体" panose="02010609060101010101" pitchFamily="49" charset="-122"/>
                                        </a:rPr>
                                        <m:t>𝒑</m:t>
                                      </m:r>
                                    </m:e>
                                    <m:sub>
                                      <m:r>
                                        <a:rPr lang="en-US" altLang="zh-CN" sz="2400" b="1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楷体" panose="02010609060101010101" pitchFamily="49" charset="-122"/>
                                        </a:rPr>
                                        <m:t>𝒌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altLang="zh-CN" sz="2400" b="1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楷体" panose="02010609060101010101" pitchFamily="49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b="1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楷体" panose="02010609060101010101" pitchFamily="49" charset="-122"/>
                                        </a:rPr>
                                        <m:t>𝒑</m:t>
                                      </m:r>
                                    </m:e>
                                    <m:sub>
                                      <m:r>
                                        <a:rPr lang="en-US" altLang="zh-CN" sz="2400" b="1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楷体" panose="02010609060101010101" pitchFamily="49" charset="-122"/>
                                        </a:rPr>
                                        <m:t>𝒋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eqArr>
                        </m:e>
                      </m:d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altLang="zh-CN" sz="2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华文细黑" panose="02010600040101010101" charset="-122"/>
                            </a:rPr>
                          </m:ctrlPr>
                        </m:mPr>
                        <m:mr>
                          <m:e>
                            <m:r>
                              <a:rPr lang="en-US" altLang="zh-CN" sz="2400" b="1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华文细黑" panose="02010600040101010101" charset="-122"/>
                              </a:rPr>
                              <m:t>𝒊𝒇</m:t>
                            </m:r>
                            <m:r>
                              <a:rPr lang="en-US" altLang="zh-CN" sz="2400" b="1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华文细黑" panose="02010600040101010101" charset="-122"/>
                              </a:rPr>
                              <m:t>  </m:t>
                            </m:r>
                            <m:r>
                              <a:rPr lang="en-US" altLang="zh-CN" sz="2400" b="1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华文细黑" panose="02010600040101010101" charset="-122"/>
                              </a:rPr>
                              <m:t>𝒊</m:t>
                            </m:r>
                            <m:r>
                              <a:rPr lang="en-US" altLang="zh-CN" sz="2400" b="1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华文细黑" panose="02010600040101010101" charset="-122"/>
                              </a:rPr>
                              <m:t>=</m:t>
                            </m:r>
                            <m:r>
                              <a:rPr lang="en-US" altLang="zh-CN" sz="2400" b="1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华文细黑" panose="02010600040101010101" charset="-122"/>
                              </a:rPr>
                              <m:t>𝒋</m:t>
                            </m:r>
                            <m:r>
                              <m:rPr>
                                <m:nor/>
                              </m:rPr>
                              <a:rPr lang="en-US" altLang="zh-CN" sz="2400" b="1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华文细黑" panose="02010600040101010101" charset="-122"/>
                              </a:rPr>
                              <m:t> </m:t>
                            </m:r>
                          </m:e>
                        </m:mr>
                        <m:mr>
                          <m:e>
                            <m:r>
                              <a:rPr lang="en-US" altLang="zh-CN" sz="2400" b="1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华文细黑" panose="02010600040101010101" charset="-122"/>
                              </a:rPr>
                              <m:t>𝒊𝒇</m:t>
                            </m:r>
                            <m:r>
                              <a:rPr lang="en-US" altLang="zh-CN" sz="2400" b="1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华文细黑" panose="02010600040101010101" charset="-122"/>
                              </a:rPr>
                              <m:t>  </m:t>
                            </m:r>
                            <m:r>
                              <a:rPr lang="en-US" altLang="zh-CN" sz="2400" b="1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华文细黑" panose="02010600040101010101" charset="-122"/>
                              </a:rPr>
                              <m:t>𝒊</m:t>
                            </m:r>
                            <m:r>
                              <a:rPr lang="en-US" altLang="zh-CN" sz="2400" b="1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华文细黑" panose="02010600040101010101" charset="-122"/>
                              </a:rPr>
                              <m:t>&lt;</m:t>
                            </m:r>
                            <m:r>
                              <a:rPr lang="en-US" altLang="zh-CN" sz="2400" b="1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华文细黑" panose="02010600040101010101" charset="-122"/>
                              </a:rPr>
                              <m:t>𝒋</m:t>
                            </m:r>
                            <m:r>
                              <m:rPr>
                                <m:nor/>
                              </m:rPr>
                              <a:rPr lang="en-US" altLang="zh-CN" sz="2400" b="1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华文细黑" panose="02010600040101010101" charset="-122"/>
                              </a:rPr>
                              <m:t> </m:t>
                            </m:r>
                          </m:e>
                        </m:mr>
                      </m:m>
                    </m:oMath>
                  </m:oMathPara>
                </a14:m>
                <a:endParaRPr lang="zh-CN" altLang="en-US" sz="3600" b="1" dirty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华文细黑" panose="02010600040101010101" charset="-122"/>
                </a:endParaRPr>
              </a:p>
              <a:p>
                <a:pPr eaLnBrk="1" hangingPunct="1">
                  <a:lnSpc>
                    <a:spcPct val="150000"/>
                  </a:lnSpc>
                  <a:buFontTx/>
                  <a:buNone/>
                  <a:defRPr/>
                </a:pPr>
                <a:r>
                  <a:rPr lang="zh-CN" altLang="en-US" b="1" dirty="0">
                    <a:solidFill>
                      <a:schemeClr val="tx1"/>
                    </a:solidFill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rPr>
                  <a:t>代价矩阵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𝒎</m:t>
                    </m:r>
                  </m:oMath>
                </a14:m>
                <a:r>
                  <a:rPr lang="zh-CN" altLang="en-US" b="1" dirty="0">
                    <a:solidFill>
                      <a:schemeClr val="tx1"/>
                    </a:solidFill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rPr>
                  <a:t>的维度是？</a:t>
                </a:r>
                <a:endParaRPr lang="zh-CN" altLang="en-US" b="1" dirty="0">
                  <a:solidFill>
                    <a:schemeClr val="tx1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endParaRPr>
              </a:p>
              <a:p>
                <a:pPr>
                  <a:lnSpc>
                    <a:spcPct val="150000"/>
                  </a:lnSpc>
                  <a:buNone/>
                  <a:defRPr/>
                </a:pPr>
                <a:r>
                  <a:rPr lang="zh-CN" altLang="en-US" b="1" dirty="0">
                    <a:solidFill>
                      <a:schemeClr val="tx1"/>
                    </a:solidFill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rPr>
                  <a:t>代价矩阵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𝒎</m:t>
                    </m:r>
                  </m:oMath>
                </a14:m>
                <a:r>
                  <a:rPr lang="zh-CN" altLang="en-US" b="1" dirty="0">
                    <a:solidFill>
                      <a:schemeClr val="tx1"/>
                    </a:solidFill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rPr>
                  <a:t>是上三角？</a:t>
                </a:r>
                <a:endParaRPr lang="en-US" altLang="zh-CN" b="1" i="1" dirty="0">
                  <a:solidFill>
                    <a:schemeClr val="tx1"/>
                  </a:solidFill>
                  <a:latin typeface="Cambria Math" panose="02040503050406030204" pitchFamily="18" charset="0"/>
                  <a:ea typeface="楷体" panose="02010609060101010101" pitchFamily="49" charset="-122"/>
                  <a:cs typeface="华文细黑" panose="02010600040101010101" charset="-122"/>
                </a:endParaRPr>
              </a:p>
              <a:p>
                <a:pPr eaLnBrk="1" hangingPunct="1">
                  <a:lnSpc>
                    <a:spcPct val="150000"/>
                  </a:lnSpc>
                  <a:buFontTx/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1" i="1">
                          <a:solidFill>
                            <a:srgbClr val="0000CC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华文细黑" panose="02010600040101010101" charset="-122"/>
                        </a:rPr>
                        <m:t> </m:t>
                      </m:r>
                    </m:oMath>
                  </m:oMathPara>
                </a14:m>
                <a:endParaRPr lang="en-US" altLang="zh-CN" sz="2800" b="1" dirty="0">
                  <a:solidFill>
                    <a:schemeClr val="tx2"/>
                  </a:solidFill>
                  <a:latin typeface="华文细黑" panose="02010600040101010101" charset="-122"/>
                  <a:ea typeface="华文细黑" panose="02010600040101010101" charset="-122"/>
                  <a:cs typeface="华文细黑" panose="02010600040101010101" charset="-122"/>
                </a:endParaRPr>
              </a:p>
            </p:txBody>
          </p:sp>
        </mc:Choice>
        <mc:Fallback>
          <p:sp>
            <p:nvSpPr>
              <p:cNvPr id="660483" name="Rectangle 3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 bwMode="auto">
              <a:xfrm>
                <a:off x="235585" y="1543685"/>
                <a:ext cx="8736965" cy="3942715"/>
              </a:xfrm>
              <a:blipFill rotWithShape="1">
                <a:blip r:embed="rId1"/>
                <a:stretch>
                  <a:fillRect l="-145" t="-338" r="-145" b="-7843"/>
                </a:stretch>
              </a:blipFill>
              <a:ln w="25400">
                <a:solidFill>
                  <a:schemeClr val="tx2">
                    <a:lumMod val="60000"/>
                    <a:lumOff val="40000"/>
                  </a:schemeClr>
                </a:solidFill>
                <a:miter lim="8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04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04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04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04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612" name="Text Box 4"/>
          <p:cNvSpPr txBox="1">
            <a:spLocks noChangeArrowheads="1"/>
          </p:cNvSpPr>
          <p:nvPr/>
        </p:nvSpPr>
        <p:spPr bwMode="auto">
          <a:xfrm>
            <a:off x="-15240" y="128905"/>
            <a:ext cx="915924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hlink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zh-CN" altLang="en-US" sz="36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charset="0"/>
              </a:rPr>
              <a:t>第三步：</a:t>
            </a:r>
            <a:r>
              <a:rPr lang="zh-CN" altLang="en-US" sz="36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自底向上计算优化解的代价</a:t>
            </a:r>
            <a:endParaRPr lang="zh-CN" altLang="en-US" sz="3600" b="1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08614" name="Rectangle 6"/>
              <p:cNvSpPr>
                <a:spLocks noChangeArrowheads="1"/>
              </p:cNvSpPr>
              <p:nvPr/>
            </p:nvSpPr>
            <p:spPr bwMode="auto">
              <a:xfrm>
                <a:off x="-152400" y="762000"/>
                <a:ext cx="9418925" cy="6584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>
                  <a:spcBef>
                    <a:spcPct val="20000"/>
                  </a:spcBef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0" i="1" smtClean="0">
                          <a:solidFill>
                            <a:srgbClr val="0000CC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华文细黑" panose="02010600040101010101" charset="-122"/>
                        </a:rPr>
                        <m:t>𝑚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3200" i="1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华文细黑" panose="02010600040101010101" charset="-122"/>
                            </a:rPr>
                          </m:ctrlPr>
                        </m:dPr>
                        <m:e>
                          <m:r>
                            <a:rPr lang="en-US" altLang="zh-CN" sz="3200" b="0" i="1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华文细黑" panose="02010600040101010101" charset="-122"/>
                            </a:rPr>
                            <m:t>𝑖</m:t>
                          </m:r>
                          <m:r>
                            <a:rPr lang="en-US" altLang="zh-CN" sz="3200" b="0" i="1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华文细黑" panose="02010600040101010101" charset="-122"/>
                            </a:rPr>
                            <m:t>,</m:t>
                          </m:r>
                          <m:r>
                            <a:rPr lang="en-US" altLang="zh-CN" sz="3200" b="0" i="1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华文细黑" panose="02010600040101010101" charset="-122"/>
                            </a:rPr>
                            <m:t>𝑗</m:t>
                          </m:r>
                        </m:e>
                      </m:d>
                      <m:r>
                        <a:rPr lang="en-US" altLang="zh-CN" sz="3200" b="0" i="1" smtClean="0">
                          <a:solidFill>
                            <a:srgbClr val="0000CC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华文细黑" panose="02010600040101010101" charset="-122"/>
                        </a:rPr>
                        <m:t>=</m:t>
                      </m:r>
                      <m:sSub>
                        <m:sSubPr>
                          <m:ctrlPr>
                            <a:rPr lang="en-US" altLang="zh-CN" sz="3200" i="1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sz="3200" b="0" i="1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𝑚𝑖𝑛</m:t>
                          </m:r>
                        </m:e>
                        <m:sub>
                          <m:r>
                            <a:rPr lang="en-US" altLang="zh-CN" sz="3200" b="0" i="1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𝑖</m:t>
                          </m:r>
                          <m:r>
                            <a:rPr lang="en-US" altLang="zh-CN" sz="3200" b="0" i="1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≤</m:t>
                          </m:r>
                          <m:r>
                            <a:rPr lang="en-US" altLang="zh-CN" sz="3200" b="0" i="1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𝑘</m:t>
                          </m:r>
                          <m:r>
                            <a:rPr lang="en-US" altLang="zh-CN" sz="3200" b="0" i="1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&lt;</m:t>
                          </m:r>
                          <m:r>
                            <a:rPr lang="en-US" altLang="zh-CN" sz="3200" b="0" i="1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𝑗</m:t>
                          </m:r>
                        </m:sub>
                      </m:sSub>
                      <m:d>
                        <m:dPr>
                          <m:begChr m:val="{"/>
                          <m:endChr m:val="}"/>
                          <m:ctrlPr>
                            <a:rPr lang="en-US" altLang="zh-CN" sz="3200" i="1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</m:ctrlPr>
                        </m:dPr>
                        <m:e>
                          <m:r>
                            <a:rPr lang="en-US" altLang="zh-CN" sz="3200" b="0" i="1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𝑚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3200" i="1" smtClean="0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</m:ctrlPr>
                            </m:dPr>
                            <m:e>
                              <m:r>
                                <a:rPr lang="en-US" altLang="zh-CN" sz="3200" b="0" i="1" smtClean="0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  <m:t>𝑖</m:t>
                              </m:r>
                              <m:r>
                                <a:rPr lang="en-US" altLang="zh-CN" sz="3200" b="0" i="1" smtClean="0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  <m:t>,</m:t>
                              </m:r>
                              <m:r>
                                <a:rPr lang="en-US" altLang="zh-CN" sz="3200" b="0" i="1" smtClean="0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  <m:t>𝑘</m:t>
                              </m:r>
                            </m:e>
                          </m:d>
                          <m:r>
                            <a:rPr lang="en-US" altLang="zh-CN" sz="3200" b="0" i="1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+</m:t>
                          </m:r>
                          <m:r>
                            <a:rPr lang="en-US" altLang="zh-CN" sz="3200" b="0" i="1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𝑚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3200" i="1" smtClean="0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</m:ctrlPr>
                            </m:dPr>
                            <m:e>
                              <m:r>
                                <a:rPr lang="en-US" altLang="zh-CN" sz="3200" b="0" i="1" smtClean="0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  <m:t>𝑘</m:t>
                              </m:r>
                              <m:r>
                                <a:rPr lang="en-US" altLang="zh-CN" sz="3200" b="0" i="1" smtClean="0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  <m:t>+</m:t>
                              </m:r>
                              <m:r>
                                <a:rPr lang="en-US" altLang="zh-CN" sz="3200" b="0" i="1" smtClean="0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  <m:t>1</m:t>
                              </m:r>
                              <m:r>
                                <a:rPr lang="en-US" altLang="zh-CN" sz="3200" b="0" i="1" smtClean="0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  <m:t>,</m:t>
                              </m:r>
                              <m:r>
                                <a:rPr lang="en-US" altLang="zh-CN" sz="3200" b="0" i="1" smtClean="0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  <m:t>𝑗</m:t>
                              </m:r>
                            </m:e>
                          </m:d>
                          <m:r>
                            <a:rPr lang="en-US" altLang="zh-CN" sz="3200" b="0" i="1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3200" i="1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3200" b="0" i="1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sz="3200" b="0" i="1" smtClean="0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  <m:t>𝑖</m:t>
                              </m:r>
                              <m:r>
                                <a:rPr lang="en-US" altLang="zh-CN" sz="3200" b="0" i="1" smtClean="0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  <m:t>−</m:t>
                              </m:r>
                              <m:r>
                                <a:rPr lang="en-US" altLang="zh-CN" sz="3200" b="0" i="1" smtClean="0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3200" i="1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3200" b="0" i="1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sz="3200" b="0" i="1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  <m:t>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3200" i="1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3200" b="0" i="1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sz="3200" b="0" i="1" smtClean="0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sz="3200" dirty="0">
                  <a:solidFill>
                    <a:srgbClr val="FF0000"/>
                  </a:solidFill>
                  <a:latin typeface="Times New Roman" panose="02020603050405020304" charset="0"/>
                  <a:ea typeface="宋体" panose="02010600030101010101" pitchFamily="2" charset="-122"/>
                </a:endParaRPr>
              </a:p>
            </p:txBody>
          </p:sp>
        </mc:Choice>
        <mc:Fallback>
          <p:sp>
            <p:nvSpPr>
              <p:cNvPr id="708614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-152400" y="762000"/>
                <a:ext cx="9418925" cy="658450"/>
              </a:xfrm>
              <a:prstGeom prst="rect">
                <a:avLst/>
              </a:prstGeom>
              <a:blipFill rotWithShape="1">
                <a:blip r:embed="rId1"/>
                <a:stretch>
                  <a:fillRect r="6" b="90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8615" name="Text Box 7"/>
          <p:cNvSpPr txBox="1">
            <a:spLocks noChangeArrowheads="1"/>
          </p:cNvSpPr>
          <p:nvPr/>
        </p:nvSpPr>
        <p:spPr bwMode="auto">
          <a:xfrm>
            <a:off x="7577455" y="1524000"/>
            <a:ext cx="880745" cy="39878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lvl="0" algn="l">
              <a:defRPr/>
            </a:pPr>
            <a:r>
              <a:rPr lang="en-US" altLang="zh-CN" sz="2000" b="1" dirty="0"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m[1,5]</a:t>
            </a:r>
            <a:endParaRPr lang="en-US" altLang="zh-CN" sz="2000" b="1" dirty="0">
              <a:latin typeface="Times New Roman" panose="02020603050405020304" charset="0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708616" name="Text Box 8"/>
          <p:cNvSpPr txBox="1">
            <a:spLocks noChangeArrowheads="1"/>
          </p:cNvSpPr>
          <p:nvPr/>
        </p:nvSpPr>
        <p:spPr bwMode="auto">
          <a:xfrm>
            <a:off x="3097177" y="1524000"/>
            <a:ext cx="888385" cy="400110"/>
          </a:xfrm>
          <a:prstGeom prst="rect">
            <a:avLst/>
          </a:prstGeom>
          <a:solidFill>
            <a:srgbClr val="00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000" b="1" dirty="0">
                <a:latin typeface="Times New Roman" panose="02020603050405020304" charset="0"/>
                <a:ea typeface="宋体" panose="02010600030101010101" pitchFamily="2" charset="-122"/>
              </a:rPr>
              <a:t>m[1,1]</a:t>
            </a:r>
            <a:endParaRPr lang="en-US" altLang="zh-CN" sz="2000" b="1" dirty="0">
              <a:latin typeface="Times New Roman" panose="02020603050405020304" charset="0"/>
              <a:ea typeface="宋体" panose="02010600030101010101" pitchFamily="2" charset="-122"/>
            </a:endParaRPr>
          </a:p>
        </p:txBody>
      </p:sp>
      <p:sp>
        <p:nvSpPr>
          <p:cNvPr id="708617" name="Text Box 9"/>
          <p:cNvSpPr txBox="1">
            <a:spLocks noChangeArrowheads="1"/>
          </p:cNvSpPr>
          <p:nvPr/>
        </p:nvSpPr>
        <p:spPr bwMode="auto">
          <a:xfrm>
            <a:off x="6424577" y="3683000"/>
            <a:ext cx="880745" cy="398780"/>
          </a:xfrm>
          <a:prstGeom prst="rect">
            <a:avLst/>
          </a:prstGeom>
          <a:solidFill>
            <a:srgbClr val="00FFFF"/>
          </a:solidFill>
          <a:ln>
            <a:noFill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lvl="0" algn="l">
              <a:defRPr/>
            </a:pPr>
            <a:r>
              <a:rPr lang="en-US" altLang="zh-CN" sz="2000" b="1"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m[4,4]</a:t>
            </a:r>
            <a:endParaRPr lang="en-US" altLang="zh-CN" sz="2000" b="1">
              <a:latin typeface="Times New Roman" panose="02020603050405020304" charset="0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708618" name="Text Box 10"/>
          <p:cNvSpPr txBox="1">
            <a:spLocks noChangeArrowheads="1"/>
          </p:cNvSpPr>
          <p:nvPr/>
        </p:nvSpPr>
        <p:spPr bwMode="auto">
          <a:xfrm>
            <a:off x="7577455" y="4403725"/>
            <a:ext cx="880745" cy="398780"/>
          </a:xfrm>
          <a:prstGeom prst="rect">
            <a:avLst/>
          </a:prstGeom>
          <a:solidFill>
            <a:srgbClr val="00FFFF"/>
          </a:solidFill>
          <a:ln>
            <a:noFill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lvl="0" algn="l">
              <a:defRPr/>
            </a:pPr>
            <a:r>
              <a:rPr lang="en-US" altLang="zh-CN" sz="2000" b="1"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m[5,5]</a:t>
            </a:r>
            <a:endParaRPr lang="en-US" altLang="zh-CN" sz="2000" b="1">
              <a:latin typeface="Times New Roman" panose="02020603050405020304" charset="0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708619" name="Text Box 11"/>
          <p:cNvSpPr txBox="1">
            <a:spLocks noChangeArrowheads="1"/>
          </p:cNvSpPr>
          <p:nvPr/>
        </p:nvSpPr>
        <p:spPr bwMode="auto">
          <a:xfrm>
            <a:off x="4185144" y="2243138"/>
            <a:ext cx="880745" cy="398780"/>
          </a:xfrm>
          <a:prstGeom prst="rect">
            <a:avLst/>
          </a:prstGeom>
          <a:solidFill>
            <a:srgbClr val="00FFFF"/>
          </a:solidFill>
          <a:ln>
            <a:noFill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lvl="0" algn="l">
              <a:defRPr/>
            </a:pPr>
            <a:r>
              <a:rPr lang="en-US" altLang="zh-CN" sz="2000" b="1" dirty="0"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m[2,2]</a:t>
            </a:r>
            <a:endParaRPr lang="en-US" altLang="zh-CN" sz="2000" b="1" dirty="0">
              <a:latin typeface="Times New Roman" panose="02020603050405020304" charset="0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708620" name="Text Box 12"/>
          <p:cNvSpPr txBox="1">
            <a:spLocks noChangeArrowheads="1"/>
          </p:cNvSpPr>
          <p:nvPr/>
        </p:nvSpPr>
        <p:spPr bwMode="auto">
          <a:xfrm>
            <a:off x="5273110" y="3035300"/>
            <a:ext cx="880745" cy="398780"/>
          </a:xfrm>
          <a:prstGeom prst="rect">
            <a:avLst/>
          </a:prstGeom>
          <a:solidFill>
            <a:srgbClr val="00FFFF"/>
          </a:solidFill>
          <a:ln>
            <a:noFill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lvl="0" algn="l">
              <a:defRPr/>
            </a:pPr>
            <a:r>
              <a:rPr lang="en-US" altLang="zh-CN" sz="2000" b="1"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m[3,3]</a:t>
            </a:r>
            <a:endParaRPr lang="en-US" altLang="zh-CN" sz="2000" b="1">
              <a:latin typeface="Times New Roman" panose="02020603050405020304" charset="0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708621" name="Text Box 13"/>
          <p:cNvSpPr txBox="1">
            <a:spLocks noChangeArrowheads="1"/>
          </p:cNvSpPr>
          <p:nvPr/>
        </p:nvSpPr>
        <p:spPr bwMode="auto">
          <a:xfrm>
            <a:off x="7577455" y="3683000"/>
            <a:ext cx="880745" cy="398780"/>
          </a:xfrm>
          <a:prstGeom prst="rect">
            <a:avLst/>
          </a:prstGeom>
          <a:solidFill>
            <a:srgbClr val="00FFFF"/>
          </a:solidFill>
          <a:ln>
            <a:noFill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lvl="0" algn="l">
              <a:defRPr/>
            </a:pPr>
            <a:r>
              <a:rPr lang="en-US" altLang="zh-CN" sz="2000" b="1"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m[4,5]</a:t>
            </a:r>
            <a:endParaRPr lang="en-US" altLang="zh-CN" sz="2000" b="1">
              <a:latin typeface="Times New Roman" panose="02020603050405020304" charset="0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708622" name="Text Box 14"/>
          <p:cNvSpPr txBox="1">
            <a:spLocks noChangeArrowheads="1"/>
          </p:cNvSpPr>
          <p:nvPr/>
        </p:nvSpPr>
        <p:spPr bwMode="auto">
          <a:xfrm>
            <a:off x="6424577" y="3035300"/>
            <a:ext cx="880745" cy="398780"/>
          </a:xfrm>
          <a:prstGeom prst="rect">
            <a:avLst/>
          </a:prstGeom>
          <a:solidFill>
            <a:srgbClr val="00FFFF"/>
          </a:solidFill>
          <a:ln>
            <a:noFill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lvl="0" algn="l">
              <a:defRPr/>
            </a:pPr>
            <a:r>
              <a:rPr lang="en-US" altLang="zh-CN" sz="2000" b="1"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m[3,4]</a:t>
            </a:r>
            <a:endParaRPr lang="en-US" altLang="zh-CN" sz="2000" b="1">
              <a:latin typeface="Times New Roman" panose="02020603050405020304" charset="0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708623" name="Text Box 15"/>
          <p:cNvSpPr txBox="1">
            <a:spLocks noChangeArrowheads="1"/>
          </p:cNvSpPr>
          <p:nvPr/>
        </p:nvSpPr>
        <p:spPr bwMode="auto">
          <a:xfrm>
            <a:off x="5273110" y="2243138"/>
            <a:ext cx="880745" cy="398780"/>
          </a:xfrm>
          <a:prstGeom prst="rect">
            <a:avLst/>
          </a:prstGeom>
          <a:solidFill>
            <a:srgbClr val="00FFFF"/>
          </a:solidFill>
          <a:ln>
            <a:noFill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lvl="0" algn="l">
              <a:defRPr/>
            </a:pPr>
            <a:r>
              <a:rPr lang="en-US" altLang="zh-CN" sz="2000" b="1"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m[2,3]</a:t>
            </a:r>
            <a:endParaRPr lang="en-US" altLang="zh-CN" sz="2000" b="1">
              <a:latin typeface="Times New Roman" panose="02020603050405020304" charset="0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708624" name="Text Box 16"/>
          <p:cNvSpPr txBox="1">
            <a:spLocks noChangeArrowheads="1"/>
          </p:cNvSpPr>
          <p:nvPr/>
        </p:nvSpPr>
        <p:spPr bwMode="auto">
          <a:xfrm>
            <a:off x="4185144" y="1524000"/>
            <a:ext cx="880745" cy="398780"/>
          </a:xfrm>
          <a:prstGeom prst="rect">
            <a:avLst/>
          </a:prstGeom>
          <a:solidFill>
            <a:srgbClr val="00FFFF"/>
          </a:solidFill>
          <a:ln>
            <a:noFill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lvl="0" algn="l">
              <a:defRPr/>
            </a:pPr>
            <a:r>
              <a:rPr lang="en-US" altLang="zh-CN" sz="2000" b="1" dirty="0"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m[1,2]</a:t>
            </a:r>
            <a:endParaRPr lang="en-US" altLang="zh-CN" sz="2000" b="1" dirty="0">
              <a:latin typeface="Times New Roman" panose="02020603050405020304" charset="0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708625" name="Text Box 17"/>
          <p:cNvSpPr txBox="1">
            <a:spLocks noChangeArrowheads="1"/>
          </p:cNvSpPr>
          <p:nvPr/>
        </p:nvSpPr>
        <p:spPr bwMode="auto">
          <a:xfrm>
            <a:off x="5273110" y="1524000"/>
            <a:ext cx="880745" cy="398780"/>
          </a:xfrm>
          <a:prstGeom prst="rect">
            <a:avLst/>
          </a:prstGeom>
          <a:solidFill>
            <a:srgbClr val="00FFFF"/>
          </a:solidFill>
          <a:ln>
            <a:noFill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lvl="0" algn="l">
              <a:defRPr/>
            </a:pPr>
            <a:r>
              <a:rPr lang="en-US" altLang="zh-CN" sz="2000" b="1" dirty="0"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m[1,3]</a:t>
            </a:r>
            <a:endParaRPr lang="en-US" altLang="zh-CN" sz="2000" b="1" dirty="0">
              <a:latin typeface="Times New Roman" panose="02020603050405020304" charset="0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708626" name="Text Box 18"/>
          <p:cNvSpPr txBox="1">
            <a:spLocks noChangeArrowheads="1"/>
          </p:cNvSpPr>
          <p:nvPr/>
        </p:nvSpPr>
        <p:spPr bwMode="auto">
          <a:xfrm>
            <a:off x="6424577" y="2228850"/>
            <a:ext cx="880745" cy="398780"/>
          </a:xfrm>
          <a:prstGeom prst="rect">
            <a:avLst/>
          </a:prstGeom>
          <a:solidFill>
            <a:srgbClr val="00FFFF"/>
          </a:solidFill>
          <a:ln>
            <a:noFill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lvl="0" algn="l">
              <a:defRPr/>
            </a:pPr>
            <a:r>
              <a:rPr lang="en-US" altLang="zh-CN" sz="2000" b="1" dirty="0"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m[2,4]</a:t>
            </a:r>
            <a:endParaRPr lang="en-US" altLang="zh-CN" sz="2000" b="1" dirty="0">
              <a:latin typeface="Times New Roman" panose="02020603050405020304" charset="0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708627" name="Text Box 19"/>
          <p:cNvSpPr txBox="1">
            <a:spLocks noChangeArrowheads="1"/>
          </p:cNvSpPr>
          <p:nvPr/>
        </p:nvSpPr>
        <p:spPr bwMode="auto">
          <a:xfrm>
            <a:off x="7577455" y="3021013"/>
            <a:ext cx="880745" cy="398780"/>
          </a:xfrm>
          <a:prstGeom prst="rect">
            <a:avLst/>
          </a:prstGeom>
          <a:solidFill>
            <a:srgbClr val="00FFFF"/>
          </a:solidFill>
          <a:ln>
            <a:noFill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lvl="0" algn="l">
              <a:defRPr/>
            </a:pPr>
            <a:r>
              <a:rPr lang="en-US" altLang="zh-CN" sz="2000" b="1"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m[3,5]</a:t>
            </a:r>
            <a:endParaRPr lang="en-US" altLang="zh-CN" sz="2000" b="1">
              <a:latin typeface="Times New Roman" panose="02020603050405020304" charset="0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708628" name="Text Box 20"/>
          <p:cNvSpPr txBox="1">
            <a:spLocks noChangeArrowheads="1"/>
          </p:cNvSpPr>
          <p:nvPr/>
        </p:nvSpPr>
        <p:spPr bwMode="auto">
          <a:xfrm>
            <a:off x="6424577" y="1524000"/>
            <a:ext cx="880745" cy="398780"/>
          </a:xfrm>
          <a:prstGeom prst="rect">
            <a:avLst/>
          </a:prstGeom>
          <a:solidFill>
            <a:srgbClr val="00FFFF"/>
          </a:solidFill>
          <a:ln>
            <a:noFill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lvl="0" algn="l">
              <a:defRPr/>
            </a:pPr>
            <a:r>
              <a:rPr lang="en-US" altLang="zh-CN" sz="2000" b="1"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m[1,4]</a:t>
            </a:r>
            <a:endParaRPr lang="en-US" altLang="zh-CN" sz="2000" b="1">
              <a:latin typeface="Times New Roman" panose="02020603050405020304" charset="0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708629" name="Text Box 21"/>
          <p:cNvSpPr txBox="1">
            <a:spLocks noChangeArrowheads="1"/>
          </p:cNvSpPr>
          <p:nvPr/>
        </p:nvSpPr>
        <p:spPr bwMode="auto">
          <a:xfrm>
            <a:off x="7577455" y="2228850"/>
            <a:ext cx="880745" cy="398780"/>
          </a:xfrm>
          <a:prstGeom prst="rect">
            <a:avLst/>
          </a:prstGeom>
          <a:solidFill>
            <a:srgbClr val="00FFFF"/>
          </a:solidFill>
          <a:ln>
            <a:noFill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lvl="0" algn="l">
              <a:defRPr/>
            </a:pPr>
            <a:r>
              <a:rPr lang="en-US" altLang="zh-CN" sz="2000" b="1"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m[2,5]</a:t>
            </a:r>
            <a:endParaRPr lang="en-US" altLang="zh-CN" sz="2000" b="1">
              <a:latin typeface="Times New Roman" panose="02020603050405020304" charset="0"/>
              <a:ea typeface="宋体" panose="02010600030101010101" pitchFamily="2" charset="-122"/>
              <a:sym typeface="+mn-ea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文本框 1"/>
              <p:cNvSpPr txBox="1"/>
              <p:nvPr/>
            </p:nvSpPr>
            <p:spPr>
              <a:xfrm>
                <a:off x="16555" y="4603115"/>
                <a:ext cx="7560899" cy="194245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e>
                      </m:d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𝑚𝑖𝑛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CN" sz="28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8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altLang="zh-CN" sz="28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sz="28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CN" sz="28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8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altLang="zh-CN" sz="28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sz="28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e>
                              </m:d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sz="2800" i="1">
                                      <a:solidFill>
                                        <a:srgbClr val="0000CC"/>
                                      </a:solidFill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i="1">
                                      <a:solidFill>
                                        <a:srgbClr val="0000CC"/>
                                      </a:solidFill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CN" sz="2800" b="0" i="1" smtClean="0">
                                      <a:solidFill>
                                        <a:srgbClr val="0000CC"/>
                                      </a:solidFill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</a:rPr>
                                    <m:t>0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2800" i="1">
                                      <a:solidFill>
                                        <a:srgbClr val="0000CC"/>
                                      </a:solidFill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i="1">
                                      <a:solidFill>
                                        <a:srgbClr val="0000CC"/>
                                      </a:solidFill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CN" sz="2800" b="0" i="1" smtClean="0">
                                      <a:solidFill>
                                        <a:srgbClr val="0000CC"/>
                                      </a:solidFill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2800" i="1">
                                      <a:solidFill>
                                        <a:srgbClr val="0000CC"/>
                                      </a:solidFill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i="1">
                                      <a:solidFill>
                                        <a:srgbClr val="0000CC"/>
                                      </a:solidFill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CN" sz="2800" b="0" i="1" smtClean="0">
                                      <a:solidFill>
                                        <a:srgbClr val="0000CC"/>
                                      </a:solidFill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</a:rPr>
                                    <m:t>5</m:t>
                                  </m:r>
                                </m:sub>
                              </m:sSub>
                              <m:r>
                                <a:rPr lang="en-US" altLang="zh-CN" sz="2800" b="0" i="1" smtClean="0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  <m:t>  </m:t>
                              </m:r>
                              <m:r>
                                <a:rPr lang="en-US" altLang="zh-CN" sz="2800" b="0" i="1" smtClean="0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  <m:t>𝑘</m:t>
                              </m:r>
                              <m:r>
                                <a:rPr lang="en-US" altLang="zh-CN" sz="2800" b="0" i="1" smtClean="0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  <m:t>=</m:t>
                              </m:r>
                              <m:r>
                                <a:rPr lang="en-US" altLang="zh-CN" sz="2800" b="0" i="1" smtClean="0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CN" sz="28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8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altLang="zh-CN" sz="28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sz="28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CN" sz="28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8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en-US" altLang="zh-CN" sz="28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sz="28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e>
                              </m:d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sz="2800" i="1">
                                      <a:solidFill>
                                        <a:srgbClr val="0000CC"/>
                                      </a:solidFill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i="1">
                                      <a:solidFill>
                                        <a:srgbClr val="0000CC"/>
                                      </a:solidFill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CN" sz="2800" b="0" i="1" smtClean="0">
                                      <a:solidFill>
                                        <a:srgbClr val="0000CC"/>
                                      </a:solidFill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</a:rPr>
                                    <m:t>0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2800" i="1">
                                      <a:solidFill>
                                        <a:srgbClr val="0000CC"/>
                                      </a:solidFill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i="1">
                                      <a:solidFill>
                                        <a:srgbClr val="0000CC"/>
                                      </a:solidFill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CN" sz="2800" b="0" i="1" smtClean="0">
                                      <a:solidFill>
                                        <a:srgbClr val="0000CC"/>
                                      </a:solidFill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2800" i="1">
                                      <a:solidFill>
                                        <a:srgbClr val="0000CC"/>
                                      </a:solidFill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i="1">
                                      <a:solidFill>
                                        <a:srgbClr val="0000CC"/>
                                      </a:solidFill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solidFill>
                                        <a:srgbClr val="0000CC"/>
                                      </a:solidFill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</a:rPr>
                                    <m:t>5</m:t>
                                  </m:r>
                                </m:sub>
                              </m:sSub>
                              <m:r>
                                <a:rPr lang="en-US" altLang="zh-CN" sz="2800" b="0" i="1" smtClean="0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  <m:t>  </m:t>
                              </m:r>
                              <m:r>
                                <a:rPr lang="en-US" altLang="zh-CN" sz="2800" i="1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  <m:t>𝑘</m:t>
                              </m:r>
                              <m:r>
                                <a:rPr lang="en-US" altLang="zh-CN" sz="2800" i="1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  <m:t>=</m:t>
                              </m:r>
                              <m:r>
                                <a:rPr lang="en-US" altLang="zh-CN" sz="2800" i="1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sz="28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d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CN" sz="28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8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  <m: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e>
                              </m:d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sz="2800" i="1">
                                      <a:solidFill>
                                        <a:srgbClr val="0000CC"/>
                                      </a:solidFill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i="1">
                                      <a:solidFill>
                                        <a:srgbClr val="0000CC"/>
                                      </a:solidFill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CN" sz="2800" b="0" i="1" smtClean="0">
                                      <a:solidFill>
                                        <a:srgbClr val="0000CC"/>
                                      </a:solidFill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</a:rPr>
                                    <m:t>0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2800" i="1">
                                      <a:solidFill>
                                        <a:srgbClr val="0000CC"/>
                                      </a:solidFill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i="1">
                                      <a:solidFill>
                                        <a:srgbClr val="0000CC"/>
                                      </a:solidFill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CN" sz="2800" b="0" i="1" smtClean="0">
                                      <a:solidFill>
                                        <a:srgbClr val="0000CC"/>
                                      </a:solidFill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</a:rPr>
                                    <m:t>3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2800" i="1">
                                      <a:solidFill>
                                        <a:srgbClr val="0000CC"/>
                                      </a:solidFill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i="1">
                                      <a:solidFill>
                                        <a:srgbClr val="0000CC"/>
                                      </a:solidFill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solidFill>
                                        <a:srgbClr val="0000CC"/>
                                      </a:solidFill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</a:rPr>
                                    <m:t>5</m:t>
                                  </m:r>
                                </m:sub>
                              </m:sSub>
                              <m:r>
                                <a:rPr lang="en-US" altLang="zh-CN" sz="2800" b="0" i="1" smtClean="0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  <m:t>  </m:t>
                              </m:r>
                              <m:r>
                                <a:rPr lang="en-US" altLang="zh-CN" sz="2800" i="1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  <m:t>𝑘</m:t>
                              </m:r>
                              <m:r>
                                <a:rPr lang="en-US" altLang="zh-CN" sz="2800" i="1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  <m:t>=</m:t>
                              </m:r>
                              <m:r>
                                <a:rPr lang="en-US" altLang="zh-CN" sz="2800" i="1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sz="28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e>
                              </m:d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CN" sz="28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8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  <m: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e>
                              </m:d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sz="2800" i="1">
                                      <a:solidFill>
                                        <a:srgbClr val="0000CC"/>
                                      </a:solidFill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i="1">
                                      <a:solidFill>
                                        <a:srgbClr val="0000CC"/>
                                      </a:solidFill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CN" sz="2800" b="0" i="1" smtClean="0">
                                      <a:solidFill>
                                        <a:srgbClr val="0000CC"/>
                                      </a:solidFill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</a:rPr>
                                    <m:t>0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2800" i="1">
                                      <a:solidFill>
                                        <a:srgbClr val="0000CC"/>
                                      </a:solidFill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i="1">
                                      <a:solidFill>
                                        <a:srgbClr val="0000CC"/>
                                      </a:solidFill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CN" sz="2800" b="0" i="1" smtClean="0">
                                      <a:solidFill>
                                        <a:srgbClr val="0000CC"/>
                                      </a:solidFill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</a:rPr>
                                    <m:t>4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2800" i="1">
                                      <a:solidFill>
                                        <a:srgbClr val="0000CC"/>
                                      </a:solidFill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i="1">
                                      <a:solidFill>
                                        <a:srgbClr val="0000CC"/>
                                      </a:solidFill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solidFill>
                                        <a:srgbClr val="0000CC"/>
                                      </a:solidFill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</a:rPr>
                                    <m:t>5</m:t>
                                  </m:r>
                                </m:sub>
                              </m:sSub>
                              <m:r>
                                <a:rPr lang="en-US" altLang="zh-CN" sz="2800" b="0" i="1" smtClean="0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  <m:t>  </m:t>
                              </m:r>
                              <m:r>
                                <a:rPr lang="en-US" altLang="zh-CN" sz="2800" i="1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  <m:t>𝑘</m:t>
                              </m:r>
                              <m:r>
                                <a:rPr lang="en-US" altLang="zh-CN" sz="2800" i="1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  <m:t>=</m:t>
                              </m:r>
                              <m:r>
                                <a:rPr lang="en-US" altLang="zh-CN" sz="2800" i="1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  <m:t>4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sz="1600" dirty="0"/>
              </a:p>
            </p:txBody>
          </p:sp>
        </mc:Choice>
        <mc:Fallback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55" y="4603115"/>
                <a:ext cx="7560899" cy="1942455"/>
              </a:xfrm>
              <a:prstGeom prst="rect">
                <a:avLst/>
              </a:prstGeom>
              <a:blipFill rotWithShape="1">
                <a:blip r:embed="rId2"/>
                <a:stretch>
                  <a:fillRect l="-1" r="8" b="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086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086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7086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7086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708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7086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7086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7086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7086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7086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7086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7086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7086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7086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8616" grpId="0" bldLvl="0" animBg="1"/>
      <p:bldP spid="708617" grpId="0" bldLvl="0" animBg="1"/>
      <p:bldP spid="708618" grpId="0" bldLvl="0" animBg="1"/>
      <p:bldP spid="708619" grpId="0" bldLvl="0" animBg="1"/>
      <p:bldP spid="708620" grpId="0" bldLvl="0" animBg="1"/>
      <p:bldP spid="708621" grpId="0" bldLvl="0" animBg="1"/>
      <p:bldP spid="708622" grpId="0" bldLvl="0" animBg="1"/>
      <p:bldP spid="708623" grpId="0" bldLvl="0" animBg="1"/>
      <p:bldP spid="708624" grpId="0" bldLvl="0" animBg="1"/>
      <p:bldP spid="708625" grpId="0" bldLvl="0" animBg="1"/>
      <p:bldP spid="708626" grpId="0" bldLvl="0" animBg="1"/>
      <p:bldP spid="708627" grpId="0" bldLvl="0" animBg="1"/>
      <p:bldP spid="708628" grpId="0" bldLvl="0" animBg="1"/>
      <p:bldP spid="708629" grpId="0" bldLvl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707590" name="Rectangle 6"/>
              <p:cNvSpPr>
                <a:spLocks noChangeArrowheads="1"/>
              </p:cNvSpPr>
              <p:nvPr/>
            </p:nvSpPr>
            <p:spPr bwMode="auto">
              <a:xfrm>
                <a:off x="-78632" y="1089002"/>
                <a:ext cx="9099286" cy="62966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>
                  <a:spcBef>
                    <a:spcPct val="20000"/>
                  </a:spcBef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1" i="1" smtClean="0">
                          <a:solidFill>
                            <a:srgbClr val="0000CC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华文细黑" panose="02010600040101010101" charset="-122"/>
                        </a:rPr>
                        <m:t>𝒎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3000" b="1" i="1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华文细黑" panose="02010600040101010101" charset="-122"/>
                            </a:rPr>
                          </m:ctrlPr>
                        </m:dPr>
                        <m:e>
                          <m:r>
                            <a:rPr lang="en-US" altLang="zh-CN" sz="3000" b="1" i="1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华文细黑" panose="02010600040101010101" charset="-122"/>
                            </a:rPr>
                            <m:t>𝒊</m:t>
                          </m:r>
                          <m:r>
                            <a:rPr lang="en-US" altLang="zh-CN" sz="3000" b="1" i="1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华文细黑" panose="02010600040101010101" charset="-122"/>
                            </a:rPr>
                            <m:t>,</m:t>
                          </m:r>
                          <m:r>
                            <a:rPr lang="en-US" altLang="zh-CN" sz="3000" b="1" i="1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华文细黑" panose="02010600040101010101" charset="-122"/>
                            </a:rPr>
                            <m:t>𝒋</m:t>
                          </m:r>
                        </m:e>
                      </m:d>
                      <m:r>
                        <a:rPr lang="en-US" altLang="zh-CN" sz="3000" b="1" i="1" smtClean="0">
                          <a:solidFill>
                            <a:srgbClr val="0000CC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华文细黑" panose="02010600040101010101" charset="-122"/>
                        </a:rPr>
                        <m:t>=</m:t>
                      </m:r>
                      <m:sSub>
                        <m:sSubPr>
                          <m:ctrlPr>
                            <a:rPr lang="en-US" altLang="zh-CN" sz="3000" b="1" i="1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sz="3000" b="1" i="1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𝒎𝒊𝒏</m:t>
                          </m:r>
                        </m:e>
                        <m:sub>
                          <m:r>
                            <a:rPr lang="en-US" altLang="zh-CN" sz="3000" b="1" i="1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𝒊</m:t>
                          </m:r>
                          <m:r>
                            <a:rPr lang="en-US" altLang="zh-CN" sz="3000" b="1" i="1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≤</m:t>
                          </m:r>
                          <m:r>
                            <a:rPr lang="en-US" altLang="zh-CN" sz="3000" b="1" i="1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𝒌</m:t>
                          </m:r>
                          <m:r>
                            <a:rPr lang="en-US" altLang="zh-CN" sz="3000" b="1" i="1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&lt;</m:t>
                          </m:r>
                          <m:r>
                            <a:rPr lang="en-US" altLang="zh-CN" sz="3000" b="1" i="1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𝒋</m:t>
                          </m:r>
                        </m:sub>
                      </m:sSub>
                      <m:d>
                        <m:dPr>
                          <m:begChr m:val="{"/>
                          <m:endChr m:val="}"/>
                          <m:ctrlPr>
                            <a:rPr lang="en-US" altLang="zh-CN" sz="3000" b="1" i="1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</m:ctrlPr>
                        </m:dPr>
                        <m:e>
                          <m:r>
                            <a:rPr lang="en-US" altLang="zh-CN" sz="3000" b="1" i="1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𝒎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3000" b="1" i="1" smtClean="0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</m:ctrlPr>
                            </m:dPr>
                            <m:e>
                              <m:r>
                                <a:rPr lang="en-US" altLang="zh-CN" sz="3000" b="1" i="1" smtClean="0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  <m:t>𝒊</m:t>
                              </m:r>
                              <m:r>
                                <a:rPr lang="en-US" altLang="zh-CN" sz="3000" b="1" i="1" smtClean="0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  <m:t>,</m:t>
                              </m:r>
                              <m:r>
                                <a:rPr lang="en-US" altLang="zh-CN" sz="3000" b="1" i="1" smtClean="0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  <m:t>𝒌</m:t>
                              </m:r>
                            </m:e>
                          </m:d>
                          <m:r>
                            <a:rPr lang="en-US" altLang="zh-CN" sz="3000" b="1" i="1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+</m:t>
                          </m:r>
                          <m:r>
                            <a:rPr lang="en-US" altLang="zh-CN" sz="3000" b="1" i="1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𝒎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3000" b="1" i="1" smtClean="0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</m:ctrlPr>
                            </m:dPr>
                            <m:e>
                              <m:r>
                                <a:rPr lang="en-US" altLang="zh-CN" sz="3000" b="1" i="1" smtClean="0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  <m:t>𝒌</m:t>
                              </m:r>
                              <m:r>
                                <a:rPr lang="en-US" altLang="zh-CN" sz="3000" b="1" i="1" smtClean="0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  <m:t>+</m:t>
                              </m:r>
                              <m:r>
                                <a:rPr lang="en-US" altLang="zh-CN" sz="3000" b="1" i="1" smtClean="0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  <m:t>𝟏</m:t>
                              </m:r>
                              <m:r>
                                <a:rPr lang="en-US" altLang="zh-CN" sz="3000" b="1" i="1" smtClean="0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  <m:t>,</m:t>
                              </m:r>
                              <m:r>
                                <a:rPr lang="en-US" altLang="zh-CN" sz="3000" b="1" i="1" smtClean="0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  <m:t>𝒋</m:t>
                              </m:r>
                            </m:e>
                          </m:d>
                          <m:r>
                            <a:rPr lang="en-US" altLang="zh-CN" sz="3000" b="1" i="1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3000" b="1" i="1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3000" b="1" i="1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  <m:t>𝒑</m:t>
                              </m:r>
                            </m:e>
                            <m:sub>
                              <m:r>
                                <a:rPr lang="en-US" altLang="zh-CN" sz="3000" b="1" i="1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  <m:t>𝒊</m:t>
                              </m:r>
                              <m:r>
                                <a:rPr lang="en-US" altLang="zh-CN" sz="3000" b="1" i="1" smtClean="0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  <m:t>−</m:t>
                              </m:r>
                              <m:r>
                                <a:rPr lang="en-US" altLang="zh-CN" sz="3000" b="1" i="1" smtClean="0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  <m:t>𝟏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3000" b="1" i="1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3000" b="1" i="1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  <m:t>𝒑</m:t>
                              </m:r>
                            </m:e>
                            <m:sub>
                              <m:r>
                                <a:rPr lang="en-US" altLang="zh-CN" sz="3000" b="1" i="1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  <m:t>𝒌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3000" b="1" i="1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3000" b="1" i="1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  <m:t>𝒑</m:t>
                              </m:r>
                            </m:e>
                            <m:sub>
                              <m:r>
                                <a:rPr lang="en-US" altLang="zh-CN" sz="3000" b="1" i="1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  <m:t>𝒋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sz="3000" b="1" dirty="0">
                  <a:solidFill>
                    <a:srgbClr val="FF0000"/>
                  </a:solidFill>
                  <a:latin typeface="Times New Roman" panose="02020603050405020304" charset="0"/>
                  <a:ea typeface="宋体" panose="02010600030101010101" pitchFamily="2" charset="-122"/>
                </a:endParaRPr>
              </a:p>
            </p:txBody>
          </p:sp>
        </mc:Choice>
        <mc:Fallback>
          <p:sp>
            <p:nvSpPr>
              <p:cNvPr id="707590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-78632" y="1089002"/>
                <a:ext cx="9099286" cy="629660"/>
              </a:xfrm>
              <a:prstGeom prst="rect">
                <a:avLst/>
              </a:prstGeom>
              <a:blipFill rotWithShape="1">
                <a:blip r:embed="rId1"/>
                <a:stretch>
                  <a:fillRect l="6" t="-97" r="5" b="56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7591" name="Text Box 7"/>
          <p:cNvSpPr txBox="1">
            <a:spLocks noChangeArrowheads="1"/>
          </p:cNvSpPr>
          <p:nvPr/>
        </p:nvSpPr>
        <p:spPr bwMode="auto">
          <a:xfrm>
            <a:off x="5908323" y="2335213"/>
            <a:ext cx="1031522" cy="39878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sz="2000" b="1" dirty="0">
                <a:latin typeface="Times New Roman" panose="02020603050405020304" charset="0"/>
                <a:ea typeface="宋体" panose="02010600030101010101" pitchFamily="2" charset="-122"/>
              </a:rPr>
              <a:t>m[1,5]</a:t>
            </a:r>
            <a:endParaRPr lang="en-US" altLang="zh-CN" sz="2000" b="1" dirty="0">
              <a:latin typeface="Times New Roman" panose="02020603050405020304" charset="0"/>
              <a:ea typeface="宋体" panose="02010600030101010101" pitchFamily="2" charset="-122"/>
            </a:endParaRPr>
          </a:p>
        </p:txBody>
      </p:sp>
      <p:sp>
        <p:nvSpPr>
          <p:cNvPr id="707593" name="Text Box 9"/>
          <p:cNvSpPr txBox="1">
            <a:spLocks noChangeArrowheads="1"/>
          </p:cNvSpPr>
          <p:nvPr/>
        </p:nvSpPr>
        <p:spPr bwMode="auto">
          <a:xfrm>
            <a:off x="1428044" y="2335213"/>
            <a:ext cx="880745" cy="398780"/>
          </a:xfrm>
          <a:prstGeom prst="rect">
            <a:avLst/>
          </a:prstGeom>
          <a:solidFill>
            <a:srgbClr val="00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000" b="1">
                <a:latin typeface="Times New Roman" panose="02020603050405020304" charset="0"/>
                <a:ea typeface="宋体" panose="02010600030101010101" pitchFamily="2" charset="-122"/>
              </a:rPr>
              <a:t>m[1,1]</a:t>
            </a:r>
            <a:endParaRPr lang="en-US" altLang="zh-CN" sz="2000" b="1">
              <a:latin typeface="Times New Roman" panose="02020603050405020304" charset="0"/>
              <a:ea typeface="宋体" panose="02010600030101010101" pitchFamily="2" charset="-122"/>
            </a:endParaRPr>
          </a:p>
        </p:txBody>
      </p:sp>
      <p:sp>
        <p:nvSpPr>
          <p:cNvPr id="707595" name="Text Box 11"/>
          <p:cNvSpPr txBox="1">
            <a:spLocks noChangeArrowheads="1"/>
          </p:cNvSpPr>
          <p:nvPr/>
        </p:nvSpPr>
        <p:spPr bwMode="auto">
          <a:xfrm>
            <a:off x="4755444" y="4494213"/>
            <a:ext cx="880745" cy="398780"/>
          </a:xfrm>
          <a:prstGeom prst="rect">
            <a:avLst/>
          </a:prstGeom>
          <a:solidFill>
            <a:srgbClr val="00FFFF"/>
          </a:solidFill>
          <a:ln>
            <a:noFill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lvl="0" algn="l">
              <a:defRPr/>
            </a:pPr>
            <a:r>
              <a:rPr lang="en-US" altLang="zh-CN" sz="2000" b="1"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m[4,4]</a:t>
            </a:r>
            <a:endParaRPr lang="en-US" altLang="zh-CN" sz="2000" b="1">
              <a:latin typeface="Times New Roman" panose="02020603050405020304" charset="0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707597" name="Text Box 13"/>
          <p:cNvSpPr txBox="1">
            <a:spLocks noChangeArrowheads="1"/>
          </p:cNvSpPr>
          <p:nvPr/>
        </p:nvSpPr>
        <p:spPr bwMode="auto">
          <a:xfrm>
            <a:off x="5908323" y="5214938"/>
            <a:ext cx="880745" cy="398780"/>
          </a:xfrm>
          <a:prstGeom prst="rect">
            <a:avLst/>
          </a:prstGeom>
          <a:solidFill>
            <a:srgbClr val="00FFFF"/>
          </a:solidFill>
          <a:ln>
            <a:noFill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lvl="0" algn="l">
              <a:defRPr/>
            </a:pPr>
            <a:r>
              <a:rPr lang="en-US" altLang="zh-CN" sz="2000" b="1"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m[5,5]</a:t>
            </a:r>
            <a:endParaRPr lang="en-US" altLang="zh-CN" sz="2000" b="1">
              <a:latin typeface="Times New Roman" panose="02020603050405020304" charset="0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707599" name="Text Box 15"/>
          <p:cNvSpPr txBox="1">
            <a:spLocks noChangeArrowheads="1"/>
          </p:cNvSpPr>
          <p:nvPr/>
        </p:nvSpPr>
        <p:spPr bwMode="auto">
          <a:xfrm>
            <a:off x="2516012" y="3054351"/>
            <a:ext cx="880745" cy="398780"/>
          </a:xfrm>
          <a:prstGeom prst="rect">
            <a:avLst/>
          </a:prstGeom>
          <a:solidFill>
            <a:srgbClr val="00FFFF"/>
          </a:solidFill>
          <a:ln>
            <a:noFill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lvl="0" algn="l">
              <a:defRPr/>
            </a:pPr>
            <a:r>
              <a:rPr lang="en-US" altLang="zh-CN" sz="2000" b="1"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m[2,2]</a:t>
            </a:r>
            <a:endParaRPr lang="en-US" altLang="zh-CN" sz="2000" b="1">
              <a:latin typeface="Times New Roman" panose="02020603050405020304" charset="0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707601" name="Text Box 17"/>
          <p:cNvSpPr txBox="1">
            <a:spLocks noChangeArrowheads="1"/>
          </p:cNvSpPr>
          <p:nvPr/>
        </p:nvSpPr>
        <p:spPr bwMode="auto">
          <a:xfrm>
            <a:off x="3603978" y="3846513"/>
            <a:ext cx="880745" cy="398780"/>
          </a:xfrm>
          <a:prstGeom prst="rect">
            <a:avLst/>
          </a:prstGeom>
          <a:solidFill>
            <a:srgbClr val="00FFFF"/>
          </a:solidFill>
          <a:ln>
            <a:noFill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lvl="0" algn="l">
              <a:defRPr/>
            </a:pPr>
            <a:r>
              <a:rPr lang="en-US" altLang="zh-CN" sz="2000" b="1"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m[3,3]</a:t>
            </a:r>
            <a:endParaRPr lang="en-US" altLang="zh-CN" sz="2000" b="1">
              <a:latin typeface="Times New Roman" panose="02020603050405020304" charset="0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707602" name="Text Box 18"/>
          <p:cNvSpPr txBox="1">
            <a:spLocks noChangeArrowheads="1"/>
          </p:cNvSpPr>
          <p:nvPr/>
        </p:nvSpPr>
        <p:spPr bwMode="auto">
          <a:xfrm>
            <a:off x="5908323" y="4494213"/>
            <a:ext cx="880745" cy="398780"/>
          </a:xfrm>
          <a:prstGeom prst="rect">
            <a:avLst/>
          </a:prstGeom>
          <a:solidFill>
            <a:srgbClr val="00FFFF"/>
          </a:solidFill>
          <a:ln>
            <a:noFill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lvl="0" algn="l">
              <a:defRPr/>
            </a:pPr>
            <a:r>
              <a:rPr lang="en-US" altLang="zh-CN" sz="2000" b="1"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m[4,5]</a:t>
            </a:r>
            <a:endParaRPr lang="en-US" altLang="zh-CN" sz="2000" b="1">
              <a:latin typeface="Times New Roman" panose="02020603050405020304" charset="0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707603" name="Text Box 19"/>
          <p:cNvSpPr txBox="1">
            <a:spLocks noChangeArrowheads="1"/>
          </p:cNvSpPr>
          <p:nvPr/>
        </p:nvSpPr>
        <p:spPr bwMode="auto">
          <a:xfrm>
            <a:off x="4755444" y="3846513"/>
            <a:ext cx="880745" cy="398780"/>
          </a:xfrm>
          <a:prstGeom prst="rect">
            <a:avLst/>
          </a:prstGeom>
          <a:solidFill>
            <a:srgbClr val="00FFFF"/>
          </a:solidFill>
          <a:ln>
            <a:noFill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lvl="0" algn="l">
              <a:defRPr/>
            </a:pPr>
            <a:r>
              <a:rPr lang="en-US" altLang="zh-CN" sz="2000" b="1"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m[3,4]</a:t>
            </a:r>
            <a:endParaRPr lang="en-US" altLang="zh-CN" sz="2000" b="1">
              <a:latin typeface="Times New Roman" panose="02020603050405020304" charset="0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707604" name="Text Box 20"/>
          <p:cNvSpPr txBox="1">
            <a:spLocks noChangeArrowheads="1"/>
          </p:cNvSpPr>
          <p:nvPr/>
        </p:nvSpPr>
        <p:spPr bwMode="auto">
          <a:xfrm>
            <a:off x="3603978" y="3054351"/>
            <a:ext cx="880745" cy="398780"/>
          </a:xfrm>
          <a:prstGeom prst="rect">
            <a:avLst/>
          </a:prstGeom>
          <a:solidFill>
            <a:srgbClr val="00FFFF"/>
          </a:solidFill>
          <a:ln>
            <a:noFill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lvl="0" algn="l">
              <a:defRPr/>
            </a:pPr>
            <a:r>
              <a:rPr lang="en-US" altLang="zh-CN" sz="2000" b="1"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m[2,3]</a:t>
            </a:r>
            <a:endParaRPr lang="en-US" altLang="zh-CN" sz="2000" b="1">
              <a:latin typeface="Times New Roman" panose="02020603050405020304" charset="0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707605" name="Text Box 21"/>
          <p:cNvSpPr txBox="1">
            <a:spLocks noChangeArrowheads="1"/>
          </p:cNvSpPr>
          <p:nvPr/>
        </p:nvSpPr>
        <p:spPr bwMode="auto">
          <a:xfrm>
            <a:off x="2516012" y="2335213"/>
            <a:ext cx="880745" cy="398780"/>
          </a:xfrm>
          <a:prstGeom prst="rect">
            <a:avLst/>
          </a:prstGeom>
          <a:solidFill>
            <a:srgbClr val="00FFFF"/>
          </a:solidFill>
          <a:ln>
            <a:noFill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lvl="0" algn="l">
              <a:defRPr/>
            </a:pPr>
            <a:r>
              <a:rPr lang="en-US" altLang="zh-CN" sz="2000" b="1"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m[1,2]</a:t>
            </a:r>
            <a:endParaRPr lang="en-US" altLang="zh-CN" sz="2000" b="1">
              <a:latin typeface="Times New Roman" panose="02020603050405020304" charset="0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707606" name="Text Box 22"/>
          <p:cNvSpPr txBox="1">
            <a:spLocks noChangeArrowheads="1"/>
          </p:cNvSpPr>
          <p:nvPr/>
        </p:nvSpPr>
        <p:spPr bwMode="auto">
          <a:xfrm>
            <a:off x="3603978" y="2335213"/>
            <a:ext cx="880745" cy="398780"/>
          </a:xfrm>
          <a:prstGeom prst="rect">
            <a:avLst/>
          </a:prstGeom>
          <a:solidFill>
            <a:srgbClr val="00FFFF"/>
          </a:solidFill>
          <a:ln>
            <a:noFill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lvl="0" algn="l">
              <a:defRPr/>
            </a:pPr>
            <a:r>
              <a:rPr lang="en-US" altLang="zh-CN" sz="2000" b="1" dirty="0"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m[1,3]</a:t>
            </a:r>
            <a:endParaRPr lang="en-US" altLang="zh-CN" sz="2000" b="1" dirty="0">
              <a:latin typeface="Times New Roman" panose="02020603050405020304" charset="0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707607" name="Text Box 23"/>
          <p:cNvSpPr txBox="1">
            <a:spLocks noChangeArrowheads="1"/>
          </p:cNvSpPr>
          <p:nvPr/>
        </p:nvSpPr>
        <p:spPr bwMode="auto">
          <a:xfrm>
            <a:off x="4755445" y="3040063"/>
            <a:ext cx="880745" cy="398780"/>
          </a:xfrm>
          <a:prstGeom prst="rect">
            <a:avLst/>
          </a:prstGeom>
          <a:solidFill>
            <a:srgbClr val="00FFFF"/>
          </a:solidFill>
          <a:ln>
            <a:noFill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lvl="0" algn="l">
              <a:defRPr/>
            </a:pPr>
            <a:r>
              <a:rPr lang="en-US" altLang="zh-CN" sz="2000" b="1"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m[2,4]</a:t>
            </a:r>
            <a:endParaRPr lang="en-US" altLang="zh-CN" sz="2000" b="1">
              <a:latin typeface="Times New Roman" panose="02020603050405020304" charset="0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707608" name="Text Box 24"/>
          <p:cNvSpPr txBox="1">
            <a:spLocks noChangeArrowheads="1"/>
          </p:cNvSpPr>
          <p:nvPr/>
        </p:nvSpPr>
        <p:spPr bwMode="auto">
          <a:xfrm>
            <a:off x="5908323" y="3832226"/>
            <a:ext cx="880745" cy="398780"/>
          </a:xfrm>
          <a:prstGeom prst="rect">
            <a:avLst/>
          </a:prstGeom>
          <a:solidFill>
            <a:srgbClr val="00FFFF"/>
          </a:solidFill>
          <a:ln>
            <a:noFill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lvl="0" algn="l">
              <a:defRPr/>
            </a:pPr>
            <a:r>
              <a:rPr lang="en-US" altLang="zh-CN" sz="2000" b="1"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m[3,5]</a:t>
            </a:r>
            <a:endParaRPr lang="en-US" altLang="zh-CN" sz="2000" b="1">
              <a:latin typeface="Times New Roman" panose="02020603050405020304" charset="0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707609" name="Text Box 25"/>
          <p:cNvSpPr txBox="1">
            <a:spLocks noChangeArrowheads="1"/>
          </p:cNvSpPr>
          <p:nvPr/>
        </p:nvSpPr>
        <p:spPr bwMode="auto">
          <a:xfrm>
            <a:off x="4755445" y="2335213"/>
            <a:ext cx="880745" cy="398780"/>
          </a:xfrm>
          <a:prstGeom prst="rect">
            <a:avLst/>
          </a:prstGeom>
          <a:solidFill>
            <a:srgbClr val="00FFFF"/>
          </a:solidFill>
          <a:ln>
            <a:noFill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lvl="0" algn="l">
              <a:defRPr/>
            </a:pPr>
            <a:r>
              <a:rPr lang="en-US" altLang="zh-CN" sz="2000" b="1" dirty="0"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m[1,4]</a:t>
            </a:r>
            <a:endParaRPr lang="en-US" altLang="zh-CN" sz="2000" b="1" dirty="0">
              <a:latin typeface="Times New Roman" panose="02020603050405020304" charset="0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707610" name="Text Box 26"/>
          <p:cNvSpPr txBox="1">
            <a:spLocks noChangeArrowheads="1"/>
          </p:cNvSpPr>
          <p:nvPr/>
        </p:nvSpPr>
        <p:spPr bwMode="auto">
          <a:xfrm>
            <a:off x="5908323" y="3040063"/>
            <a:ext cx="880745" cy="398780"/>
          </a:xfrm>
          <a:prstGeom prst="rect">
            <a:avLst/>
          </a:prstGeom>
          <a:solidFill>
            <a:srgbClr val="00FFFF"/>
          </a:solidFill>
          <a:ln>
            <a:noFill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lvl="0" algn="l">
              <a:defRPr/>
            </a:pPr>
            <a:r>
              <a:rPr lang="en-US" altLang="zh-CN" sz="2000" b="1"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m[2,5]</a:t>
            </a:r>
            <a:endParaRPr lang="en-US" altLang="zh-CN" sz="2000" b="1">
              <a:latin typeface="Times New Roman" panose="02020603050405020304" charset="0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707614" name="Line 30"/>
          <p:cNvSpPr>
            <a:spLocks noChangeShapeType="1"/>
          </p:cNvSpPr>
          <p:nvPr/>
        </p:nvSpPr>
        <p:spPr bwMode="auto">
          <a:xfrm>
            <a:off x="1627011" y="2205038"/>
            <a:ext cx="5633156" cy="3744912"/>
          </a:xfrm>
          <a:prstGeom prst="line">
            <a:avLst/>
          </a:prstGeom>
          <a:noFill/>
          <a:ln w="38100" cap="sq">
            <a:solidFill>
              <a:srgbClr val="FF0000"/>
            </a:solidFill>
            <a:miter lim="800000"/>
            <a:headEnd type="none" w="sm" len="sm"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707615" name="Line 31"/>
          <p:cNvSpPr>
            <a:spLocks noChangeShapeType="1"/>
          </p:cNvSpPr>
          <p:nvPr/>
        </p:nvSpPr>
        <p:spPr bwMode="auto">
          <a:xfrm>
            <a:off x="2587978" y="2060575"/>
            <a:ext cx="4672189" cy="3168650"/>
          </a:xfrm>
          <a:prstGeom prst="line">
            <a:avLst/>
          </a:prstGeom>
          <a:noFill/>
          <a:ln w="38100" cap="sq">
            <a:solidFill>
              <a:srgbClr val="FF0000"/>
            </a:solidFill>
            <a:miter lim="800000"/>
            <a:headEnd type="none" w="sm" len="sm"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707616" name="Line 32"/>
          <p:cNvSpPr>
            <a:spLocks noChangeShapeType="1"/>
          </p:cNvSpPr>
          <p:nvPr/>
        </p:nvSpPr>
        <p:spPr bwMode="auto">
          <a:xfrm>
            <a:off x="3739445" y="1989139"/>
            <a:ext cx="3520723" cy="2592387"/>
          </a:xfrm>
          <a:prstGeom prst="line">
            <a:avLst/>
          </a:prstGeom>
          <a:noFill/>
          <a:ln w="38100" cap="sq">
            <a:solidFill>
              <a:srgbClr val="FF0000"/>
            </a:solidFill>
            <a:miter lim="800000"/>
            <a:headEnd type="none" w="sm" len="sm"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707617" name="Line 33"/>
          <p:cNvSpPr>
            <a:spLocks noChangeShapeType="1"/>
          </p:cNvSpPr>
          <p:nvPr/>
        </p:nvSpPr>
        <p:spPr bwMode="auto">
          <a:xfrm>
            <a:off x="4700412" y="1989139"/>
            <a:ext cx="2559756" cy="1800225"/>
          </a:xfrm>
          <a:prstGeom prst="line">
            <a:avLst/>
          </a:prstGeom>
          <a:noFill/>
          <a:ln w="38100" cap="sq">
            <a:solidFill>
              <a:srgbClr val="FF0000"/>
            </a:solidFill>
            <a:miter lim="800000"/>
            <a:headEnd type="none" w="sm" len="sm"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707618" name="Line 34"/>
          <p:cNvSpPr>
            <a:spLocks noChangeShapeType="1"/>
          </p:cNvSpPr>
          <p:nvPr/>
        </p:nvSpPr>
        <p:spPr bwMode="auto">
          <a:xfrm>
            <a:off x="5851879" y="1989138"/>
            <a:ext cx="1408289" cy="1008062"/>
          </a:xfrm>
          <a:prstGeom prst="line">
            <a:avLst/>
          </a:prstGeom>
          <a:noFill/>
          <a:ln w="38100" cap="sq">
            <a:solidFill>
              <a:srgbClr val="0000FF"/>
            </a:solidFill>
            <a:miter lim="800000"/>
            <a:headEnd type="none" w="sm" len="sm"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文本框 22"/>
              <p:cNvSpPr txBox="1"/>
              <p:nvPr/>
            </p:nvSpPr>
            <p:spPr>
              <a:xfrm>
                <a:off x="228600" y="4887596"/>
                <a:ext cx="4159957" cy="156966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32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填充原则：要填充的</a:t>
                </a:r>
                <a14:m>
                  <m:oMath xmlns:m="http://schemas.openxmlformats.org/officeDocument/2006/math">
                    <m:r>
                      <a:rPr lang="en-US" altLang="zh-CN" sz="3200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𝑚</m:t>
                    </m:r>
                    <m:r>
                      <a:rPr lang="en-US" altLang="zh-CN" sz="3200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[</m:t>
                    </m:r>
                    <m:r>
                      <a:rPr lang="en-US" altLang="zh-CN" sz="3200" b="0" i="1" dirty="0" err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𝑖</m:t>
                    </m:r>
                    <m:r>
                      <a:rPr lang="en-US" altLang="zh-CN" sz="3200" b="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, </m:t>
                    </m:r>
                    <m:r>
                      <a:rPr lang="en-US" altLang="zh-CN" sz="3200" b="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𝑗</m:t>
                    </m:r>
                    <m:r>
                      <a:rPr lang="en-US" altLang="zh-CN" sz="3200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]</m:t>
                    </m:r>
                  </m:oMath>
                </a14:m>
                <a:r>
                  <a:rPr lang="zh-CN" altLang="en-US" sz="32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所需要的子问题的代价都是已知的</a:t>
                </a:r>
                <a:endParaRPr lang="zh-CN" altLang="en-US" sz="32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mc:Choice>
        <mc:Fallback>
          <p:sp>
            <p:nvSpPr>
              <p:cNvPr id="23" name="文本框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4887596"/>
                <a:ext cx="4159957" cy="1569660"/>
              </a:xfrm>
              <a:prstGeom prst="rect">
                <a:avLst/>
              </a:prstGeom>
              <a:blipFill rotWithShape="1">
                <a:blip r:embed="rId2"/>
                <a:stretch>
                  <a:fillRect r="2" b="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075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075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7075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7075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7075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7075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7076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7076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7076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7076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7076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7076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7076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7076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5" dur="500"/>
                                        <p:tgtEl>
                                          <p:spTgt spid="7076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0" dur="500"/>
                                        <p:tgtEl>
                                          <p:spTgt spid="7076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500"/>
                                        <p:tgtEl>
                                          <p:spTgt spid="7076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0" dur="500"/>
                                        <p:tgtEl>
                                          <p:spTgt spid="7076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5" dur="500"/>
                                        <p:tgtEl>
                                          <p:spTgt spid="7076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0" dur="500"/>
                                        <p:tgtEl>
                                          <p:spTgt spid="7076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5" dur="500"/>
                                        <p:tgtEl>
                                          <p:spTgt spid="7076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7591" grpId="0" bldLvl="0" animBg="1"/>
      <p:bldP spid="707593" grpId="0" bldLvl="0" animBg="1"/>
      <p:bldP spid="707595" grpId="0" bldLvl="0" animBg="1"/>
      <p:bldP spid="707597" grpId="0" bldLvl="0" animBg="1"/>
      <p:bldP spid="707599" grpId="0" bldLvl="0" animBg="1"/>
      <p:bldP spid="707601" grpId="0" bldLvl="0" animBg="1"/>
      <p:bldP spid="707602" grpId="0" bldLvl="0" animBg="1"/>
      <p:bldP spid="707603" grpId="0" bldLvl="0" animBg="1"/>
      <p:bldP spid="707604" grpId="0" bldLvl="0" animBg="1"/>
      <p:bldP spid="707605" grpId="0" bldLvl="0" animBg="1"/>
      <p:bldP spid="707606" grpId="0" bldLvl="0" animBg="1"/>
      <p:bldP spid="707607" grpId="0" bldLvl="0" animBg="1"/>
      <p:bldP spid="707608" grpId="0" bldLvl="0" animBg="1"/>
      <p:bldP spid="707609" grpId="0" bldLvl="0" animBg="1"/>
      <p:bldP spid="707610" grpId="0" bldLvl="0" animBg="1"/>
      <p:bldP spid="707614" grpId="0" animBg="1"/>
      <p:bldP spid="707615" grpId="0" animBg="1"/>
      <p:bldP spid="707616" grpId="0" animBg="1"/>
      <p:bldP spid="707617" grpId="0" animBg="1"/>
      <p:bldP spid="70761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Rectangle 8"/>
          <p:cNvSpPr>
            <a:spLocks noChangeArrowheads="1"/>
          </p:cNvSpPr>
          <p:nvPr/>
        </p:nvSpPr>
        <p:spPr bwMode="auto">
          <a:xfrm>
            <a:off x="1" y="1"/>
            <a:ext cx="1820333" cy="9810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华文行楷" panose="0201080004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华文行楷" panose="0201080004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华文行楷" panose="0201080004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华文行楷" panose="0201080004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华文行楷" panose="020108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华文行楷" panose="020108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华文行楷" panose="020108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华文行楷" panose="020108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华文行楷" panose="02010800040101010101" pitchFamily="2" charset="-122"/>
              </a:defRPr>
            </a:lvl9pPr>
          </a:lstStyle>
          <a:p>
            <a:pPr eaLnBrk="1" hangingPunct="1"/>
            <a:endParaRPr lang="zh-CN" altLang="en-US">
              <a:latin typeface="Times New Roman" panose="02020603050405020304" charset="0"/>
              <a:ea typeface="+mn-ea"/>
              <a:cs typeface="Times New Roman" panose="02020603050405020304" charset="0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3214688" y="80645"/>
            <a:ext cx="2840038" cy="633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flatTx/>
          </a:bodyPr>
          <a:lstStyle>
            <a:lvl1pPr>
              <a:defRPr kumimoji="1" sz="4400">
                <a:solidFill>
                  <a:schemeClr val="tx2"/>
                </a:solidFill>
                <a:latin typeface="Times New Roman" panose="02020603050405020304" charset="0"/>
                <a:ea typeface="宋体" panose="02010600030101010101" pitchFamily="2" charset="-122"/>
              </a:defRPr>
            </a:lvl1pPr>
            <a:lvl2pPr>
              <a:defRPr kumimoji="1" sz="4400">
                <a:solidFill>
                  <a:schemeClr val="tx2"/>
                </a:solidFill>
                <a:latin typeface="Times New Roman" panose="02020603050405020304" charset="0"/>
                <a:ea typeface="宋体" panose="02010600030101010101" pitchFamily="2" charset="-122"/>
              </a:defRPr>
            </a:lvl2pPr>
            <a:lvl3pPr>
              <a:defRPr kumimoji="1" sz="4400">
                <a:solidFill>
                  <a:schemeClr val="tx2"/>
                </a:solidFill>
                <a:latin typeface="Times New Roman" panose="02020603050405020304" charset="0"/>
                <a:ea typeface="宋体" panose="02010600030101010101" pitchFamily="2" charset="-122"/>
              </a:defRPr>
            </a:lvl3pPr>
            <a:lvl4pPr>
              <a:defRPr kumimoji="1" sz="4400">
                <a:solidFill>
                  <a:schemeClr val="tx2"/>
                </a:solidFill>
                <a:latin typeface="Times New Roman" panose="02020603050405020304" charset="0"/>
                <a:ea typeface="宋体" panose="02010600030101010101" pitchFamily="2" charset="-122"/>
              </a:defRPr>
            </a:lvl4pPr>
            <a:lvl5pPr>
              <a:defRPr kumimoji="1" sz="4400">
                <a:solidFill>
                  <a:schemeClr val="tx2"/>
                </a:solidFill>
                <a:latin typeface="Times New Roman" panose="02020603050405020304" charset="0"/>
                <a:ea typeface="宋体" panose="02010600030101010101" pitchFamily="2" charset="-122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charset="0"/>
                <a:ea typeface="宋体" panose="02010600030101010101" pitchFamily="2" charset="-122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charset="0"/>
                <a:ea typeface="宋体" panose="02010600030101010101" pitchFamily="2" charset="-122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charset="0"/>
                <a:ea typeface="宋体" panose="02010600030101010101" pitchFamily="2" charset="-122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pitchFamily="34" charset="-122"/>
              </a:rPr>
              <a:t>算法</a:t>
            </a:r>
            <a:endParaRPr kumimoji="1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微软雅黑" panose="020B0503020204020204" pitchFamily="34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 Box 3"/>
              <p:cNvSpPr txBox="1">
                <a:spLocks noChangeArrowheads="1"/>
              </p:cNvSpPr>
              <p:nvPr/>
            </p:nvSpPr>
            <p:spPr bwMode="auto">
              <a:xfrm>
                <a:off x="685800" y="609600"/>
                <a:ext cx="8001000" cy="530071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9525">
                <a:noFill/>
                <a:miter lim="800000"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 prstMaterial="metal">
                <a:bevelT w="88900" h="88900"/>
              </a:sp3d>
            </p:spPr>
            <p:txBody>
              <a:bodyPr wrap="square" lIns="144000" tIns="144000" bIns="144000">
                <a:spAutoFit/>
              </a:bodyPr>
              <a:lstStyle/>
              <a:p>
                <a:pPr marL="0" lvl="1">
                  <a:lnSpc>
                    <a:spcPct val="110000"/>
                  </a:lnSpc>
                  <a:defRPr/>
                </a:pPr>
                <a:r>
                  <a:rPr lang="en-US" altLang="zh-CN" sz="2450" dirty="0"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  <a:sym typeface="+mn-ea"/>
                  </a:rPr>
                  <a:t>Matrix-Chain-Order</a:t>
                </a:r>
                <a:endParaRPr lang="en-US" altLang="zh-CN" sz="2450" dirty="0"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  <a:sym typeface="+mn-ea"/>
                </a:endParaRPr>
              </a:p>
              <a:p>
                <a:pPr marL="0" lvl="1">
                  <a:lnSpc>
                    <a:spcPct val="110000"/>
                  </a:lnSpc>
                  <a:defRPr/>
                </a:pPr>
                <a:r>
                  <a:rPr lang="en-US" altLang="zh-CN" sz="2450" dirty="0"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rPr>
                  <a:t>Input: </a:t>
                </a:r>
                <a:r>
                  <a:rPr lang="zh-CN" altLang="en-US" sz="2450" dirty="0">
                    <a:solidFill>
                      <a:srgbClr val="FF0000"/>
                    </a:solidFill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rPr>
                  <a:t>向量</a:t>
                </a:r>
                <a:r>
                  <a:rPr lang="en-US" altLang="zh-CN" sz="2450" dirty="0">
                    <a:solidFill>
                      <a:srgbClr val="FF0000"/>
                    </a:solidFill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rPr>
                  <a:t>p, p</a:t>
                </a:r>
                <a:r>
                  <a:rPr lang="zh-CN" altLang="en-US" sz="2450" dirty="0">
                    <a:solidFill>
                      <a:srgbClr val="FF0000"/>
                    </a:solidFill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rPr>
                  <a:t>中存放各个矩阵的行数列数</a:t>
                </a:r>
                <a:endParaRPr lang="zh-CN" altLang="en-US" sz="2450" dirty="0"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endParaRPr>
              </a:p>
              <a:p>
                <a:pPr marL="0" lvl="1">
                  <a:lnSpc>
                    <a:spcPct val="110000"/>
                  </a:lnSpc>
                  <a:defRPr/>
                </a:pPr>
                <a:r>
                  <a:rPr lang="en-US" altLang="zh-CN" sz="2450" dirty="0"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rPr>
                  <a:t>Output: </a:t>
                </a:r>
                <a:r>
                  <a:rPr lang="en-US" altLang="zh-CN" sz="2450" dirty="0">
                    <a:solidFill>
                      <a:srgbClr val="FF0000"/>
                    </a:solidFill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rPr>
                  <a:t>m </a:t>
                </a:r>
                <a:r>
                  <a:rPr lang="zh-CN" altLang="en-US" sz="2450" dirty="0">
                    <a:solidFill>
                      <a:srgbClr val="FF0000"/>
                    </a:solidFill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rPr>
                  <a:t>完成矩阵链乘的最小乘法数</a:t>
                </a:r>
                <a:endParaRPr lang="en-US" altLang="zh-CN" sz="2450" dirty="0"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endParaRPr>
              </a:p>
              <a:p>
                <a:pPr marL="0" lvl="1">
                  <a:lnSpc>
                    <a:spcPct val="110000"/>
                  </a:lnSpc>
                  <a:defRPr/>
                </a:pPr>
                <a:r>
                  <a:rPr lang="zh-CN" altLang="en-US" sz="2100" dirty="0">
                    <a:solidFill>
                      <a:srgbClr val="FF0000"/>
                    </a:solidFill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rPr>
                  <a:t>过程</a:t>
                </a:r>
                <a:r>
                  <a:rPr lang="zh-CN" altLang="en-US" sz="2100" dirty="0"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rPr>
                  <a:t>：</a:t>
                </a:r>
                <a:r>
                  <a:rPr lang="en-US" altLang="zh-CN" sz="2100" dirty="0"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rPr>
                  <a:t>Matrix-Chain-Order(p)</a:t>
                </a:r>
                <a:endParaRPr lang="en-US" dirty="0">
                  <a:solidFill>
                    <a:srgbClr val="FF0000"/>
                  </a:solidFill>
                  <a:latin typeface="Consolas" panose="020B0609020204030204" pitchFamily="49" charset="0"/>
                  <a:ea typeface="仿宋" panose="02010609060101010101" pitchFamily="49" charset="-122"/>
                  <a:cs typeface="Times New Roman" panose="02020603050405020304" charset="0"/>
                </a:endParaRPr>
              </a:p>
              <a:p>
                <a:pPr>
                  <a:defRPr/>
                </a:pPr>
                <a:r>
                  <a:rPr lang="en-US" sz="2000" dirty="0">
                    <a:solidFill>
                      <a:srgbClr val="FF0000"/>
                    </a:solidFill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charset="0"/>
                  </a:rPr>
                  <a:t>1. </a:t>
                </a:r>
                <a:r>
                  <a:rPr lang="en-US" sz="2000" dirty="0">
                    <a:highlight>
                      <a:srgbClr val="FFFF00"/>
                    </a:highlight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charset="0"/>
                  </a:rPr>
                  <a:t>n</a:t>
                </a:r>
                <a:r>
                  <a:rPr lang="en-US" altLang="zh-CN" sz="2000" b="1" dirty="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highlight>
                      <a:srgbClr val="FFFF00"/>
                    </a:highlight>
                    <a:latin typeface="华文细黑" panose="02010600040101010101" charset="-122"/>
                    <a:ea typeface="华文细黑" panose="02010600040101010101" charset="-122"/>
                    <a:cs typeface="华文细黑" panose="02010600040101010101" charset="-122"/>
                    <a:sym typeface="Symbol" panose="05050102010706020507" pitchFamily="18" charset="2"/>
                  </a:rPr>
                  <a:t> </a:t>
                </a:r>
                <a:r>
                  <a:rPr lang="en-US" altLang="zh-CN" sz="2000" b="1" dirty="0">
                    <a:solidFill>
                      <a:schemeClr val="tx1"/>
                    </a:solidFill>
                    <a:highlight>
                      <a:srgbClr val="FFFF00"/>
                    </a:highlight>
                    <a:latin typeface="华文细黑" panose="02010600040101010101" charset="-122"/>
                    <a:ea typeface="华文细黑" panose="02010600040101010101" charset="-122"/>
                    <a:cs typeface="华文细黑" panose="02010600040101010101" charset="-122"/>
                    <a:sym typeface="Symbol" panose="05050102010706020507" pitchFamily="18" charset="2"/>
                  </a:rPr>
                  <a:t> </a:t>
                </a:r>
                <a:r>
                  <a:rPr lang="en-US" sz="2000" dirty="0">
                    <a:highlight>
                      <a:srgbClr val="FFFF00"/>
                    </a:highlight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charset="0"/>
                  </a:rPr>
                  <a:t>length(p)-1；</a:t>
                </a:r>
                <a:r>
                  <a:rPr lang="pt-BR" altLang="zh-CN" sz="2000" dirty="0">
                    <a:latin typeface="Consolas" panose="020B0609020204030204" pitchFamily="49" charset="0"/>
                    <a:ea typeface="楷体" panose="02010609060101010101" pitchFamily="49" charset="-122"/>
                    <a:cs typeface="Times New Roman" panose="02020603050405020304" charset="0"/>
                  </a:rPr>
                  <a:t>/*</a:t>
                </a:r>
                <a:r>
                  <a:rPr lang="en-US" altLang="zh-CN" sz="2000" dirty="0">
                    <a:latin typeface="Consolas" panose="020B0609020204030204" pitchFamily="49" charset="0"/>
                    <a:ea typeface="楷体" panose="02010609060101010101" pitchFamily="49" charset="-122"/>
                    <a:cs typeface="Times New Roman" panose="02020603050405020304" charset="0"/>
                  </a:rPr>
                  <a:t>p</a:t>
                </a:r>
                <a:r>
                  <a:rPr lang="en-US" altLang="zh-CN" sz="2000" baseline="-25000" dirty="0">
                    <a:latin typeface="Consolas" panose="020B0609020204030204" pitchFamily="49" charset="0"/>
                    <a:ea typeface="楷体" panose="02010609060101010101" pitchFamily="49" charset="-122"/>
                    <a:cs typeface="Times New Roman" panose="02020603050405020304" charset="0"/>
                  </a:rPr>
                  <a:t>0</a:t>
                </a:r>
                <a:r>
                  <a:rPr lang="zh-CN" altLang="en-US" sz="2000" dirty="0">
                    <a:latin typeface="Consolas" panose="020B0609020204030204" pitchFamily="49" charset="0"/>
                    <a:ea typeface="楷体" panose="02010609060101010101" pitchFamily="49" charset="-122"/>
                    <a:cs typeface="Times New Roman" panose="02020603050405020304" charset="0"/>
                  </a:rPr>
                  <a:t>到</a:t>
                </a:r>
                <a:r>
                  <a:rPr lang="en-US" altLang="zh-CN" sz="2000" dirty="0" err="1">
                    <a:latin typeface="Consolas" panose="020B0609020204030204" pitchFamily="49" charset="0"/>
                    <a:ea typeface="楷体" panose="02010609060101010101" pitchFamily="49" charset="-122"/>
                    <a:cs typeface="Times New Roman" panose="02020603050405020304" charset="0"/>
                  </a:rPr>
                  <a:t>p</a:t>
                </a:r>
                <a:r>
                  <a:rPr lang="en-US" altLang="zh-CN" sz="2000" baseline="-25000" dirty="0" err="1">
                    <a:latin typeface="Consolas" panose="020B0609020204030204" pitchFamily="49" charset="0"/>
                    <a:ea typeface="楷体" panose="02010609060101010101" pitchFamily="49" charset="-122"/>
                    <a:cs typeface="Times New Roman" panose="02020603050405020304" charset="0"/>
                  </a:rPr>
                  <a:t>n</a:t>
                </a:r>
                <a:r>
                  <a:rPr lang="zh-CN" altLang="en-US" sz="2000" dirty="0">
                    <a:latin typeface="Consolas" panose="020B0609020204030204" pitchFamily="49" charset="0"/>
                    <a:ea typeface="楷体" panose="02010609060101010101" pitchFamily="49" charset="-122"/>
                    <a:cs typeface="Times New Roman" panose="02020603050405020304" charset="0"/>
                  </a:rPr>
                  <a:t>，所以要减</a:t>
                </a:r>
                <a:r>
                  <a:rPr lang="en-US" altLang="zh-CN" sz="2000" dirty="0">
                    <a:latin typeface="Consolas" panose="020B0609020204030204" pitchFamily="49" charset="0"/>
                    <a:ea typeface="楷体" panose="02010609060101010101" pitchFamily="49" charset="-122"/>
                    <a:cs typeface="Times New Roman" panose="02020603050405020304" charset="0"/>
                  </a:rPr>
                  <a:t>1</a:t>
                </a:r>
                <a:r>
                  <a:rPr lang="zh-CN" altLang="en-US" sz="2000" dirty="0">
                    <a:latin typeface="Consolas" panose="020B0609020204030204" pitchFamily="49" charset="0"/>
                    <a:ea typeface="楷体" panose="02010609060101010101" pitchFamily="49" charset="-122"/>
                    <a:cs typeface="Times New Roman" panose="02020603050405020304" charset="0"/>
                  </a:rPr>
                  <a:t>*</a:t>
                </a:r>
                <a:r>
                  <a:rPr lang="en-US" altLang="zh-CN" sz="2000" dirty="0">
                    <a:latin typeface="Consolas" panose="020B0609020204030204" pitchFamily="49" charset="0"/>
                    <a:ea typeface="楷体" panose="02010609060101010101" pitchFamily="49" charset="-122"/>
                    <a:cs typeface="Times New Roman" panose="02020603050405020304" charset="0"/>
                  </a:rPr>
                  <a:t>/</a:t>
                </a:r>
                <a:endParaRPr lang="en-US" sz="2000" dirty="0">
                  <a:highlight>
                    <a:srgbClr val="FFFF00"/>
                  </a:highlight>
                  <a:latin typeface="Consolas" panose="020B0609020204030204" pitchFamily="49" charset="0"/>
                  <a:ea typeface="仿宋" panose="02010609060101010101" pitchFamily="49" charset="-122"/>
                  <a:cs typeface="Times New Roman" panose="02020603050405020304" charset="0"/>
                </a:endParaRPr>
              </a:p>
              <a:p>
                <a:pPr marL="342900" indent="-342900" algn="l">
                  <a:buAutoNum type="arabicPeriod" startAt="2"/>
                  <a:defRPr/>
                </a:pPr>
                <a:r>
                  <a:rPr lang="pt-BR" sz="2000" dirty="0">
                    <a:solidFill>
                      <a:srgbClr val="FF0000"/>
                    </a:solidFill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charset="0"/>
                  </a:rPr>
                  <a:t>FOR</a:t>
                </a:r>
                <a:r>
                  <a:rPr lang="pt-BR" sz="20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charset="0"/>
                  </a:rPr>
                  <a:t>  i</a:t>
                </a:r>
                <a:r>
                  <a:rPr lang="en-US" altLang="zh-CN" sz="2000" b="1" dirty="0">
                    <a:solidFill>
                      <a:schemeClr val="tx1"/>
                    </a:solidFill>
                    <a:latin typeface="华文细黑" panose="02010600040101010101" charset="-122"/>
                    <a:ea typeface="华文细黑" panose="02010600040101010101" charset="-122"/>
                    <a:cs typeface="华文细黑" panose="02010600040101010101" charset="-122"/>
                    <a:sym typeface="Symbol" panose="05050102010706020507" pitchFamily="18" charset="2"/>
                  </a:rPr>
                  <a:t>  </a:t>
                </a:r>
                <a:r>
                  <a:rPr lang="pt-BR" sz="20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charset="0"/>
                  </a:rPr>
                  <a:t>1  </a:t>
                </a:r>
                <a:r>
                  <a:rPr lang="pt-BR" sz="2000" dirty="0">
                    <a:solidFill>
                      <a:srgbClr val="FF0000"/>
                    </a:solidFill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charset="0"/>
                  </a:rPr>
                  <a:t>TO</a:t>
                </a:r>
                <a:r>
                  <a:rPr lang="pt-BR" sz="20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charset="0"/>
                  </a:rPr>
                  <a:t>  n  </a:t>
                </a:r>
                <a:r>
                  <a:rPr lang="pt-BR" sz="2000" dirty="0">
                    <a:solidFill>
                      <a:srgbClr val="FF0000"/>
                    </a:solidFill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charset="0"/>
                  </a:rPr>
                  <a:t>DO</a:t>
                </a:r>
                <a:endParaRPr lang="pt-BR" sz="2000" dirty="0">
                  <a:solidFill>
                    <a:srgbClr val="FF0000"/>
                  </a:solidFill>
                  <a:latin typeface="Consolas" panose="020B0609020204030204" pitchFamily="49" charset="0"/>
                  <a:ea typeface="仿宋" panose="02010609060101010101" pitchFamily="49" charset="-122"/>
                  <a:cs typeface="Times New Roman" panose="02020603050405020304" charset="0"/>
                </a:endParaRPr>
              </a:p>
              <a:p>
                <a:pPr marL="342900" indent="-342900">
                  <a:buAutoNum type="arabicPeriod" startAt="2"/>
                  <a:defRPr/>
                </a:pPr>
                <a:r>
                  <a:rPr lang="en-US" sz="2000" dirty="0">
                    <a:solidFill>
                      <a:srgbClr val="FF0000"/>
                    </a:solidFill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charset="0"/>
                  </a:rPr>
                  <a:t> </a:t>
                </a:r>
                <a:r>
                  <a:rPr lang="en-US" sz="20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charset="0"/>
                  </a:rPr>
                  <a:t>	   m[</a:t>
                </a:r>
                <a:r>
                  <a:rPr lang="en-US" sz="2000" dirty="0" err="1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charset="0"/>
                  </a:rPr>
                  <a:t>i</a:t>
                </a:r>
                <a:r>
                  <a:rPr lang="en-US" sz="20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charset="0"/>
                  </a:rPr>
                  <a:t>, </a:t>
                </a:r>
                <a:r>
                  <a:rPr lang="en-US" sz="2000" dirty="0" err="1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charset="0"/>
                  </a:rPr>
                  <a:t>i</a:t>
                </a:r>
                <a:r>
                  <a:rPr lang="en-US" sz="20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charset="0"/>
                  </a:rPr>
                  <a:t>]</a:t>
                </a:r>
                <a:r>
                  <a:rPr lang="en-US" altLang="zh-CN" sz="2000" b="1" dirty="0">
                    <a:solidFill>
                      <a:schemeClr val="tx1"/>
                    </a:solidFill>
                    <a:latin typeface="华文细黑" panose="02010600040101010101" charset="-122"/>
                    <a:ea typeface="华文细黑" panose="02010600040101010101" charset="-122"/>
                    <a:cs typeface="华文细黑" panose="02010600040101010101" charset="-122"/>
                    <a:sym typeface="Symbol" panose="05050102010706020507" pitchFamily="18" charset="2"/>
                  </a:rPr>
                  <a:t>  </a:t>
                </a:r>
                <a:r>
                  <a:rPr lang="en-US" sz="20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charset="0"/>
                  </a:rPr>
                  <a:t>0;</a:t>
                </a:r>
                <a:r>
                  <a:rPr lang="pt-BR" altLang="zh-CN" sz="2000" dirty="0">
                    <a:latin typeface="Consolas" panose="020B0609020204030204" pitchFamily="49" charset="0"/>
                    <a:ea typeface="楷体" panose="02010609060101010101" pitchFamily="49" charset="-122"/>
                    <a:cs typeface="Times New Roman" panose="02020603050405020304" charset="0"/>
                  </a:rPr>
                  <a:t>    </a:t>
                </a:r>
                <a:endParaRPr lang="en-US" sz="2000" dirty="0">
                  <a:latin typeface="Consolas" panose="020B0609020204030204" pitchFamily="49" charset="0"/>
                  <a:ea typeface="仿宋" panose="02010609060101010101" pitchFamily="49" charset="-122"/>
                  <a:cs typeface="Times New Roman" panose="02020603050405020304" charset="0"/>
                </a:endParaRPr>
              </a:p>
              <a:p>
                <a:pPr marL="342900" indent="-342900" algn="l">
                  <a:buAutoNum type="arabicPeriod" startAt="2"/>
                  <a:defRPr/>
                </a:pPr>
                <a:r>
                  <a:rPr lang="pt-BR" altLang="zh-CN" sz="2000" dirty="0">
                    <a:solidFill>
                      <a:srgbClr val="FF0000"/>
                    </a:solidFill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charset="0"/>
                  </a:rPr>
                  <a:t>FOR</a:t>
                </a:r>
                <a:r>
                  <a:rPr lang="pt-BR" altLang="zh-CN" sz="20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charset="0"/>
                  </a:rPr>
                  <a:t>  l</a:t>
                </a:r>
                <a:r>
                  <a:rPr lang="en-US" altLang="zh-CN" sz="2000" b="1" dirty="0">
                    <a:solidFill>
                      <a:schemeClr val="tx1"/>
                    </a:solidFill>
                    <a:latin typeface="华文细黑" panose="02010600040101010101" charset="-122"/>
                    <a:ea typeface="华文细黑" panose="02010600040101010101" charset="-122"/>
                    <a:cs typeface="华文细黑" panose="02010600040101010101" charset="-122"/>
                    <a:sym typeface="Symbol" panose="05050102010706020507" pitchFamily="18" charset="2"/>
                  </a:rPr>
                  <a:t>  </a:t>
                </a:r>
                <a:r>
                  <a:rPr lang="pt-BR" altLang="zh-CN" sz="20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charset="0"/>
                  </a:rPr>
                  <a:t>2  </a:t>
                </a:r>
                <a:r>
                  <a:rPr lang="pt-BR" altLang="zh-CN" sz="2000" dirty="0">
                    <a:solidFill>
                      <a:srgbClr val="FF0000"/>
                    </a:solidFill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charset="0"/>
                  </a:rPr>
                  <a:t>TO</a:t>
                </a:r>
                <a:r>
                  <a:rPr lang="pt-BR" altLang="zh-CN" sz="20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charset="0"/>
                  </a:rPr>
                  <a:t>  n </a:t>
                </a:r>
                <a:r>
                  <a:rPr lang="pt-BR" altLang="zh-CN" sz="2000" dirty="0">
                    <a:solidFill>
                      <a:srgbClr val="FF0000"/>
                    </a:solidFill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charset="0"/>
                  </a:rPr>
                  <a:t>DO</a:t>
                </a:r>
                <a:r>
                  <a:rPr lang="pt-BR" altLang="zh-CN" sz="20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charset="0"/>
                  </a:rPr>
                  <a:t>   </a:t>
                </a:r>
                <a:r>
                  <a:rPr lang="pt-BR" altLang="zh-CN" sz="2000" dirty="0">
                    <a:latin typeface="Consolas" panose="020B0609020204030204" pitchFamily="49" charset="0"/>
                    <a:ea typeface="楷体" panose="02010609060101010101" pitchFamily="49" charset="-122"/>
                    <a:cs typeface="Times New Roman" panose="02020603050405020304" charset="0"/>
                  </a:rPr>
                  <a:t>/*</a:t>
                </a:r>
                <a:r>
                  <a:rPr lang="zh-CN" altLang="en-US" sz="2000" dirty="0">
                    <a:latin typeface="Consolas" panose="020B0609020204030204" pitchFamily="49" charset="0"/>
                    <a:ea typeface="楷体" panose="02010609060101010101" pitchFamily="49" charset="-122"/>
                    <a:cs typeface="Times New Roman" panose="02020603050405020304" charset="0"/>
                  </a:rPr>
                  <a:t>计算第</a:t>
                </a:r>
                <a:r>
                  <a:rPr lang="pt-BR" altLang="zh-CN" sz="2000" dirty="0">
                    <a:latin typeface="Consolas" panose="020B0609020204030204" pitchFamily="49" charset="0"/>
                    <a:ea typeface="楷体" panose="02010609060101010101" pitchFamily="49" charset="-122"/>
                    <a:cs typeface="Times New Roman" panose="02020603050405020304" charset="0"/>
                  </a:rPr>
                  <a:t>l</a:t>
                </a:r>
                <a:r>
                  <a:rPr lang="zh-CN" altLang="en-US" sz="2000" dirty="0">
                    <a:latin typeface="Consolas" panose="020B0609020204030204" pitchFamily="49" charset="0"/>
                    <a:ea typeface="楷体" panose="02010609060101010101" pitchFamily="49" charset="-122"/>
                    <a:cs typeface="Times New Roman" panose="02020603050405020304" charset="0"/>
                  </a:rPr>
                  <a:t>个对角线*</a:t>
                </a:r>
                <a:r>
                  <a:rPr lang="en-US" altLang="zh-CN" sz="2000" dirty="0">
                    <a:latin typeface="Consolas" panose="020B0609020204030204" pitchFamily="49" charset="0"/>
                    <a:ea typeface="楷体" panose="02010609060101010101" pitchFamily="49" charset="-122"/>
                    <a:cs typeface="Times New Roman" panose="02020603050405020304" charset="0"/>
                  </a:rPr>
                  <a:t>/</a:t>
                </a:r>
                <a:endParaRPr lang="en-US" altLang="zh-CN" sz="2000" dirty="0">
                  <a:latin typeface="Consolas" panose="020B0609020204030204" pitchFamily="49" charset="0"/>
                  <a:ea typeface="楷体" panose="02010609060101010101" pitchFamily="49" charset="-122"/>
                  <a:cs typeface="Times New Roman" panose="02020603050405020304" charset="0"/>
                </a:endParaRPr>
              </a:p>
              <a:p>
                <a:pPr marL="342900" indent="-342900" algn="l">
                  <a:buAutoNum type="arabicPeriod" startAt="2"/>
                  <a:defRPr/>
                </a:pPr>
                <a:r>
                  <a:rPr lang="pt-BR" altLang="zh-CN" sz="2000" dirty="0">
                    <a:solidFill>
                      <a:srgbClr val="FF0000"/>
                    </a:solidFill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charset="0"/>
                  </a:rPr>
                  <a:t> </a:t>
                </a:r>
                <a:r>
                  <a:rPr lang="pt-BR" altLang="zh-CN" sz="20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charset="0"/>
                  </a:rPr>
                  <a:t>  </a:t>
                </a:r>
                <a:r>
                  <a:rPr lang="pt-BR" altLang="zh-CN" sz="2000" dirty="0">
                    <a:solidFill>
                      <a:srgbClr val="FF0000"/>
                    </a:solidFill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charset="0"/>
                  </a:rPr>
                  <a:t>FOR</a:t>
                </a:r>
                <a:r>
                  <a:rPr lang="pt-BR" altLang="zh-CN" sz="20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charset="0"/>
                  </a:rPr>
                  <a:t>  i</a:t>
                </a:r>
                <a:r>
                  <a:rPr lang="en-US" altLang="zh-CN" sz="2000" b="1" dirty="0">
                    <a:solidFill>
                      <a:schemeClr val="tx1"/>
                    </a:solidFill>
                    <a:latin typeface="华文细黑" panose="02010600040101010101" charset="-122"/>
                    <a:ea typeface="华文细黑" panose="02010600040101010101" charset="-122"/>
                    <a:cs typeface="华文细黑" panose="02010600040101010101" charset="-122"/>
                    <a:sym typeface="Symbol" panose="05050102010706020507" pitchFamily="18" charset="2"/>
                  </a:rPr>
                  <a:t>  </a:t>
                </a:r>
                <a:r>
                  <a:rPr lang="pt-BR" altLang="zh-CN" sz="20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charset="0"/>
                  </a:rPr>
                  <a:t>1  </a:t>
                </a:r>
                <a:r>
                  <a:rPr lang="pt-BR" altLang="zh-CN" sz="2000" dirty="0">
                    <a:solidFill>
                      <a:srgbClr val="FF0000"/>
                    </a:solidFill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charset="0"/>
                  </a:rPr>
                  <a:t>TO</a:t>
                </a:r>
                <a:r>
                  <a:rPr lang="pt-BR" altLang="zh-CN" sz="20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charset="0"/>
                  </a:rPr>
                  <a:t>  n-l+1  </a:t>
                </a:r>
                <a:r>
                  <a:rPr lang="pt-BR" altLang="zh-CN" sz="2000" dirty="0">
                    <a:solidFill>
                      <a:srgbClr val="FF0000"/>
                    </a:solidFill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charset="0"/>
                  </a:rPr>
                  <a:t>DO</a:t>
                </a:r>
                <a:endParaRPr lang="pt-BR" altLang="zh-CN" sz="2000" dirty="0">
                  <a:solidFill>
                    <a:srgbClr val="FF0000"/>
                  </a:solidFill>
                  <a:latin typeface="Consolas" panose="020B0609020204030204" pitchFamily="49" charset="0"/>
                  <a:ea typeface="仿宋" panose="02010609060101010101" pitchFamily="49" charset="-122"/>
                  <a:cs typeface="Times New Roman" panose="02020603050405020304" charset="0"/>
                </a:endParaRPr>
              </a:p>
              <a:p>
                <a:pPr marL="342900" indent="-342900" algn="l">
                  <a:buAutoNum type="arabicPeriod" startAt="2"/>
                  <a:defRPr/>
                </a:pPr>
                <a:r>
                  <a:rPr lang="pt-BR" altLang="zh-CN" sz="2000" dirty="0">
                    <a:solidFill>
                      <a:srgbClr val="FF0000"/>
                    </a:solidFill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charset="0"/>
                  </a:rPr>
                  <a:t> </a:t>
                </a:r>
                <a:r>
                  <a:rPr lang="pt-BR" altLang="zh-CN" sz="20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charset="0"/>
                  </a:rPr>
                  <a:t>      </a:t>
                </a:r>
                <a:r>
                  <a:rPr lang="en-US" altLang="zh-CN" sz="2000" dirty="0">
                    <a:latin typeface="Consolas" panose="020B0609020204030204" pitchFamily="49" charset="0"/>
                    <a:ea typeface="华文细黑" panose="02010600040101010101" charset="-122"/>
                    <a:cs typeface="华文细黑" panose="02010600040101010101" charset="-122"/>
                  </a:rPr>
                  <a:t>j </a:t>
                </a:r>
                <a:r>
                  <a:rPr lang="en-US" altLang="zh-CN" sz="2000" b="1" dirty="0">
                    <a:latin typeface="Consolas" panose="020B0609020204030204" pitchFamily="49" charset="0"/>
                    <a:ea typeface="华文细黑" panose="02010600040101010101" charset="-122"/>
                    <a:cs typeface="华文细黑" panose="02010600040101010101" charset="-122"/>
                    <a:sym typeface="Symbol" panose="05050102010706020507" pitchFamily="18" charset="2"/>
                  </a:rPr>
                  <a:t> </a:t>
                </a:r>
                <a:r>
                  <a:rPr lang="en-US" altLang="zh-CN" sz="2000" dirty="0">
                    <a:latin typeface="Consolas" panose="020B0609020204030204" pitchFamily="49" charset="0"/>
                    <a:ea typeface="华文细黑" panose="02010600040101010101" charset="-122"/>
                    <a:cs typeface="华文细黑" panose="02010600040101010101" charset="-122"/>
                  </a:rPr>
                  <a:t>i+l-1;</a:t>
                </a:r>
                <a:endParaRPr lang="en-US" altLang="zh-CN" sz="2000" dirty="0">
                  <a:solidFill>
                    <a:schemeClr val="accent6">
                      <a:lumMod val="75000"/>
                    </a:schemeClr>
                  </a:solidFill>
                  <a:latin typeface="Consolas" panose="020B0609020204030204" pitchFamily="49" charset="0"/>
                  <a:ea typeface="仿宋" panose="02010609060101010101" pitchFamily="49" charset="-122"/>
                  <a:cs typeface="Times New Roman" panose="02020603050405020304" charset="0"/>
                </a:endParaRPr>
              </a:p>
              <a:p>
                <a:pPr marL="342900" indent="-342900">
                  <a:buFontTx/>
                  <a:buAutoNum type="arabicPeriod" startAt="2"/>
                  <a:defRPr/>
                </a:pPr>
                <a:r>
                  <a:rPr lang="pt-BR" altLang="zh-CN" sz="2000" dirty="0">
                    <a:solidFill>
                      <a:srgbClr val="FF0000"/>
                    </a:solidFill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charset="0"/>
                  </a:rPr>
                  <a:t> </a:t>
                </a:r>
                <a:r>
                  <a:rPr lang="pt-BR" altLang="zh-CN" sz="20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charset="0"/>
                  </a:rPr>
                  <a:t>      m[i, j]</a:t>
                </a:r>
                <a:r>
                  <a:rPr lang="en-US" altLang="zh-CN" sz="2000" b="1" dirty="0"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Consolas" panose="020B0609020204030204" pitchFamily="49" charset="0"/>
                    <a:ea typeface="华文细黑" panose="02010600040101010101" charset="-122"/>
                    <a:cs typeface="华文细黑" panose="02010600040101010101" charset="-122"/>
                    <a:sym typeface="Symbol" panose="05050102010706020507" pitchFamily="18" charset="2"/>
                  </a:rPr>
                  <a:t> </a:t>
                </a:r>
                <a:r>
                  <a:rPr lang="en-US" altLang="zh-CN" sz="2000" b="1" dirty="0">
                    <a:latin typeface="Consolas" panose="020B0609020204030204" pitchFamily="49" charset="0"/>
                    <a:ea typeface="华文细黑" panose="02010600040101010101" charset="-122"/>
                    <a:cs typeface="华文细黑" panose="02010600040101010101" charset="-122"/>
                    <a:sym typeface="Symbol" panose="05050102010706020507" pitchFamily="18" charset="2"/>
                  </a:rPr>
                  <a:t></a:t>
                </a:r>
                <a:r>
                  <a:rPr lang="en-US" altLang="zh-CN" sz="2000" b="1" dirty="0"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Consolas" panose="020B0609020204030204" pitchFamily="49" charset="0"/>
                    <a:ea typeface="华文细黑" panose="02010600040101010101" charset="-122"/>
                    <a:cs typeface="华文细黑" panose="02010600040101010101" charset="-122"/>
                    <a:sym typeface="Symbol" panose="05050102010706020507" pitchFamily="18" charset="2"/>
                  </a:rPr>
                  <a:t> </a:t>
                </a:r>
                <a:r>
                  <a:rPr lang="pt-BR" altLang="zh-CN" sz="20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charset="0"/>
                  </a:rPr>
                  <a:t>∞; </a:t>
                </a:r>
                <a:endParaRPr lang="pt-BR" altLang="zh-CN" sz="2000" dirty="0">
                  <a:latin typeface="Consolas" panose="020B0609020204030204" pitchFamily="49" charset="0"/>
                  <a:ea typeface="仿宋" panose="02010609060101010101" pitchFamily="49" charset="-122"/>
                  <a:cs typeface="Times New Roman" panose="02020603050405020304" charset="0"/>
                </a:endParaRPr>
              </a:p>
              <a:p>
                <a:pPr marL="342900" indent="-342900">
                  <a:buFontTx/>
                  <a:buAutoNum type="arabicPeriod" startAt="2"/>
                  <a:defRPr/>
                </a:pPr>
                <a:r>
                  <a:rPr lang="pt-BR" altLang="zh-CN" sz="2000" dirty="0">
                    <a:solidFill>
                      <a:srgbClr val="FF0000"/>
                    </a:solidFill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charset="0"/>
                  </a:rPr>
                  <a:t> </a:t>
                </a:r>
                <a:r>
                  <a:rPr lang="pt-BR" altLang="zh-CN" sz="20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charset="0"/>
                  </a:rPr>
                  <a:t>      </a:t>
                </a:r>
                <a:r>
                  <a:rPr lang="pt-BR" altLang="zh-CN" sz="2000" dirty="0">
                    <a:solidFill>
                      <a:srgbClr val="FF0000"/>
                    </a:solidFill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charset="0"/>
                  </a:rPr>
                  <a:t>FOR</a:t>
                </a:r>
                <a:r>
                  <a:rPr lang="pt-BR" altLang="zh-CN" sz="20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charset="0"/>
                  </a:rPr>
                  <a:t>  k</a:t>
                </a:r>
                <a:r>
                  <a:rPr lang="en-US" altLang="zh-CN" sz="2000" b="1" dirty="0">
                    <a:latin typeface="Consolas" panose="020B0609020204030204" pitchFamily="49" charset="0"/>
                    <a:ea typeface="华文细黑" panose="02010600040101010101" charset="-122"/>
                    <a:cs typeface="华文细黑" panose="02010600040101010101" charset="-122"/>
                    <a:sym typeface="Symbol" panose="05050102010706020507" pitchFamily="18" charset="2"/>
                  </a:rPr>
                  <a:t>  </a:t>
                </a:r>
                <a:r>
                  <a:rPr lang="pt-BR" altLang="zh-CN" sz="20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charset="0"/>
                  </a:rPr>
                  <a:t>i  </a:t>
                </a:r>
                <a:r>
                  <a:rPr lang="pt-BR" altLang="zh-CN" sz="2000" dirty="0">
                    <a:solidFill>
                      <a:srgbClr val="FF0000"/>
                    </a:solidFill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charset="0"/>
                  </a:rPr>
                  <a:t>T</a:t>
                </a:r>
                <a:r>
                  <a:rPr lang="en-US" altLang="zh-CN" sz="2000" dirty="0">
                    <a:solidFill>
                      <a:srgbClr val="FF0000"/>
                    </a:solidFill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charset="0"/>
                  </a:rPr>
                  <a:t>O</a:t>
                </a:r>
                <a:r>
                  <a:rPr lang="pt-BR" altLang="zh-CN" sz="20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charset="0"/>
                  </a:rPr>
                  <a:t>  j-1  </a:t>
                </a:r>
                <a:r>
                  <a:rPr lang="pt-BR" altLang="zh-CN" sz="2000" dirty="0">
                    <a:solidFill>
                      <a:srgbClr val="FF0000"/>
                    </a:solidFill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charset="0"/>
                  </a:rPr>
                  <a:t>DO</a:t>
                </a:r>
                <a:r>
                  <a:rPr lang="pt-BR" altLang="zh-CN" sz="20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charset="0"/>
                  </a:rPr>
                  <a:t>   </a:t>
                </a:r>
                <a:r>
                  <a:rPr lang="pt-BR" altLang="zh-CN" sz="2000" dirty="0">
                    <a:latin typeface="Consolas" panose="020B0609020204030204" pitchFamily="49" charset="0"/>
                    <a:ea typeface="楷体" panose="02010609060101010101" pitchFamily="49" charset="-122"/>
                    <a:cs typeface="Times New Roman" panose="02020603050405020304" charset="0"/>
                  </a:rPr>
                  <a:t>/* </a:t>
                </a:r>
                <a:r>
                  <a:rPr lang="zh-CN" altLang="en-US" sz="2000" dirty="0">
                    <a:latin typeface="Consolas" panose="020B0609020204030204" pitchFamily="49" charset="0"/>
                    <a:ea typeface="楷体" panose="02010609060101010101" pitchFamily="49" charset="-122"/>
                    <a:cs typeface="Times New Roman" panose="02020603050405020304" charset="0"/>
                  </a:rPr>
                  <a:t>计算</a:t>
                </a:r>
                <a:r>
                  <a:rPr lang="pt-BR" altLang="zh-CN" sz="2000" dirty="0">
                    <a:latin typeface="Consolas" panose="020B0609020204030204" pitchFamily="49" charset="0"/>
                    <a:ea typeface="楷体" panose="02010609060101010101" pitchFamily="49" charset="-122"/>
                    <a:cs typeface="Times New Roman" panose="02020603050405020304" charset="0"/>
                  </a:rPr>
                  <a:t>m[i,j] */</a:t>
                </a:r>
                <a:endParaRPr lang="pt-BR" altLang="zh-CN" sz="2000" dirty="0">
                  <a:latin typeface="Consolas" panose="020B0609020204030204" pitchFamily="49" charset="0"/>
                  <a:ea typeface="楷体" panose="02010609060101010101" pitchFamily="49" charset="-122"/>
                  <a:cs typeface="Times New Roman" panose="02020603050405020304" charset="0"/>
                </a:endParaRPr>
              </a:p>
              <a:p>
                <a:pPr marL="342900" indent="-342900">
                  <a:buFontTx/>
                  <a:buAutoNum type="arabicPeriod" startAt="2"/>
                  <a:defRPr/>
                </a:pPr>
                <a:r>
                  <a:rPr lang="en-US" altLang="zh-CN" sz="2000" dirty="0">
                    <a:solidFill>
                      <a:srgbClr val="FF0000"/>
                    </a:solidFill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charset="0"/>
                  </a:rPr>
                  <a:t> </a:t>
                </a:r>
                <a:r>
                  <a:rPr lang="en-US" altLang="zh-CN" sz="20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charset="0"/>
                  </a:rPr>
                  <a:t>          </a:t>
                </a:r>
                <a:r>
                  <a:rPr lang="pl-PL" altLang="zh-CN" sz="20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charset="0"/>
                  </a:rPr>
                  <a:t>q</a:t>
                </a:r>
                <a:r>
                  <a:rPr lang="en-US" altLang="zh-CN" sz="2000" b="1" dirty="0">
                    <a:latin typeface="Consolas" panose="020B0609020204030204" pitchFamily="49" charset="0"/>
                    <a:ea typeface="华文细黑" panose="02010600040101010101" charset="-122"/>
                    <a:cs typeface="华文细黑" panose="02010600040101010101" charset="-122"/>
                    <a:sym typeface="Symbol" panose="05050102010706020507" pitchFamily="18" charset="2"/>
                  </a:rPr>
                  <a:t>  </a:t>
                </a:r>
                <a:r>
                  <a:rPr lang="pl-PL" altLang="zh-CN" sz="20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charset="0"/>
                  </a:rPr>
                  <a:t>m[i, k]</a:t>
                </a:r>
                <a:r>
                  <a:rPr lang="en-US" altLang="zh-CN" sz="20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charset="0"/>
                  </a:rPr>
                  <a:t> </a:t>
                </a:r>
                <a:r>
                  <a:rPr lang="pl-PL" altLang="zh-CN" sz="20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charset="0"/>
                  </a:rPr>
                  <a:t>+</a:t>
                </a:r>
                <a:r>
                  <a:rPr lang="en-US" altLang="zh-CN" sz="20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charset="0"/>
                  </a:rPr>
                  <a:t> </a:t>
                </a:r>
                <a:r>
                  <a:rPr lang="pl-PL" altLang="zh-CN" sz="20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charset="0"/>
                  </a:rPr>
                  <a:t>m[k+1, j]</a:t>
                </a:r>
                <a:r>
                  <a:rPr lang="en-US" altLang="zh-CN" sz="20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charset="0"/>
                  </a:rPr>
                  <a:t> </a:t>
                </a:r>
                <a:r>
                  <a:rPr lang="pl-PL" altLang="zh-CN" sz="20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charset="0"/>
                  </a:rPr>
                  <a:t>+</a:t>
                </a:r>
                <a:r>
                  <a:rPr lang="pl-PL" altLang="zh-CN" sz="2000" dirty="0">
                    <a:ea typeface="仿宋" panose="02010609060101010101" pitchFamily="49" charset="-122"/>
                    <a:cs typeface="Times New Roman" panose="0202060305040502030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l-PL" altLang="zh-CN" sz="2000" i="1">
                            <a:latin typeface="Cambria Math" panose="02040503050406030204" pitchFamily="18" charset="0"/>
                            <a:ea typeface="仿宋" panose="02010609060101010101" pitchFamily="49" charset="-122"/>
                            <a:cs typeface="Times New Roman" panose="02020603050405020304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pl-PL" altLang="zh-CN" sz="2000" i="1">
                                <a:latin typeface="Cambria Math" panose="02040503050406030204" pitchFamily="18" charset="0"/>
                                <a:ea typeface="仿宋" panose="02010609060101010101" pitchFamily="49" charset="-122"/>
                                <a:cs typeface="Times New Roman" panose="02020603050405020304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仿宋" panose="02010609060101010101" pitchFamily="49" charset="-122"/>
                                <a:cs typeface="Times New Roman" panose="02020603050405020304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仿宋" panose="02010609060101010101" pitchFamily="49" charset="-122"/>
                                <a:cs typeface="Times New Roman" panose="02020603050405020304" charset="0"/>
                              </a:rPr>
                              <m:t>𝑖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仿宋" panose="02010609060101010101" pitchFamily="49" charset="-122"/>
                                <a:cs typeface="Times New Roman" panose="02020603050405020304" charset="0"/>
                              </a:rPr>
                              <m:t>−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仿宋" panose="02010609060101010101" pitchFamily="49" charset="-122"/>
                                <a:cs typeface="Times New Roman" panose="02020603050405020304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000" i="1">
                            <a:latin typeface="Cambria Math" panose="02040503050406030204" pitchFamily="18" charset="0"/>
                            <a:ea typeface="仿宋" panose="02010609060101010101" pitchFamily="49" charset="-122"/>
                            <a:cs typeface="Times New Roman" panose="02020603050405020304" charset="0"/>
                          </a:rPr>
                          <m:t>𝑝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  <a:ea typeface="仿宋" panose="02010609060101010101" pitchFamily="49" charset="-122"/>
                            <a:cs typeface="Times New Roman" panose="02020603050405020304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pl-PL" altLang="zh-CN" sz="2000" i="1">
                            <a:latin typeface="Cambria Math" panose="02040503050406030204" pitchFamily="18" charset="0"/>
                            <a:ea typeface="仿宋" panose="02010609060101010101" pitchFamily="49" charset="-122"/>
                            <a:cs typeface="Times New Roman" panose="02020603050405020304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ea typeface="仿宋" panose="02010609060101010101" pitchFamily="49" charset="-122"/>
                            <a:cs typeface="Times New Roman" panose="02020603050405020304" charset="0"/>
                          </a:rPr>
                          <m:t>𝑝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  <a:ea typeface="仿宋" panose="02010609060101010101" pitchFamily="49" charset="-122"/>
                            <a:cs typeface="Times New Roman" panose="02020603050405020304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zh-CN" sz="20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charset="0"/>
                  </a:rPr>
                  <a:t>;</a:t>
                </a:r>
                <a:endParaRPr lang="en-US" altLang="zh-CN" sz="2000" dirty="0">
                  <a:latin typeface="Consolas" panose="020B0609020204030204" pitchFamily="49" charset="0"/>
                  <a:ea typeface="仿宋" panose="02010609060101010101" pitchFamily="49" charset="-122"/>
                  <a:cs typeface="Times New Roman" panose="02020603050405020304" charset="0"/>
                </a:endParaRPr>
              </a:p>
              <a:p>
                <a:pPr marL="342900" indent="-342900">
                  <a:buFontTx/>
                  <a:buAutoNum type="arabicPeriod" startAt="2"/>
                  <a:defRPr/>
                </a:pPr>
                <a:r>
                  <a:rPr lang="en-US" altLang="zh-CN" sz="2000" dirty="0">
                    <a:solidFill>
                      <a:srgbClr val="FF0000"/>
                    </a:solidFill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charset="0"/>
                  </a:rPr>
                  <a:t> </a:t>
                </a:r>
                <a:r>
                  <a:rPr lang="en-US" altLang="zh-CN" sz="2000" dirty="0">
                    <a:latin typeface="Consolas" panose="020B0609020204030204" pitchFamily="49" charset="0"/>
                    <a:ea typeface="华文细黑" panose="02010600040101010101" charset="-122"/>
                    <a:cs typeface="华文细黑" panose="02010600040101010101" charset="-122"/>
                  </a:rPr>
                  <a:t>          </a:t>
                </a:r>
                <a:r>
                  <a:rPr lang="en-US" altLang="zh-CN" sz="2000" dirty="0">
                    <a:solidFill>
                      <a:srgbClr val="FF0000"/>
                    </a:solidFill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charset="0"/>
                  </a:rPr>
                  <a:t>IF</a:t>
                </a:r>
                <a:r>
                  <a:rPr lang="en-US" altLang="zh-CN" sz="2000" dirty="0">
                    <a:latin typeface="Consolas" panose="020B0609020204030204" pitchFamily="49" charset="0"/>
                    <a:ea typeface="华文细黑" panose="02010600040101010101" charset="-122"/>
                    <a:cs typeface="华文细黑" panose="02010600040101010101" charset="-122"/>
                  </a:rPr>
                  <a:t>  q&lt;m[</a:t>
                </a:r>
                <a:r>
                  <a:rPr lang="en-US" altLang="zh-CN" sz="2000" dirty="0" err="1">
                    <a:latin typeface="Consolas" panose="020B0609020204030204" pitchFamily="49" charset="0"/>
                    <a:ea typeface="华文细黑" panose="02010600040101010101" charset="-122"/>
                    <a:cs typeface="华文细黑" panose="02010600040101010101" charset="-122"/>
                  </a:rPr>
                  <a:t>i</a:t>
                </a:r>
                <a:r>
                  <a:rPr lang="en-US" altLang="zh-CN" sz="2000" dirty="0">
                    <a:latin typeface="Consolas" panose="020B0609020204030204" pitchFamily="49" charset="0"/>
                    <a:ea typeface="华文细黑" panose="02010600040101010101" charset="-122"/>
                    <a:cs typeface="华文细黑" panose="02010600040101010101" charset="-122"/>
                  </a:rPr>
                  <a:t>, j]  </a:t>
                </a:r>
                <a:r>
                  <a:rPr lang="en-US" altLang="zh-CN" sz="2000" dirty="0">
                    <a:solidFill>
                      <a:srgbClr val="FF0000"/>
                    </a:solidFill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charset="0"/>
                  </a:rPr>
                  <a:t>THEN</a:t>
                </a:r>
                <a:r>
                  <a:rPr lang="en-US" altLang="zh-CN" sz="2000" dirty="0">
                    <a:latin typeface="Consolas" panose="020B0609020204030204" pitchFamily="49" charset="0"/>
                    <a:ea typeface="华文细黑" panose="02010600040101010101" charset="-122"/>
                    <a:cs typeface="华文细黑" panose="02010600040101010101" charset="-122"/>
                  </a:rPr>
                  <a:t>  m[</a:t>
                </a:r>
                <a:r>
                  <a:rPr lang="en-US" altLang="zh-CN" sz="2000" dirty="0" err="1">
                    <a:latin typeface="Consolas" panose="020B0609020204030204" pitchFamily="49" charset="0"/>
                    <a:ea typeface="华文细黑" panose="02010600040101010101" charset="-122"/>
                    <a:cs typeface="华文细黑" panose="02010600040101010101" charset="-122"/>
                  </a:rPr>
                  <a:t>i,j</a:t>
                </a:r>
                <a:r>
                  <a:rPr lang="en-US" altLang="zh-CN" sz="2000" dirty="0">
                    <a:latin typeface="Consolas" panose="020B0609020204030204" pitchFamily="49" charset="0"/>
                    <a:ea typeface="华文细黑" panose="02010600040101010101" charset="-122"/>
                    <a:cs typeface="华文细黑" panose="02010600040101010101" charset="-122"/>
                  </a:rPr>
                  <a:t>]</a:t>
                </a:r>
                <a:r>
                  <a:rPr lang="en-US" altLang="zh-CN" sz="2000" b="1" dirty="0">
                    <a:latin typeface="Consolas" panose="020B0609020204030204" pitchFamily="49" charset="0"/>
                    <a:ea typeface="华文细黑" panose="02010600040101010101" charset="-122"/>
                    <a:cs typeface="华文细黑" panose="02010600040101010101" charset="-122"/>
                    <a:sym typeface="Symbol" panose="05050102010706020507" pitchFamily="18" charset="2"/>
                  </a:rPr>
                  <a:t>  </a:t>
                </a:r>
                <a:r>
                  <a:rPr lang="en-US" altLang="zh-CN" sz="2000" dirty="0">
                    <a:latin typeface="Consolas" panose="020B0609020204030204" pitchFamily="49" charset="0"/>
                    <a:ea typeface="华文细黑" panose="02010600040101010101" charset="-122"/>
                    <a:cs typeface="华文细黑" panose="02010600040101010101" charset="-122"/>
                  </a:rPr>
                  <a:t>q; </a:t>
                </a:r>
                <a:endParaRPr lang="en-US" altLang="zh-CN" sz="2000" dirty="0">
                  <a:latin typeface="Consolas" panose="020B0609020204030204" pitchFamily="49" charset="0"/>
                  <a:ea typeface="华文细黑" panose="02010600040101010101" charset="-122"/>
                  <a:cs typeface="华文细黑" panose="02010600040101010101" charset="-122"/>
                </a:endParaRPr>
              </a:p>
              <a:p>
                <a:pPr marL="342900" indent="-342900">
                  <a:buFontTx/>
                  <a:buAutoNum type="arabicPeriod" startAt="2"/>
                  <a:defRPr/>
                </a:pPr>
                <a:r>
                  <a:rPr lang="pt-BR" altLang="zh-CN" sz="2000" dirty="0">
                    <a:solidFill>
                      <a:srgbClr val="FF0000"/>
                    </a:solidFill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charset="0"/>
                  </a:rPr>
                  <a:t> Return</a:t>
                </a:r>
                <a:r>
                  <a:rPr lang="pt-BR" altLang="zh-CN" sz="20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charset="0"/>
                  </a:rPr>
                  <a:t> m. </a:t>
                </a:r>
                <a:endParaRPr lang="pt-BR" altLang="zh-CN" dirty="0">
                  <a:latin typeface="Consolas" panose="020B0609020204030204" pitchFamily="49" charset="0"/>
                  <a:ea typeface="仿宋" panose="02010609060101010101" pitchFamily="49" charset="-122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6" name="Text 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85800" y="609600"/>
                <a:ext cx="8001000" cy="5300710"/>
              </a:xfrm>
              <a:prstGeom prst="rect">
                <a:avLst/>
              </a:prstGeom>
              <a:blipFill rotWithShape="1">
                <a:blip r:embed="rId1"/>
                <a:stretch>
                  <a:fillRect l="-4016" t="-12" b="-5348"/>
                </a:stretch>
              </a:blipFill>
              <a:ln w="9525">
                <a:noFill/>
                <a:miter lim="800000"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 prstMaterial="metal">
                <a:bevelT w="88900" h="88900"/>
              </a:sp3d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Rectangle 8"/>
          <p:cNvSpPr>
            <a:spLocks noChangeArrowheads="1"/>
          </p:cNvSpPr>
          <p:nvPr/>
        </p:nvSpPr>
        <p:spPr bwMode="auto">
          <a:xfrm>
            <a:off x="1" y="1"/>
            <a:ext cx="1820333" cy="9810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华文行楷" panose="0201080004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华文行楷" panose="0201080004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华文行楷" panose="0201080004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华文行楷" panose="0201080004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华文行楷" panose="020108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华文行楷" panose="020108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华文行楷" panose="020108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华文行楷" panose="020108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华文行楷" panose="02010800040101010101" pitchFamily="2" charset="-122"/>
              </a:defRPr>
            </a:lvl9pPr>
          </a:lstStyle>
          <a:p>
            <a:pPr eaLnBrk="1" hangingPunct="1"/>
            <a:endParaRPr lang="zh-CN" altLang="en-US">
              <a:latin typeface="Times New Roman" panose="02020603050405020304" charset="0"/>
              <a:ea typeface="+mn-ea"/>
              <a:cs typeface="Times New Roman" panose="02020603050405020304" charset="0"/>
            </a:endParaRPr>
          </a:p>
        </p:txBody>
      </p:sp>
      <p:sp>
        <p:nvSpPr>
          <p:cNvPr id="661508" name="Rectangle 4"/>
          <p:cNvSpPr>
            <a:spLocks noChangeArrowheads="1"/>
          </p:cNvSpPr>
          <p:nvPr/>
        </p:nvSpPr>
        <p:spPr bwMode="auto">
          <a:xfrm>
            <a:off x="76200" y="140970"/>
            <a:ext cx="9058835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zh-CN" altLang="en-US" sz="36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charset="0"/>
              </a:rPr>
              <a:t>第四步：获取构造最优值的信息</a:t>
            </a:r>
            <a:endParaRPr lang="zh-CN" altLang="en-US" sz="3600" b="1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 Box 3"/>
              <p:cNvSpPr txBox="1">
                <a:spLocks noChangeArrowheads="1"/>
              </p:cNvSpPr>
              <p:nvPr/>
            </p:nvSpPr>
            <p:spPr bwMode="auto">
              <a:xfrm>
                <a:off x="381000" y="1066800"/>
                <a:ext cx="8610600" cy="535149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9525">
                <a:noFill/>
                <a:miter lim="800000"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 prstMaterial="metal">
                <a:bevelT w="88900" h="88900"/>
              </a:sp3d>
            </p:spPr>
            <p:txBody>
              <a:bodyPr wrap="square" lIns="144000" tIns="144000" bIns="144000">
                <a:spAutoFit/>
              </a:bodyPr>
              <a:lstStyle/>
              <a:p>
                <a:pPr marL="0" lvl="1">
                  <a:lnSpc>
                    <a:spcPct val="110000"/>
                  </a:lnSpc>
                  <a:defRPr/>
                </a:pPr>
                <a:r>
                  <a:rPr lang="en-US" altLang="zh-CN" sz="2450" dirty="0"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  <a:sym typeface="+mn-ea"/>
                  </a:rPr>
                  <a:t>Matrix-Chain-Order</a:t>
                </a:r>
                <a:endParaRPr lang="en-US" altLang="zh-CN" sz="2450" dirty="0"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  <a:sym typeface="+mn-ea"/>
                </a:endParaRPr>
              </a:p>
              <a:p>
                <a:pPr marL="0" lvl="1">
                  <a:lnSpc>
                    <a:spcPct val="110000"/>
                  </a:lnSpc>
                  <a:defRPr/>
                </a:pPr>
                <a:r>
                  <a:rPr lang="en-US" altLang="zh-CN" sz="2450" dirty="0"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rPr>
                  <a:t>Input: </a:t>
                </a:r>
                <a:r>
                  <a:rPr lang="zh-CN" altLang="en-US" sz="2450" dirty="0">
                    <a:solidFill>
                      <a:srgbClr val="FF0000"/>
                    </a:solidFill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rPr>
                  <a:t>向量</a:t>
                </a:r>
                <a:r>
                  <a:rPr lang="en-US" altLang="zh-CN" sz="2450" dirty="0">
                    <a:solidFill>
                      <a:srgbClr val="FF0000"/>
                    </a:solidFill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rPr>
                  <a:t>p, p</a:t>
                </a:r>
                <a:r>
                  <a:rPr lang="zh-CN" altLang="en-US" sz="2450" dirty="0">
                    <a:solidFill>
                      <a:srgbClr val="FF0000"/>
                    </a:solidFill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rPr>
                  <a:t>中存放各个矩阵的行数列数</a:t>
                </a:r>
                <a:endParaRPr lang="zh-CN" altLang="en-US" sz="2450" dirty="0"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endParaRPr>
              </a:p>
              <a:p>
                <a:pPr marL="0" lvl="1">
                  <a:lnSpc>
                    <a:spcPct val="110000"/>
                  </a:lnSpc>
                  <a:defRPr/>
                </a:pPr>
                <a:r>
                  <a:rPr lang="en-US" altLang="zh-CN" sz="2450" dirty="0"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rPr>
                  <a:t>Output: </a:t>
                </a:r>
                <a:r>
                  <a:rPr lang="en-US" altLang="zh-CN" sz="2450" dirty="0">
                    <a:solidFill>
                      <a:srgbClr val="FF0000"/>
                    </a:solidFill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rPr>
                  <a:t>m </a:t>
                </a:r>
                <a:r>
                  <a:rPr lang="zh-CN" altLang="en-US" sz="2450" dirty="0">
                    <a:solidFill>
                      <a:srgbClr val="FF0000"/>
                    </a:solidFill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rPr>
                  <a:t>完成矩阵链乘的最小乘法数</a:t>
                </a:r>
                <a:endParaRPr lang="en-US" altLang="zh-CN" sz="2450" dirty="0"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endParaRPr>
              </a:p>
              <a:p>
                <a:pPr marL="0" lvl="1">
                  <a:lnSpc>
                    <a:spcPct val="110000"/>
                  </a:lnSpc>
                  <a:defRPr/>
                </a:pPr>
                <a:r>
                  <a:rPr lang="zh-CN" altLang="en-US" sz="2400" dirty="0">
                    <a:solidFill>
                      <a:srgbClr val="FF0000"/>
                    </a:solidFill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rPr>
                  <a:t>过程</a:t>
                </a:r>
                <a:r>
                  <a:rPr lang="zh-CN" altLang="en-US" sz="2400" dirty="0"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rPr>
                  <a:t>：</a:t>
                </a:r>
                <a:r>
                  <a:rPr lang="en-US" altLang="zh-CN" sz="2400" dirty="0"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rPr>
                  <a:t>Matrix-Chain-Order(p)</a:t>
                </a:r>
                <a:endParaRPr lang="en-US" altLang="zh-CN" sz="2000" dirty="0">
                  <a:solidFill>
                    <a:srgbClr val="FF0000"/>
                  </a:solidFill>
                  <a:latin typeface="Consolas" panose="020B0609020204030204" pitchFamily="49" charset="0"/>
                  <a:ea typeface="仿宋" panose="02010609060101010101" pitchFamily="49" charset="-122"/>
                  <a:cs typeface="Times New Roman" panose="02020603050405020304" charset="0"/>
                </a:endParaRPr>
              </a:p>
              <a:p>
                <a:pPr algn="l">
                  <a:defRPr/>
                </a:pPr>
                <a:r>
                  <a:rPr lang="en-US" sz="2000" dirty="0">
                    <a:solidFill>
                      <a:srgbClr val="FF0000"/>
                    </a:solidFill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charset="0"/>
                  </a:rPr>
                  <a:t>1. </a:t>
                </a:r>
                <a:r>
                  <a:rPr lang="en-US" sz="20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charset="0"/>
                  </a:rPr>
                  <a:t>n</a:t>
                </a:r>
                <a:r>
                  <a:rPr lang="en-US" altLang="zh-CN" sz="2000" b="1" dirty="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华文细黑" panose="02010600040101010101" charset="-122"/>
                    <a:ea typeface="华文细黑" panose="02010600040101010101" charset="-122"/>
                    <a:cs typeface="华文细黑" panose="02010600040101010101" charset="-122"/>
                    <a:sym typeface="Symbol" panose="05050102010706020507" pitchFamily="18" charset="2"/>
                  </a:rPr>
                  <a:t> </a:t>
                </a:r>
                <a:r>
                  <a:rPr lang="en-US" altLang="zh-CN" sz="2000" b="1" dirty="0">
                    <a:solidFill>
                      <a:schemeClr val="tx1"/>
                    </a:solidFill>
                    <a:latin typeface="华文细黑" panose="02010600040101010101" charset="-122"/>
                    <a:ea typeface="华文细黑" panose="02010600040101010101" charset="-122"/>
                    <a:cs typeface="华文细黑" panose="02010600040101010101" charset="-122"/>
                    <a:sym typeface="Symbol" panose="05050102010706020507" pitchFamily="18" charset="2"/>
                  </a:rPr>
                  <a:t> </a:t>
                </a:r>
                <a:r>
                  <a:rPr lang="en-US" sz="20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charset="0"/>
                  </a:rPr>
                  <a:t>length(p)-1；</a:t>
                </a:r>
                <a:endParaRPr lang="en-US" sz="2000" dirty="0">
                  <a:latin typeface="Consolas" panose="020B0609020204030204" pitchFamily="49" charset="0"/>
                  <a:ea typeface="仿宋" panose="02010609060101010101" pitchFamily="49" charset="-122"/>
                  <a:cs typeface="Times New Roman" panose="02020603050405020304" charset="0"/>
                </a:endParaRPr>
              </a:p>
              <a:p>
                <a:pPr marL="342900" indent="-342900" algn="l">
                  <a:buAutoNum type="arabicPeriod" startAt="2"/>
                  <a:defRPr/>
                </a:pPr>
                <a:r>
                  <a:rPr lang="pt-BR" sz="2000" dirty="0">
                    <a:solidFill>
                      <a:srgbClr val="FF0000"/>
                    </a:solidFill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charset="0"/>
                  </a:rPr>
                  <a:t>FOR</a:t>
                </a:r>
                <a:r>
                  <a:rPr lang="pt-BR" sz="20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charset="0"/>
                  </a:rPr>
                  <a:t>  i</a:t>
                </a:r>
                <a:r>
                  <a:rPr lang="en-US" altLang="zh-CN" sz="2000" b="1" dirty="0">
                    <a:solidFill>
                      <a:schemeClr val="tx1"/>
                    </a:solidFill>
                    <a:latin typeface="华文细黑" panose="02010600040101010101" charset="-122"/>
                    <a:ea typeface="华文细黑" panose="02010600040101010101" charset="-122"/>
                    <a:cs typeface="华文细黑" panose="02010600040101010101" charset="-122"/>
                    <a:sym typeface="Symbol" panose="05050102010706020507" pitchFamily="18" charset="2"/>
                  </a:rPr>
                  <a:t>  </a:t>
                </a:r>
                <a:r>
                  <a:rPr lang="pt-BR" sz="20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charset="0"/>
                  </a:rPr>
                  <a:t>1  </a:t>
                </a:r>
                <a:r>
                  <a:rPr lang="pt-BR" sz="2000" dirty="0">
                    <a:solidFill>
                      <a:srgbClr val="FF0000"/>
                    </a:solidFill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charset="0"/>
                  </a:rPr>
                  <a:t>TO</a:t>
                </a:r>
                <a:r>
                  <a:rPr lang="pt-BR" sz="20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charset="0"/>
                  </a:rPr>
                  <a:t>  n  </a:t>
                </a:r>
                <a:r>
                  <a:rPr lang="pt-BR" sz="2000" dirty="0">
                    <a:solidFill>
                      <a:srgbClr val="FF0000"/>
                    </a:solidFill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charset="0"/>
                  </a:rPr>
                  <a:t>DO</a:t>
                </a:r>
                <a:endParaRPr lang="pt-BR" sz="2000" dirty="0">
                  <a:solidFill>
                    <a:srgbClr val="FF0000"/>
                  </a:solidFill>
                  <a:latin typeface="Consolas" panose="020B0609020204030204" pitchFamily="49" charset="0"/>
                  <a:ea typeface="仿宋" panose="02010609060101010101" pitchFamily="49" charset="-122"/>
                  <a:cs typeface="Times New Roman" panose="02020603050405020304" charset="0"/>
                </a:endParaRPr>
              </a:p>
              <a:p>
                <a:pPr marL="342900" indent="-342900">
                  <a:buAutoNum type="arabicPeriod" startAt="2"/>
                  <a:defRPr/>
                </a:pPr>
                <a:r>
                  <a:rPr lang="en-US" sz="2000" dirty="0">
                    <a:solidFill>
                      <a:srgbClr val="FF0000"/>
                    </a:solidFill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charset="0"/>
                  </a:rPr>
                  <a:t> </a:t>
                </a:r>
                <a:r>
                  <a:rPr lang="en-US" sz="20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charset="0"/>
                  </a:rPr>
                  <a:t>	 </a:t>
                </a:r>
                <a:r>
                  <a:rPr lang="en-US" altLang="zh-CN" sz="20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charset="0"/>
                  </a:rPr>
                  <a:t>m[</a:t>
                </a:r>
                <a:r>
                  <a:rPr lang="en-US" altLang="zh-CN" sz="2000" dirty="0" err="1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charset="0"/>
                  </a:rPr>
                  <a:t>i</a:t>
                </a:r>
                <a:r>
                  <a:rPr lang="en-US" altLang="zh-CN" sz="20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charset="0"/>
                  </a:rPr>
                  <a:t>, </a:t>
                </a:r>
                <a:r>
                  <a:rPr lang="en-US" altLang="zh-CN" sz="2000" dirty="0" err="1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charset="0"/>
                  </a:rPr>
                  <a:t>i</a:t>
                </a:r>
                <a:r>
                  <a:rPr lang="en-US" altLang="zh-CN" sz="20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charset="0"/>
                  </a:rPr>
                  <a:t>]</a:t>
                </a:r>
                <a:r>
                  <a:rPr lang="en-US" altLang="zh-CN" sz="2000" b="1" dirty="0">
                    <a:latin typeface="华文细黑" panose="02010600040101010101" charset="-122"/>
                    <a:ea typeface="华文细黑" panose="02010600040101010101" charset="-122"/>
                    <a:cs typeface="华文细黑" panose="02010600040101010101" charset="-122"/>
                    <a:sym typeface="Symbol" panose="05050102010706020507" pitchFamily="18" charset="2"/>
                  </a:rPr>
                  <a:t>  </a:t>
                </a:r>
                <a:r>
                  <a:rPr lang="en-US" altLang="zh-CN" sz="20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charset="0"/>
                  </a:rPr>
                  <a:t>0, </a:t>
                </a:r>
                <a:r>
                  <a:rPr lang="en-US" altLang="zh-CN" sz="2000" dirty="0">
                    <a:solidFill>
                      <a:srgbClr val="0000FF"/>
                    </a:solidFill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charset="0"/>
                  </a:rPr>
                  <a:t>S[</a:t>
                </a:r>
                <a:r>
                  <a:rPr lang="en-US" altLang="zh-CN" sz="2000" dirty="0" err="1">
                    <a:solidFill>
                      <a:srgbClr val="0000FF"/>
                    </a:solidFill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charset="0"/>
                  </a:rPr>
                  <a:t>i</a:t>
                </a:r>
                <a:r>
                  <a:rPr lang="en-US" altLang="zh-CN" sz="2000" dirty="0">
                    <a:solidFill>
                      <a:srgbClr val="0000FF"/>
                    </a:solidFill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charset="0"/>
                  </a:rPr>
                  <a:t>, </a:t>
                </a:r>
                <a:r>
                  <a:rPr lang="en-US" altLang="zh-CN" sz="2000" dirty="0" err="1">
                    <a:solidFill>
                      <a:srgbClr val="0000FF"/>
                    </a:solidFill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charset="0"/>
                  </a:rPr>
                  <a:t>i</a:t>
                </a:r>
                <a:r>
                  <a:rPr lang="en-US" altLang="zh-CN" sz="2000" dirty="0">
                    <a:solidFill>
                      <a:srgbClr val="0000FF"/>
                    </a:solidFill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charset="0"/>
                  </a:rPr>
                  <a:t>]</a:t>
                </a:r>
                <a:r>
                  <a:rPr lang="en-US" altLang="zh-CN" sz="2000" b="1" dirty="0">
                    <a:solidFill>
                      <a:srgbClr val="0000FF"/>
                    </a:solidFill>
                    <a:latin typeface="华文细黑" panose="02010600040101010101" charset="-122"/>
                    <a:ea typeface="华文细黑" panose="02010600040101010101" charset="-122"/>
                    <a:cs typeface="华文细黑" panose="02010600040101010101" charset="-122"/>
                    <a:sym typeface="Symbol" panose="05050102010706020507" pitchFamily="18" charset="2"/>
                  </a:rPr>
                  <a:t>  </a:t>
                </a:r>
                <a:r>
                  <a:rPr lang="en-US" altLang="zh-CN" sz="2000" dirty="0">
                    <a:solidFill>
                      <a:srgbClr val="0000FF"/>
                    </a:solidFill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charset="0"/>
                  </a:rPr>
                  <a:t>0</a:t>
                </a:r>
                <a:r>
                  <a:rPr lang="en-US" sz="20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charset="0"/>
                  </a:rPr>
                  <a:t>;</a:t>
                </a:r>
                <a:r>
                  <a:rPr lang="pt-BR" altLang="zh-CN" sz="2000" dirty="0">
                    <a:latin typeface="Consolas" panose="020B0609020204030204" pitchFamily="49" charset="0"/>
                    <a:ea typeface="楷体" panose="02010609060101010101" pitchFamily="49" charset="-122"/>
                    <a:cs typeface="Times New Roman" panose="02020603050405020304" charset="0"/>
                  </a:rPr>
                  <a:t>    /*</a:t>
                </a:r>
                <a:r>
                  <a:rPr lang="zh-CN" altLang="en-US" sz="2000" dirty="0">
                    <a:latin typeface="Consolas" panose="020B0609020204030204" pitchFamily="49" charset="0"/>
                    <a:ea typeface="楷体" panose="02010609060101010101" pitchFamily="49" charset="-122"/>
                    <a:cs typeface="Times New Roman" panose="02020603050405020304" charset="0"/>
                  </a:rPr>
                  <a:t>初始化主对角线*</a:t>
                </a:r>
                <a:r>
                  <a:rPr lang="en-US" altLang="zh-CN" sz="2000" dirty="0">
                    <a:latin typeface="Consolas" panose="020B0609020204030204" pitchFamily="49" charset="0"/>
                    <a:ea typeface="楷体" panose="02010609060101010101" pitchFamily="49" charset="-122"/>
                    <a:cs typeface="Times New Roman" panose="02020603050405020304" charset="0"/>
                  </a:rPr>
                  <a:t>/</a:t>
                </a:r>
                <a:endParaRPr lang="en-US" sz="2000" dirty="0">
                  <a:latin typeface="Consolas" panose="020B0609020204030204" pitchFamily="49" charset="0"/>
                  <a:ea typeface="仿宋" panose="02010609060101010101" pitchFamily="49" charset="-122"/>
                  <a:cs typeface="Times New Roman" panose="02020603050405020304" charset="0"/>
                </a:endParaRPr>
              </a:p>
              <a:p>
                <a:pPr marL="342900" indent="-342900" algn="l">
                  <a:buAutoNum type="arabicPeriod" startAt="2"/>
                  <a:defRPr/>
                </a:pPr>
                <a:r>
                  <a:rPr lang="pt-BR" altLang="zh-CN" sz="2000" dirty="0">
                    <a:solidFill>
                      <a:srgbClr val="FF0000"/>
                    </a:solidFill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charset="0"/>
                  </a:rPr>
                  <a:t>FOR</a:t>
                </a:r>
                <a:r>
                  <a:rPr lang="pt-BR" altLang="zh-CN" sz="20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charset="0"/>
                  </a:rPr>
                  <a:t>  l</a:t>
                </a:r>
                <a:r>
                  <a:rPr lang="en-US" altLang="zh-CN" sz="2000" b="1" dirty="0">
                    <a:solidFill>
                      <a:schemeClr val="tx1"/>
                    </a:solidFill>
                    <a:latin typeface="华文细黑" panose="02010600040101010101" charset="-122"/>
                    <a:ea typeface="华文细黑" panose="02010600040101010101" charset="-122"/>
                    <a:cs typeface="华文细黑" panose="02010600040101010101" charset="-122"/>
                    <a:sym typeface="Symbol" panose="05050102010706020507" pitchFamily="18" charset="2"/>
                  </a:rPr>
                  <a:t>  </a:t>
                </a:r>
                <a:r>
                  <a:rPr lang="pt-BR" altLang="zh-CN" sz="20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charset="0"/>
                  </a:rPr>
                  <a:t>2  </a:t>
                </a:r>
                <a:r>
                  <a:rPr lang="pt-BR" altLang="zh-CN" sz="2000" dirty="0">
                    <a:solidFill>
                      <a:srgbClr val="FF0000"/>
                    </a:solidFill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charset="0"/>
                  </a:rPr>
                  <a:t>TO</a:t>
                </a:r>
                <a:r>
                  <a:rPr lang="pt-BR" altLang="zh-CN" sz="20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charset="0"/>
                  </a:rPr>
                  <a:t>  n </a:t>
                </a:r>
                <a:r>
                  <a:rPr lang="pt-BR" altLang="zh-CN" sz="2000" dirty="0">
                    <a:solidFill>
                      <a:srgbClr val="FF0000"/>
                    </a:solidFill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charset="0"/>
                  </a:rPr>
                  <a:t>DO</a:t>
                </a:r>
                <a:r>
                  <a:rPr lang="pt-BR" altLang="zh-CN" sz="20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charset="0"/>
                  </a:rPr>
                  <a:t>   </a:t>
                </a:r>
                <a:r>
                  <a:rPr lang="pt-BR" altLang="zh-CN" sz="2000" dirty="0">
                    <a:latin typeface="Consolas" panose="020B0609020204030204" pitchFamily="49" charset="0"/>
                    <a:ea typeface="楷体" panose="02010609060101010101" pitchFamily="49" charset="-122"/>
                    <a:cs typeface="Times New Roman" panose="02020603050405020304" charset="0"/>
                  </a:rPr>
                  <a:t>/*</a:t>
                </a:r>
                <a:r>
                  <a:rPr lang="zh-CN" altLang="en-US" sz="2000" dirty="0">
                    <a:latin typeface="Consolas" panose="020B0609020204030204" pitchFamily="49" charset="0"/>
                    <a:ea typeface="楷体" panose="02010609060101010101" pitchFamily="49" charset="-122"/>
                    <a:cs typeface="Times New Roman" panose="02020603050405020304" charset="0"/>
                  </a:rPr>
                  <a:t>计算第</a:t>
                </a:r>
                <a:r>
                  <a:rPr lang="pt-BR" altLang="zh-CN" sz="2000" dirty="0">
                    <a:latin typeface="Consolas" panose="020B0609020204030204" pitchFamily="49" charset="0"/>
                    <a:ea typeface="楷体" panose="02010609060101010101" pitchFamily="49" charset="-122"/>
                    <a:cs typeface="Times New Roman" panose="02020603050405020304" charset="0"/>
                  </a:rPr>
                  <a:t>l</a:t>
                </a:r>
                <a:r>
                  <a:rPr lang="zh-CN" altLang="en-US" sz="2000" dirty="0">
                    <a:latin typeface="Consolas" panose="020B0609020204030204" pitchFamily="49" charset="0"/>
                    <a:ea typeface="楷体" panose="02010609060101010101" pitchFamily="49" charset="-122"/>
                    <a:cs typeface="Times New Roman" panose="02020603050405020304" charset="0"/>
                  </a:rPr>
                  <a:t>对角线 *</a:t>
                </a:r>
                <a:r>
                  <a:rPr lang="en-US" altLang="zh-CN" sz="2000" dirty="0">
                    <a:latin typeface="Consolas" panose="020B0609020204030204" pitchFamily="49" charset="0"/>
                    <a:ea typeface="楷体" panose="02010609060101010101" pitchFamily="49" charset="-122"/>
                    <a:cs typeface="Times New Roman" panose="02020603050405020304" charset="0"/>
                  </a:rPr>
                  <a:t>/</a:t>
                </a:r>
                <a:endParaRPr lang="en-US" altLang="zh-CN" sz="2000" dirty="0">
                  <a:latin typeface="Consolas" panose="020B0609020204030204" pitchFamily="49" charset="0"/>
                  <a:ea typeface="楷体" panose="02010609060101010101" pitchFamily="49" charset="-122"/>
                  <a:cs typeface="Times New Roman" panose="02020603050405020304" charset="0"/>
                </a:endParaRPr>
              </a:p>
              <a:p>
                <a:pPr marL="342900" indent="-342900" algn="l">
                  <a:buAutoNum type="arabicPeriod" startAt="2"/>
                  <a:defRPr/>
                </a:pPr>
                <a:r>
                  <a:rPr lang="pt-BR" altLang="zh-CN" sz="2000" dirty="0">
                    <a:solidFill>
                      <a:srgbClr val="FF0000"/>
                    </a:solidFill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charset="0"/>
                  </a:rPr>
                  <a:t> </a:t>
                </a:r>
                <a:r>
                  <a:rPr lang="pt-BR" altLang="zh-CN" sz="20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charset="0"/>
                  </a:rPr>
                  <a:t>  </a:t>
                </a:r>
                <a:r>
                  <a:rPr lang="pt-BR" altLang="zh-CN" sz="2000" dirty="0">
                    <a:solidFill>
                      <a:srgbClr val="FF0000"/>
                    </a:solidFill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charset="0"/>
                  </a:rPr>
                  <a:t>FOR</a:t>
                </a:r>
                <a:r>
                  <a:rPr lang="pt-BR" altLang="zh-CN" sz="20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charset="0"/>
                  </a:rPr>
                  <a:t>  i</a:t>
                </a:r>
                <a:r>
                  <a:rPr lang="en-US" altLang="zh-CN" sz="2000" b="1" dirty="0">
                    <a:solidFill>
                      <a:schemeClr val="tx1"/>
                    </a:solidFill>
                    <a:latin typeface="华文细黑" panose="02010600040101010101" charset="-122"/>
                    <a:ea typeface="华文细黑" panose="02010600040101010101" charset="-122"/>
                    <a:cs typeface="华文细黑" panose="02010600040101010101" charset="-122"/>
                    <a:sym typeface="Symbol" panose="05050102010706020507" pitchFamily="18" charset="2"/>
                  </a:rPr>
                  <a:t>  </a:t>
                </a:r>
                <a:r>
                  <a:rPr lang="pt-BR" altLang="zh-CN" sz="20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charset="0"/>
                  </a:rPr>
                  <a:t>1  </a:t>
                </a:r>
                <a:r>
                  <a:rPr lang="pt-BR" altLang="zh-CN" sz="2000" dirty="0">
                    <a:solidFill>
                      <a:srgbClr val="FF0000"/>
                    </a:solidFill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charset="0"/>
                  </a:rPr>
                  <a:t>TO</a:t>
                </a:r>
                <a:r>
                  <a:rPr lang="pt-BR" altLang="zh-CN" sz="20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charset="0"/>
                  </a:rPr>
                  <a:t>  n-l+1  </a:t>
                </a:r>
                <a:r>
                  <a:rPr lang="pt-BR" altLang="zh-CN" sz="2000" dirty="0">
                    <a:solidFill>
                      <a:srgbClr val="FF0000"/>
                    </a:solidFill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charset="0"/>
                  </a:rPr>
                  <a:t>DO</a:t>
                </a:r>
                <a:endParaRPr lang="pt-BR" altLang="zh-CN" sz="2000" dirty="0">
                  <a:solidFill>
                    <a:srgbClr val="FF0000"/>
                  </a:solidFill>
                  <a:latin typeface="Consolas" panose="020B0609020204030204" pitchFamily="49" charset="0"/>
                  <a:ea typeface="仿宋" panose="02010609060101010101" pitchFamily="49" charset="-122"/>
                  <a:cs typeface="Times New Roman" panose="02020603050405020304" charset="0"/>
                </a:endParaRPr>
              </a:p>
              <a:p>
                <a:pPr marL="342900" indent="-342900" algn="l">
                  <a:buAutoNum type="arabicPeriod" startAt="2"/>
                  <a:defRPr/>
                </a:pPr>
                <a:r>
                  <a:rPr lang="pt-BR" altLang="zh-CN" sz="2000" dirty="0">
                    <a:solidFill>
                      <a:srgbClr val="FF0000"/>
                    </a:solidFill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charset="0"/>
                  </a:rPr>
                  <a:t> </a:t>
                </a:r>
                <a:r>
                  <a:rPr lang="pt-BR" altLang="zh-CN" sz="20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charset="0"/>
                  </a:rPr>
                  <a:t>      </a:t>
                </a:r>
                <a:r>
                  <a:rPr lang="en-US" altLang="zh-CN" sz="2000" dirty="0">
                    <a:latin typeface="Consolas" panose="020B0609020204030204" pitchFamily="49" charset="0"/>
                    <a:ea typeface="华文细黑" panose="02010600040101010101" charset="-122"/>
                    <a:cs typeface="华文细黑" panose="02010600040101010101" charset="-122"/>
                  </a:rPr>
                  <a:t>j </a:t>
                </a:r>
                <a:r>
                  <a:rPr lang="en-US" altLang="zh-CN" sz="2000" b="1" dirty="0">
                    <a:latin typeface="Consolas" panose="020B0609020204030204" pitchFamily="49" charset="0"/>
                    <a:ea typeface="华文细黑" panose="02010600040101010101" charset="-122"/>
                    <a:cs typeface="华文细黑" panose="02010600040101010101" charset="-122"/>
                    <a:sym typeface="Symbol" panose="05050102010706020507" pitchFamily="18" charset="2"/>
                  </a:rPr>
                  <a:t> </a:t>
                </a:r>
                <a:r>
                  <a:rPr lang="en-US" altLang="zh-CN" sz="2000" dirty="0">
                    <a:latin typeface="Consolas" panose="020B0609020204030204" pitchFamily="49" charset="0"/>
                    <a:ea typeface="华文细黑" panose="02010600040101010101" charset="-122"/>
                    <a:cs typeface="华文细黑" panose="02010600040101010101" charset="-122"/>
                  </a:rPr>
                  <a:t>i+l-1;</a:t>
                </a:r>
                <a:endParaRPr lang="en-US" altLang="zh-CN" sz="2000" dirty="0">
                  <a:solidFill>
                    <a:schemeClr val="accent6">
                      <a:lumMod val="75000"/>
                    </a:schemeClr>
                  </a:solidFill>
                  <a:latin typeface="Consolas" panose="020B0609020204030204" pitchFamily="49" charset="0"/>
                  <a:ea typeface="仿宋" panose="02010609060101010101" pitchFamily="49" charset="-122"/>
                  <a:cs typeface="Times New Roman" panose="02020603050405020304" charset="0"/>
                </a:endParaRPr>
              </a:p>
              <a:p>
                <a:pPr marL="342900" indent="-342900">
                  <a:buFontTx/>
                  <a:buAutoNum type="arabicPeriod" startAt="2"/>
                  <a:defRPr/>
                </a:pPr>
                <a:r>
                  <a:rPr lang="pt-BR" altLang="zh-CN" sz="2000" dirty="0">
                    <a:solidFill>
                      <a:srgbClr val="FF0000"/>
                    </a:solidFill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charset="0"/>
                  </a:rPr>
                  <a:t> </a:t>
                </a:r>
                <a:r>
                  <a:rPr lang="pt-BR" altLang="zh-CN" sz="20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charset="0"/>
                  </a:rPr>
                  <a:t>      m[i, j]</a:t>
                </a:r>
                <a:r>
                  <a:rPr lang="en-US" altLang="zh-CN" sz="2000" b="1" dirty="0"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Consolas" panose="020B0609020204030204" pitchFamily="49" charset="0"/>
                    <a:ea typeface="华文细黑" panose="02010600040101010101" charset="-122"/>
                    <a:cs typeface="华文细黑" panose="02010600040101010101" charset="-122"/>
                    <a:sym typeface="Symbol" panose="05050102010706020507" pitchFamily="18" charset="2"/>
                  </a:rPr>
                  <a:t> </a:t>
                </a:r>
                <a:r>
                  <a:rPr lang="en-US" altLang="zh-CN" sz="2000" b="1" dirty="0">
                    <a:latin typeface="Consolas" panose="020B0609020204030204" pitchFamily="49" charset="0"/>
                    <a:ea typeface="华文细黑" panose="02010600040101010101" charset="-122"/>
                    <a:cs typeface="华文细黑" panose="02010600040101010101" charset="-122"/>
                    <a:sym typeface="Symbol" panose="05050102010706020507" pitchFamily="18" charset="2"/>
                  </a:rPr>
                  <a:t></a:t>
                </a:r>
                <a:r>
                  <a:rPr lang="en-US" altLang="zh-CN" sz="2000" b="1" dirty="0"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Consolas" panose="020B0609020204030204" pitchFamily="49" charset="0"/>
                    <a:ea typeface="华文细黑" panose="02010600040101010101" charset="-122"/>
                    <a:cs typeface="华文细黑" panose="02010600040101010101" charset="-122"/>
                    <a:sym typeface="Symbol" panose="05050102010706020507" pitchFamily="18" charset="2"/>
                  </a:rPr>
                  <a:t> </a:t>
                </a:r>
                <a:r>
                  <a:rPr lang="pt-BR" altLang="zh-CN" sz="20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charset="0"/>
                  </a:rPr>
                  <a:t>∞; </a:t>
                </a:r>
                <a:endParaRPr lang="pt-BR" altLang="zh-CN" sz="2000" dirty="0">
                  <a:latin typeface="Consolas" panose="020B0609020204030204" pitchFamily="49" charset="0"/>
                  <a:ea typeface="仿宋" panose="02010609060101010101" pitchFamily="49" charset="-122"/>
                  <a:cs typeface="Times New Roman" panose="02020603050405020304" charset="0"/>
                </a:endParaRPr>
              </a:p>
              <a:p>
                <a:pPr marL="342900" indent="-342900">
                  <a:buFontTx/>
                  <a:buAutoNum type="arabicPeriod" startAt="2"/>
                  <a:defRPr/>
                </a:pPr>
                <a:r>
                  <a:rPr lang="pt-BR" altLang="zh-CN" sz="2000" dirty="0">
                    <a:solidFill>
                      <a:srgbClr val="FF0000"/>
                    </a:solidFill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charset="0"/>
                  </a:rPr>
                  <a:t> </a:t>
                </a:r>
                <a:r>
                  <a:rPr lang="pt-BR" altLang="zh-CN" sz="20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charset="0"/>
                  </a:rPr>
                  <a:t>      </a:t>
                </a:r>
                <a:r>
                  <a:rPr lang="pt-BR" altLang="zh-CN" sz="2000" dirty="0">
                    <a:solidFill>
                      <a:srgbClr val="FF0000"/>
                    </a:solidFill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charset="0"/>
                  </a:rPr>
                  <a:t>FOR</a:t>
                </a:r>
                <a:r>
                  <a:rPr lang="pt-BR" altLang="zh-CN" sz="20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charset="0"/>
                  </a:rPr>
                  <a:t>  k</a:t>
                </a:r>
                <a:r>
                  <a:rPr lang="en-US" altLang="zh-CN" sz="2000" b="1" dirty="0">
                    <a:latin typeface="Consolas" panose="020B0609020204030204" pitchFamily="49" charset="0"/>
                    <a:ea typeface="华文细黑" panose="02010600040101010101" charset="-122"/>
                    <a:cs typeface="华文细黑" panose="02010600040101010101" charset="-122"/>
                    <a:sym typeface="Symbol" panose="05050102010706020507" pitchFamily="18" charset="2"/>
                  </a:rPr>
                  <a:t>  </a:t>
                </a:r>
                <a:r>
                  <a:rPr lang="pt-BR" altLang="zh-CN" sz="20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charset="0"/>
                  </a:rPr>
                  <a:t>i  </a:t>
                </a:r>
                <a:r>
                  <a:rPr lang="pt-BR" altLang="zh-CN" sz="2000" dirty="0">
                    <a:solidFill>
                      <a:srgbClr val="FF0000"/>
                    </a:solidFill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charset="0"/>
                  </a:rPr>
                  <a:t>T</a:t>
                </a:r>
                <a:r>
                  <a:rPr lang="en-US" altLang="zh-CN" sz="2000" dirty="0">
                    <a:solidFill>
                      <a:srgbClr val="FF0000"/>
                    </a:solidFill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charset="0"/>
                  </a:rPr>
                  <a:t>O</a:t>
                </a:r>
                <a:r>
                  <a:rPr lang="pt-BR" altLang="zh-CN" sz="20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charset="0"/>
                  </a:rPr>
                  <a:t>  j-1  </a:t>
                </a:r>
                <a:r>
                  <a:rPr lang="pt-BR" altLang="zh-CN" sz="2000" dirty="0">
                    <a:solidFill>
                      <a:srgbClr val="FF0000"/>
                    </a:solidFill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charset="0"/>
                  </a:rPr>
                  <a:t>DO</a:t>
                </a:r>
                <a:r>
                  <a:rPr lang="pt-BR" altLang="zh-CN" sz="20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charset="0"/>
                  </a:rPr>
                  <a:t>   </a:t>
                </a:r>
                <a:r>
                  <a:rPr lang="pt-BR" altLang="zh-CN" sz="2000" dirty="0">
                    <a:latin typeface="Consolas" panose="020B0609020204030204" pitchFamily="49" charset="0"/>
                    <a:ea typeface="楷体" panose="02010609060101010101" pitchFamily="49" charset="-122"/>
                    <a:cs typeface="Times New Roman" panose="02020603050405020304" charset="0"/>
                  </a:rPr>
                  <a:t>/* </a:t>
                </a:r>
                <a:r>
                  <a:rPr lang="zh-CN" altLang="en-US" sz="2000" dirty="0">
                    <a:latin typeface="Consolas" panose="020B0609020204030204" pitchFamily="49" charset="0"/>
                    <a:ea typeface="楷体" panose="02010609060101010101" pitchFamily="49" charset="-122"/>
                    <a:cs typeface="Times New Roman" panose="02020603050405020304" charset="0"/>
                  </a:rPr>
                  <a:t>计算</a:t>
                </a:r>
                <a:r>
                  <a:rPr lang="pt-BR" altLang="zh-CN" sz="2000" dirty="0">
                    <a:latin typeface="Consolas" panose="020B0609020204030204" pitchFamily="49" charset="0"/>
                    <a:ea typeface="楷体" panose="02010609060101010101" pitchFamily="49" charset="-122"/>
                    <a:cs typeface="Times New Roman" panose="02020603050405020304" charset="0"/>
                  </a:rPr>
                  <a:t>m[i,j] */</a:t>
                </a:r>
                <a:endParaRPr lang="pt-BR" altLang="zh-CN" sz="2000" dirty="0">
                  <a:latin typeface="Consolas" panose="020B0609020204030204" pitchFamily="49" charset="0"/>
                  <a:ea typeface="楷体" panose="02010609060101010101" pitchFamily="49" charset="-122"/>
                  <a:cs typeface="Times New Roman" panose="02020603050405020304" charset="0"/>
                </a:endParaRPr>
              </a:p>
              <a:p>
                <a:pPr marL="342900" indent="-342900">
                  <a:buFontTx/>
                  <a:buAutoNum type="arabicPeriod" startAt="2"/>
                  <a:defRPr/>
                </a:pPr>
                <a:r>
                  <a:rPr lang="en-US" altLang="zh-CN" sz="2000" dirty="0">
                    <a:solidFill>
                      <a:srgbClr val="FF0000"/>
                    </a:solidFill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charset="0"/>
                  </a:rPr>
                  <a:t> </a:t>
                </a:r>
                <a:r>
                  <a:rPr lang="en-US" altLang="zh-CN" sz="20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charset="0"/>
                  </a:rPr>
                  <a:t>          </a:t>
                </a:r>
                <a:r>
                  <a:rPr lang="pl-PL" altLang="zh-CN" sz="20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charset="0"/>
                  </a:rPr>
                  <a:t>q</a:t>
                </a:r>
                <a:r>
                  <a:rPr lang="en-US" altLang="zh-CN" sz="2000" b="1" dirty="0">
                    <a:latin typeface="Consolas" panose="020B0609020204030204" pitchFamily="49" charset="0"/>
                    <a:ea typeface="华文细黑" panose="02010600040101010101" charset="-122"/>
                    <a:cs typeface="华文细黑" panose="02010600040101010101" charset="-122"/>
                    <a:sym typeface="Symbol" panose="05050102010706020507" pitchFamily="18" charset="2"/>
                  </a:rPr>
                  <a:t>  </a:t>
                </a:r>
                <a:r>
                  <a:rPr lang="pl-PL" altLang="zh-CN" sz="20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charset="0"/>
                  </a:rPr>
                  <a:t>m[i, k]</a:t>
                </a:r>
                <a:r>
                  <a:rPr lang="en-US" altLang="zh-CN" sz="20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charset="0"/>
                  </a:rPr>
                  <a:t> </a:t>
                </a:r>
                <a:r>
                  <a:rPr lang="pl-PL" altLang="zh-CN" sz="20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charset="0"/>
                  </a:rPr>
                  <a:t>+</a:t>
                </a:r>
                <a:r>
                  <a:rPr lang="en-US" altLang="zh-CN" sz="20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charset="0"/>
                  </a:rPr>
                  <a:t> </a:t>
                </a:r>
                <a:r>
                  <a:rPr lang="pl-PL" altLang="zh-CN" sz="20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charset="0"/>
                  </a:rPr>
                  <a:t>m[k+1, j]</a:t>
                </a:r>
                <a:r>
                  <a:rPr lang="en-US" altLang="zh-CN" sz="20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charset="0"/>
                  </a:rPr>
                  <a:t> </a:t>
                </a:r>
                <a:r>
                  <a:rPr lang="pl-PL" altLang="zh-CN" sz="20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charset="0"/>
                  </a:rPr>
                  <a:t>+</a:t>
                </a:r>
                <a:r>
                  <a:rPr lang="pl-PL" altLang="zh-CN" sz="2000" dirty="0">
                    <a:ea typeface="仿宋" panose="02010609060101010101" pitchFamily="49" charset="-122"/>
                    <a:cs typeface="Times New Roman" panose="0202060305040502030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l-PL" altLang="zh-CN" sz="2000" i="1">
                            <a:latin typeface="Cambria Math" panose="02040503050406030204" pitchFamily="18" charset="0"/>
                            <a:ea typeface="仿宋" panose="02010609060101010101" pitchFamily="49" charset="-122"/>
                            <a:cs typeface="Times New Roman" panose="02020603050405020304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pl-PL" altLang="zh-CN" sz="2000" i="1">
                                <a:latin typeface="Cambria Math" panose="02040503050406030204" pitchFamily="18" charset="0"/>
                                <a:ea typeface="仿宋" panose="02010609060101010101" pitchFamily="49" charset="-122"/>
                                <a:cs typeface="Times New Roman" panose="02020603050405020304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仿宋" panose="02010609060101010101" pitchFamily="49" charset="-122"/>
                                <a:cs typeface="Times New Roman" panose="02020603050405020304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仿宋" panose="02010609060101010101" pitchFamily="49" charset="-122"/>
                                <a:cs typeface="Times New Roman" panose="02020603050405020304" charset="0"/>
                              </a:rPr>
                              <m:t>𝑖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仿宋" panose="02010609060101010101" pitchFamily="49" charset="-122"/>
                                <a:cs typeface="Times New Roman" panose="02020603050405020304" charset="0"/>
                              </a:rPr>
                              <m:t>−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仿宋" panose="02010609060101010101" pitchFamily="49" charset="-122"/>
                                <a:cs typeface="Times New Roman" panose="02020603050405020304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000" i="1">
                            <a:latin typeface="Cambria Math" panose="02040503050406030204" pitchFamily="18" charset="0"/>
                            <a:ea typeface="仿宋" panose="02010609060101010101" pitchFamily="49" charset="-122"/>
                            <a:cs typeface="Times New Roman" panose="02020603050405020304" charset="0"/>
                          </a:rPr>
                          <m:t>𝑝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仿宋" panose="02010609060101010101" pitchFamily="49" charset="-122"/>
                            <a:cs typeface="Times New Roman" panose="02020603050405020304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pl-PL" altLang="zh-CN" sz="2000" i="1">
                            <a:latin typeface="Cambria Math" panose="02040503050406030204" pitchFamily="18" charset="0"/>
                            <a:ea typeface="仿宋" panose="02010609060101010101" pitchFamily="49" charset="-122"/>
                            <a:cs typeface="Times New Roman" panose="02020603050405020304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ea typeface="仿宋" panose="02010609060101010101" pitchFamily="49" charset="-122"/>
                            <a:cs typeface="Times New Roman" panose="02020603050405020304" charset="0"/>
                          </a:rPr>
                          <m:t>𝑝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仿宋" panose="02010609060101010101" pitchFamily="49" charset="-122"/>
                            <a:cs typeface="Times New Roman" panose="02020603050405020304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zh-CN" sz="20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charset="0"/>
                  </a:rPr>
                  <a:t>;</a:t>
                </a:r>
                <a:endParaRPr lang="en-US" altLang="zh-CN" sz="2000" dirty="0">
                  <a:latin typeface="Consolas" panose="020B0609020204030204" pitchFamily="49" charset="0"/>
                  <a:ea typeface="仿宋" panose="02010609060101010101" pitchFamily="49" charset="-122"/>
                  <a:cs typeface="Times New Roman" panose="02020603050405020304" charset="0"/>
                </a:endParaRPr>
              </a:p>
              <a:p>
                <a:pPr marL="342900" indent="-342900">
                  <a:buFontTx/>
                  <a:buAutoNum type="arabicPeriod" startAt="2"/>
                  <a:defRPr/>
                </a:pPr>
                <a:r>
                  <a:rPr lang="en-US" altLang="zh-CN" sz="2000" dirty="0">
                    <a:solidFill>
                      <a:srgbClr val="FF0000"/>
                    </a:solidFill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charset="0"/>
                  </a:rPr>
                  <a:t> </a:t>
                </a:r>
                <a:r>
                  <a:rPr lang="en-US" altLang="zh-CN" sz="2000" dirty="0">
                    <a:latin typeface="Consolas" panose="020B0609020204030204" pitchFamily="49" charset="0"/>
                    <a:ea typeface="华文细黑" panose="02010600040101010101" charset="-122"/>
                    <a:cs typeface="华文细黑" panose="02010600040101010101" charset="-122"/>
                  </a:rPr>
                  <a:t>          </a:t>
                </a:r>
                <a:r>
                  <a:rPr lang="en-US" altLang="zh-CN" sz="2000" dirty="0">
                    <a:solidFill>
                      <a:srgbClr val="FF0000"/>
                    </a:solidFill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charset="0"/>
                  </a:rPr>
                  <a:t>IF</a:t>
                </a:r>
                <a:r>
                  <a:rPr lang="en-US" altLang="zh-CN" sz="2000" dirty="0">
                    <a:latin typeface="Consolas" panose="020B0609020204030204" pitchFamily="49" charset="0"/>
                    <a:ea typeface="华文细黑" panose="02010600040101010101" charset="-122"/>
                    <a:cs typeface="华文细黑" panose="02010600040101010101" charset="-122"/>
                  </a:rPr>
                  <a:t>  q&lt;m[</a:t>
                </a:r>
                <a:r>
                  <a:rPr lang="en-US" altLang="zh-CN" sz="2000" dirty="0" err="1">
                    <a:latin typeface="Consolas" panose="020B0609020204030204" pitchFamily="49" charset="0"/>
                    <a:ea typeface="华文细黑" panose="02010600040101010101" charset="-122"/>
                    <a:cs typeface="华文细黑" panose="02010600040101010101" charset="-122"/>
                  </a:rPr>
                  <a:t>i</a:t>
                </a:r>
                <a:r>
                  <a:rPr lang="en-US" altLang="zh-CN" sz="2000" dirty="0">
                    <a:latin typeface="Consolas" panose="020B0609020204030204" pitchFamily="49" charset="0"/>
                    <a:ea typeface="华文细黑" panose="02010600040101010101" charset="-122"/>
                    <a:cs typeface="华文细黑" panose="02010600040101010101" charset="-122"/>
                  </a:rPr>
                  <a:t>, j]  </a:t>
                </a:r>
                <a:r>
                  <a:rPr lang="en-US" altLang="zh-CN" sz="2000" dirty="0">
                    <a:solidFill>
                      <a:srgbClr val="FF0000"/>
                    </a:solidFill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charset="0"/>
                  </a:rPr>
                  <a:t>THEN</a:t>
                </a:r>
                <a:r>
                  <a:rPr lang="en-US" altLang="zh-CN" sz="2000" dirty="0">
                    <a:latin typeface="Consolas" panose="020B0609020204030204" pitchFamily="49" charset="0"/>
                    <a:ea typeface="华文细黑" panose="02010600040101010101" charset="-122"/>
                    <a:cs typeface="华文细黑" panose="02010600040101010101" charset="-122"/>
                  </a:rPr>
                  <a:t>  m[</a:t>
                </a:r>
                <a:r>
                  <a:rPr lang="en-US" altLang="zh-CN" sz="2000" dirty="0" err="1">
                    <a:latin typeface="Consolas" panose="020B0609020204030204" pitchFamily="49" charset="0"/>
                    <a:ea typeface="华文细黑" panose="02010600040101010101" charset="-122"/>
                    <a:cs typeface="华文细黑" panose="02010600040101010101" charset="-122"/>
                  </a:rPr>
                  <a:t>i,j</a:t>
                </a:r>
                <a:r>
                  <a:rPr lang="en-US" altLang="zh-CN" sz="2000" dirty="0">
                    <a:latin typeface="Consolas" panose="020B0609020204030204" pitchFamily="49" charset="0"/>
                    <a:ea typeface="华文细黑" panose="02010600040101010101" charset="-122"/>
                    <a:cs typeface="华文细黑" panose="02010600040101010101" charset="-122"/>
                  </a:rPr>
                  <a:t>]</a:t>
                </a:r>
                <a:r>
                  <a:rPr lang="en-US" altLang="zh-CN" sz="2000" b="1" dirty="0">
                    <a:latin typeface="Consolas" panose="020B0609020204030204" pitchFamily="49" charset="0"/>
                    <a:ea typeface="华文细黑" panose="02010600040101010101" charset="-122"/>
                    <a:cs typeface="华文细黑" panose="02010600040101010101" charset="-122"/>
                    <a:sym typeface="Symbol" panose="05050102010706020507" pitchFamily="18" charset="2"/>
                  </a:rPr>
                  <a:t>  </a:t>
                </a:r>
                <a:r>
                  <a:rPr lang="en-US" altLang="zh-CN" sz="2000" dirty="0">
                    <a:latin typeface="Consolas" panose="020B0609020204030204" pitchFamily="49" charset="0"/>
                    <a:ea typeface="华文细黑" panose="02010600040101010101" charset="-122"/>
                    <a:cs typeface="华文细黑" panose="02010600040101010101" charset="-122"/>
                  </a:rPr>
                  <a:t>q, </a:t>
                </a:r>
                <a:r>
                  <a:rPr lang="en-US" altLang="zh-CN" sz="2000" dirty="0">
                    <a:solidFill>
                      <a:srgbClr val="0000FF"/>
                    </a:solidFill>
                    <a:latin typeface="Consolas" panose="020B0609020204030204" pitchFamily="49" charset="0"/>
                    <a:ea typeface="华文细黑" panose="02010600040101010101" charset="-122"/>
                    <a:cs typeface="华文细黑" panose="02010600040101010101" charset="-122"/>
                  </a:rPr>
                  <a:t>S[</a:t>
                </a:r>
                <a:r>
                  <a:rPr lang="en-US" altLang="zh-CN" sz="2000" dirty="0" err="1">
                    <a:solidFill>
                      <a:srgbClr val="0000FF"/>
                    </a:solidFill>
                    <a:latin typeface="Consolas" panose="020B0609020204030204" pitchFamily="49" charset="0"/>
                    <a:ea typeface="华文细黑" panose="02010600040101010101" charset="-122"/>
                    <a:cs typeface="华文细黑" panose="02010600040101010101" charset="-122"/>
                  </a:rPr>
                  <a:t>i,j</a:t>
                </a:r>
                <a:r>
                  <a:rPr lang="en-US" altLang="zh-CN" sz="2000" dirty="0">
                    <a:solidFill>
                      <a:srgbClr val="0000FF"/>
                    </a:solidFill>
                    <a:latin typeface="Consolas" panose="020B0609020204030204" pitchFamily="49" charset="0"/>
                    <a:ea typeface="华文细黑" panose="02010600040101010101" charset="-122"/>
                    <a:cs typeface="华文细黑" panose="02010600040101010101" charset="-122"/>
                  </a:rPr>
                  <a:t>] = k</a:t>
                </a:r>
                <a:r>
                  <a:rPr lang="en-US" altLang="zh-CN" sz="2000" dirty="0">
                    <a:latin typeface="Consolas" panose="020B0609020204030204" pitchFamily="49" charset="0"/>
                    <a:ea typeface="华文细黑" panose="02010600040101010101" charset="-122"/>
                    <a:cs typeface="华文细黑" panose="02010600040101010101" charset="-122"/>
                  </a:rPr>
                  <a:t>; </a:t>
                </a:r>
                <a:endParaRPr lang="en-US" altLang="zh-CN" sz="2000" dirty="0">
                  <a:latin typeface="Consolas" panose="020B0609020204030204" pitchFamily="49" charset="0"/>
                  <a:ea typeface="华文细黑" panose="02010600040101010101" charset="-122"/>
                  <a:cs typeface="华文细黑" panose="02010600040101010101" charset="-122"/>
                </a:endParaRPr>
              </a:p>
              <a:p>
                <a:pPr marL="342900" indent="-342900">
                  <a:buFontTx/>
                  <a:buAutoNum type="arabicPeriod" startAt="2"/>
                  <a:defRPr/>
                </a:pPr>
                <a:r>
                  <a:rPr lang="pt-BR" altLang="zh-CN" sz="2000" dirty="0">
                    <a:solidFill>
                      <a:srgbClr val="FF0000"/>
                    </a:solidFill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charset="0"/>
                  </a:rPr>
                  <a:t> Return</a:t>
                </a:r>
                <a:r>
                  <a:rPr lang="pt-BR" altLang="zh-CN" sz="20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charset="0"/>
                  </a:rPr>
                  <a:t> m,S. </a:t>
                </a:r>
                <a:endParaRPr lang="pt-BR" altLang="zh-CN" sz="2000" dirty="0">
                  <a:latin typeface="Consolas" panose="020B0609020204030204" pitchFamily="49" charset="0"/>
                  <a:ea typeface="仿宋" panose="02010609060101010101" pitchFamily="49" charset="-122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6" name="Text 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81000" y="1066800"/>
                <a:ext cx="8610600" cy="5351493"/>
              </a:xfrm>
              <a:prstGeom prst="rect">
                <a:avLst/>
              </a:prstGeom>
              <a:blipFill rotWithShape="1">
                <a:blip r:embed="rId1"/>
                <a:stretch>
                  <a:fillRect l="-3732" b="-5298"/>
                </a:stretch>
              </a:blipFill>
              <a:ln w="9525">
                <a:noFill/>
                <a:miter lim="800000"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 prstMaterial="metal">
                <a:bevelT w="88900" h="88900"/>
              </a:sp3d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61512" name="Text Box 8"/>
              <p:cNvSpPr txBox="1">
                <a:spLocks noChangeArrowheads="1"/>
              </p:cNvSpPr>
              <p:nvPr/>
            </p:nvSpPr>
            <p:spPr bwMode="auto">
              <a:xfrm>
                <a:off x="5638800" y="2362200"/>
                <a:ext cx="3505200" cy="866006"/>
              </a:xfrm>
              <a:prstGeom prst="rect">
                <a:avLst/>
              </a:prstGeom>
              <a:solidFill>
                <a:srgbClr val="00FFFF"/>
              </a:solidFill>
              <a:ln>
                <a:noFill/>
              </a:ln>
              <a:effectLst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14:m>
                  <m:oMath xmlns:m="http://schemas.openxmlformats.org/officeDocument/2006/math">
                    <m:r>
                      <a:rPr lang="en-US" altLang="zh-CN" sz="2400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𝑺</m:t>
                    </m:r>
                    <m:r>
                      <a:rPr lang="en-US" altLang="zh-CN" sz="2400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[</m:t>
                    </m:r>
                    <m:r>
                      <a:rPr lang="en-US" altLang="zh-CN" sz="2400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𝒊</m:t>
                    </m:r>
                    <m:r>
                      <a:rPr lang="en-US" altLang="zh-CN" sz="2400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,</m:t>
                    </m:r>
                    <m:r>
                      <a:rPr lang="en-US" altLang="zh-CN" sz="2400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𝒋</m:t>
                    </m:r>
                    <m:r>
                      <a:rPr lang="en-US" altLang="zh-CN" sz="2400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]</m:t>
                    </m:r>
                  </m:oMath>
                </a14:m>
                <a:r>
                  <a:rPr lang="zh-CN" altLang="en-US" sz="2400" b="1" dirty="0">
                    <a:solidFill>
                      <a:srgbClr val="FF0000"/>
                    </a:solidFill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rPr>
                  <a:t>记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zh-CN" altLang="en-US" sz="2400" b="1" dirty="0" smtClean="0">
                        <a:solidFill>
                          <a:srgbClr val="FF0000"/>
                        </a:solidFill>
                        <a:latin typeface="Times New Roman" panose="02020603050405020304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录</m:t>
                    </m:r>
                    <m:sSub>
                      <m:sSubPr>
                        <m:ctrlPr>
                          <a:rPr lang="en-US" altLang="zh-CN" sz="24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𝑨</m:t>
                        </m:r>
                      </m:e>
                      <m:sub>
                        <m:r>
                          <a:rPr lang="en-US" altLang="zh-CN" sz="24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𝒊</m:t>
                        </m:r>
                      </m:sub>
                    </m:sSub>
                    <m:sSub>
                      <m:sSubPr>
                        <m:ctrlPr>
                          <a:rPr lang="en-US" altLang="zh-CN" sz="24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𝑨</m:t>
                        </m:r>
                      </m:e>
                      <m:sub>
                        <m:r>
                          <a:rPr lang="en-US" altLang="zh-CN" sz="24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𝒊</m:t>
                        </m:r>
                        <m:r>
                          <a:rPr lang="en-US" altLang="zh-CN" sz="24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+</m:t>
                        </m:r>
                        <m:r>
                          <a:rPr lang="en-US" altLang="zh-CN" sz="24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𝟏</m:t>
                        </m:r>
                      </m:sub>
                    </m:sSub>
                    <m:r>
                      <a:rPr lang="en-US" altLang="zh-CN" sz="2400" b="1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</m:t>
                    </m:r>
                    <m:sSub>
                      <m:sSubPr>
                        <m:ctrlPr>
                          <a:rPr lang="en-US" altLang="zh-CN" sz="24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𝑨</m:t>
                        </m:r>
                      </m:e>
                      <m:sub>
                        <m:r>
                          <a:rPr lang="en-US" altLang="zh-CN" sz="24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𝒋</m:t>
                        </m:r>
                      </m:sub>
                    </m:sSub>
                  </m:oMath>
                </a14:m>
                <a:r>
                  <a:rPr lang="zh-CN" altLang="en-US" sz="2400" b="1" dirty="0">
                    <a:solidFill>
                      <a:srgbClr val="FF0000"/>
                    </a:solidFill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rPr>
                  <a:t>的最优划分处</a:t>
                </a:r>
                <a:endParaRPr lang="zh-CN" altLang="en-US" sz="2400" b="1" dirty="0">
                  <a:solidFill>
                    <a:srgbClr val="FF0000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661512" name="Text 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638800" y="2362200"/>
                <a:ext cx="3505200" cy="866006"/>
              </a:xfrm>
              <a:prstGeom prst="rect">
                <a:avLst/>
              </a:prstGeom>
              <a:blipFill rotWithShape="1">
                <a:blip r:embed="rId2"/>
                <a:stretch>
                  <a:fillRect b="58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53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54940" y="982980"/>
            <a:ext cx="8303260" cy="4568825"/>
          </a:xfrm>
          <a:solidFill>
            <a:srgbClr val="FFFFFF"/>
          </a:solidFill>
          <a:ln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eaLnBrk="1" hangingPunct="1">
              <a:lnSpc>
                <a:spcPct val="150000"/>
              </a:lnSpc>
              <a:buFontTx/>
              <a:buNone/>
              <a:defRPr/>
            </a:pPr>
            <a:r>
              <a:rPr lang="en-US" altLang="zh-CN" b="1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2400" dirty="0">
                <a:solidFill>
                  <a:schemeClr val="tx2"/>
                </a:solidFill>
                <a:latin typeface="Times New Roman" panose="02020603050405020304" charset="0"/>
                <a:ea typeface="华文细黑" panose="02010600040101010101" charset="-122"/>
                <a:cs typeface="Times New Roman" panose="02020603050405020304" charset="0"/>
              </a:rPr>
              <a:t>Print-Optimal-</a:t>
            </a:r>
            <a:r>
              <a:rPr lang="en-US" altLang="zh-CN" sz="2400" dirty="0" err="1">
                <a:solidFill>
                  <a:schemeClr val="tx2"/>
                </a:solidFill>
                <a:latin typeface="Times New Roman" panose="02020603050405020304" charset="0"/>
                <a:ea typeface="华文细黑" panose="02010600040101010101" charset="-122"/>
                <a:cs typeface="Times New Roman" panose="02020603050405020304" charset="0"/>
              </a:rPr>
              <a:t>Parens</a:t>
            </a:r>
            <a:r>
              <a:rPr lang="en-US" altLang="zh-CN" sz="2400" dirty="0">
                <a:solidFill>
                  <a:schemeClr val="tx2"/>
                </a:solidFill>
                <a:latin typeface="Times New Roman" panose="02020603050405020304" charset="0"/>
                <a:ea typeface="华文细黑" panose="02010600040101010101" charset="-122"/>
                <a:cs typeface="Times New Roman" panose="02020603050405020304" charset="0"/>
              </a:rPr>
              <a:t>(S, </a:t>
            </a:r>
            <a:r>
              <a:rPr lang="en-US" altLang="zh-CN" sz="2400" dirty="0" err="1">
                <a:solidFill>
                  <a:schemeClr val="tx2"/>
                </a:solidFill>
                <a:latin typeface="Times New Roman" panose="02020603050405020304" charset="0"/>
                <a:ea typeface="华文细黑" panose="02010600040101010101" charset="-122"/>
                <a:cs typeface="Times New Roman" panose="02020603050405020304" charset="0"/>
              </a:rPr>
              <a:t>i</a:t>
            </a:r>
            <a:r>
              <a:rPr lang="en-US" altLang="zh-CN" sz="2400" dirty="0">
                <a:solidFill>
                  <a:schemeClr val="tx2"/>
                </a:solidFill>
                <a:latin typeface="Times New Roman" panose="02020603050405020304" charset="0"/>
                <a:ea typeface="华文细黑" panose="02010600040101010101" charset="-122"/>
                <a:cs typeface="Times New Roman" panose="02020603050405020304" charset="0"/>
              </a:rPr>
              <a:t>, j)</a:t>
            </a:r>
            <a:endParaRPr lang="en-US" altLang="zh-CN" sz="2400" dirty="0">
              <a:solidFill>
                <a:schemeClr val="tx2"/>
              </a:solidFill>
              <a:latin typeface="Times New Roman" panose="02020603050405020304" charset="0"/>
              <a:ea typeface="华文细黑" panose="02010600040101010101" charset="-122"/>
              <a:cs typeface="Times New Roman" panose="02020603050405020304" charset="0"/>
            </a:endParaRPr>
          </a:p>
          <a:p>
            <a:pPr lvl="1" algn="just" eaLnBrk="1" hangingPunct="1">
              <a:lnSpc>
                <a:spcPct val="150000"/>
              </a:lnSpc>
              <a:buFontTx/>
              <a:buNone/>
              <a:defRPr/>
            </a:pPr>
            <a:r>
              <a:rPr lang="en-US" altLang="zh-CN" sz="2100" dirty="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Times New Roman" panose="02020603050405020304" charset="0"/>
              </a:rPr>
              <a:t>1.</a:t>
            </a:r>
            <a:r>
              <a:rPr lang="en-US" altLang="zh-CN" sz="2100" dirty="0">
                <a:solidFill>
                  <a:schemeClr val="tx2"/>
                </a:solidFill>
                <a:latin typeface="华文细黑" panose="02010600040101010101" charset="-122"/>
                <a:ea typeface="华文细黑" panose="02010600040101010101" charset="-122"/>
                <a:cs typeface="Times New Roman" panose="02020603050405020304" charset="0"/>
              </a:rPr>
              <a:t>  </a:t>
            </a:r>
            <a:r>
              <a:rPr lang="en-US" altLang="zh-CN" sz="2100" dirty="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Times New Roman" panose="02020603050405020304" charset="0"/>
              </a:rPr>
              <a:t>IF</a:t>
            </a:r>
            <a:r>
              <a:rPr lang="en-US" altLang="zh-CN" sz="2100" dirty="0">
                <a:solidFill>
                  <a:schemeClr val="tx2"/>
                </a:solidFill>
                <a:latin typeface="华文细黑" panose="02010600040101010101" charset="-122"/>
                <a:ea typeface="华文细黑" panose="02010600040101010101" charset="-122"/>
                <a:cs typeface="Times New Roman" panose="02020603050405020304" charset="0"/>
              </a:rPr>
              <a:t> j=</a:t>
            </a:r>
            <a:r>
              <a:rPr lang="en-US" altLang="zh-CN" sz="2100" dirty="0" err="1">
                <a:solidFill>
                  <a:schemeClr val="tx2"/>
                </a:solidFill>
                <a:latin typeface="华文细黑" panose="02010600040101010101" charset="-122"/>
                <a:ea typeface="华文细黑" panose="02010600040101010101" charset="-122"/>
                <a:cs typeface="Times New Roman" panose="02020603050405020304" charset="0"/>
              </a:rPr>
              <a:t>i</a:t>
            </a:r>
            <a:endParaRPr lang="en-US" altLang="zh-CN" sz="2100" dirty="0">
              <a:solidFill>
                <a:schemeClr val="tx2"/>
              </a:solidFill>
              <a:latin typeface="华文细黑" panose="02010600040101010101" charset="-122"/>
              <a:ea typeface="华文细黑" panose="02010600040101010101" charset="-122"/>
              <a:cs typeface="Times New Roman" panose="02020603050405020304" charset="0"/>
            </a:endParaRPr>
          </a:p>
          <a:p>
            <a:pPr lvl="1" algn="just" eaLnBrk="1" hangingPunct="1">
              <a:lnSpc>
                <a:spcPct val="150000"/>
              </a:lnSpc>
              <a:buFontTx/>
              <a:buNone/>
              <a:defRPr/>
            </a:pPr>
            <a:r>
              <a:rPr lang="en-US" altLang="zh-CN" sz="2100" dirty="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Times New Roman" panose="02020603050405020304" charset="0"/>
              </a:rPr>
              <a:t>2.</a:t>
            </a:r>
            <a:r>
              <a:rPr lang="en-US" altLang="zh-CN" sz="2100" dirty="0">
                <a:solidFill>
                  <a:schemeClr val="tx2"/>
                </a:solidFill>
                <a:latin typeface="华文细黑" panose="02010600040101010101" charset="-122"/>
                <a:ea typeface="华文细黑" panose="02010600040101010101" charset="-122"/>
                <a:cs typeface="Times New Roman" panose="02020603050405020304" charset="0"/>
              </a:rPr>
              <a:t>  </a:t>
            </a:r>
            <a:r>
              <a:rPr lang="en-US" altLang="zh-CN" sz="2100" dirty="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Times New Roman" panose="02020603050405020304" charset="0"/>
              </a:rPr>
              <a:t>THEN</a:t>
            </a:r>
            <a:r>
              <a:rPr lang="en-US" altLang="zh-CN" sz="2100" dirty="0">
                <a:solidFill>
                  <a:schemeClr val="tx2"/>
                </a:solidFill>
                <a:latin typeface="华文细黑" panose="02010600040101010101" charset="-122"/>
                <a:ea typeface="华文细黑" panose="02010600040101010101" charset="-122"/>
                <a:cs typeface="Times New Roman" panose="02020603050405020304" charset="0"/>
              </a:rPr>
              <a:t>  </a:t>
            </a:r>
            <a:r>
              <a:rPr lang="en-US" altLang="zh-CN" sz="2100" dirty="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Times New Roman" panose="02020603050405020304" charset="0"/>
              </a:rPr>
              <a:t>Print</a:t>
            </a:r>
            <a:r>
              <a:rPr lang="en-US" altLang="zh-CN" sz="2100" dirty="0">
                <a:solidFill>
                  <a:schemeClr val="tx2"/>
                </a:solidFill>
                <a:latin typeface="华文细黑" panose="02010600040101010101" charset="-122"/>
                <a:ea typeface="华文细黑" panose="02010600040101010101" charset="-122"/>
                <a:cs typeface="Times New Roman" panose="02020603050405020304" charset="0"/>
              </a:rPr>
              <a:t> “</a:t>
            </a:r>
            <a:r>
              <a:rPr lang="en-US" altLang="zh-CN" sz="2100" dirty="0" err="1">
                <a:solidFill>
                  <a:schemeClr val="tx2"/>
                </a:solidFill>
                <a:latin typeface="华文细黑" panose="02010600040101010101" charset="-122"/>
                <a:ea typeface="华文细黑" panose="02010600040101010101" charset="-122"/>
                <a:cs typeface="Times New Roman" panose="02020603050405020304" charset="0"/>
              </a:rPr>
              <a:t>A_i</a:t>
            </a:r>
            <a:r>
              <a:rPr lang="en-US" altLang="zh-CN" sz="2100" dirty="0">
                <a:solidFill>
                  <a:schemeClr val="tx2"/>
                </a:solidFill>
                <a:latin typeface="华文细黑" panose="02010600040101010101" charset="-122"/>
                <a:ea typeface="华文细黑" panose="02010600040101010101" charset="-122"/>
                <a:cs typeface="Times New Roman" panose="02020603050405020304" charset="0"/>
              </a:rPr>
              <a:t>”; </a:t>
            </a:r>
            <a:endParaRPr lang="en-US" altLang="zh-CN" sz="2100" dirty="0">
              <a:solidFill>
                <a:schemeClr val="tx2"/>
              </a:solidFill>
              <a:latin typeface="华文细黑" panose="02010600040101010101" charset="-122"/>
              <a:ea typeface="华文细黑" panose="02010600040101010101" charset="-122"/>
              <a:cs typeface="Times New Roman" panose="02020603050405020304" charset="0"/>
            </a:endParaRPr>
          </a:p>
          <a:p>
            <a:pPr lvl="1" algn="just" eaLnBrk="1" hangingPunct="1">
              <a:lnSpc>
                <a:spcPct val="150000"/>
              </a:lnSpc>
              <a:buFontTx/>
              <a:buNone/>
              <a:defRPr/>
            </a:pPr>
            <a:r>
              <a:rPr lang="en-US" altLang="zh-CN" sz="2100" dirty="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Times New Roman" panose="02020603050405020304" charset="0"/>
              </a:rPr>
              <a:t>3.</a:t>
            </a:r>
            <a:r>
              <a:rPr lang="en-US" altLang="zh-CN" sz="2100" dirty="0">
                <a:solidFill>
                  <a:schemeClr val="tx2"/>
                </a:solidFill>
                <a:latin typeface="华文细黑" panose="02010600040101010101" charset="-122"/>
                <a:ea typeface="华文细黑" panose="02010600040101010101" charset="-122"/>
                <a:cs typeface="Times New Roman" panose="02020603050405020304" charset="0"/>
              </a:rPr>
              <a:t>  </a:t>
            </a:r>
            <a:r>
              <a:rPr lang="en-US" altLang="zh-CN" sz="2100" dirty="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Times New Roman" panose="02020603050405020304" charset="0"/>
              </a:rPr>
              <a:t>ELSE</a:t>
            </a:r>
            <a:r>
              <a:rPr lang="en-US" altLang="zh-CN" sz="2100" dirty="0">
                <a:solidFill>
                  <a:schemeClr val="tx2"/>
                </a:solidFill>
                <a:latin typeface="华文细黑" panose="02010600040101010101" charset="-122"/>
                <a:ea typeface="华文细黑" panose="02010600040101010101" charset="-122"/>
                <a:cs typeface="Times New Roman" panose="02020603050405020304" charset="0"/>
              </a:rPr>
              <a:t>   </a:t>
            </a:r>
            <a:r>
              <a:rPr lang="en-US" altLang="zh-CN" sz="2100" dirty="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Times New Roman" panose="02020603050405020304" charset="0"/>
              </a:rPr>
              <a:t>Print </a:t>
            </a:r>
            <a:r>
              <a:rPr lang="en-US" altLang="zh-CN" sz="2100" dirty="0">
                <a:solidFill>
                  <a:schemeClr val="tx2"/>
                </a:solidFill>
                <a:latin typeface="华文细黑" panose="02010600040101010101" charset="-122"/>
                <a:ea typeface="华文细黑" panose="02010600040101010101" charset="-122"/>
                <a:cs typeface="Times New Roman" panose="02020603050405020304" charset="0"/>
              </a:rPr>
              <a:t>“(”</a:t>
            </a:r>
            <a:endParaRPr lang="en-US" altLang="zh-CN" sz="2100" dirty="0">
              <a:solidFill>
                <a:schemeClr val="tx2"/>
              </a:solidFill>
              <a:latin typeface="华文细黑" panose="02010600040101010101" charset="-122"/>
              <a:ea typeface="华文细黑" panose="02010600040101010101" charset="-122"/>
              <a:cs typeface="Times New Roman" panose="02020603050405020304" charset="0"/>
            </a:endParaRPr>
          </a:p>
          <a:p>
            <a:pPr lvl="1" algn="just" eaLnBrk="1" hangingPunct="1">
              <a:lnSpc>
                <a:spcPct val="150000"/>
              </a:lnSpc>
              <a:buFontTx/>
              <a:buNone/>
              <a:defRPr/>
            </a:pPr>
            <a:r>
              <a:rPr lang="en-US" altLang="zh-CN" sz="2100" dirty="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Times New Roman" panose="02020603050405020304" charset="0"/>
              </a:rPr>
              <a:t>7.</a:t>
            </a:r>
            <a:r>
              <a:rPr lang="en-US" altLang="zh-CN" sz="2100" dirty="0">
                <a:solidFill>
                  <a:schemeClr val="tx2"/>
                </a:solidFill>
                <a:latin typeface="华文细黑" panose="02010600040101010101" charset="-122"/>
                <a:ea typeface="华文细黑" panose="02010600040101010101" charset="-122"/>
                <a:cs typeface="Times New Roman" panose="02020603050405020304" charset="0"/>
              </a:rPr>
              <a:t>             Print-Optimal-</a:t>
            </a:r>
            <a:r>
              <a:rPr lang="en-US" altLang="zh-CN" sz="2100" dirty="0" err="1">
                <a:solidFill>
                  <a:schemeClr val="tx2"/>
                </a:solidFill>
                <a:latin typeface="华文细黑" panose="02010600040101010101" charset="-122"/>
                <a:ea typeface="华文细黑" panose="02010600040101010101" charset="-122"/>
                <a:cs typeface="Times New Roman" panose="02020603050405020304" charset="0"/>
              </a:rPr>
              <a:t>Parens</a:t>
            </a:r>
            <a:r>
              <a:rPr lang="en-US" altLang="zh-CN" sz="2100" dirty="0">
                <a:solidFill>
                  <a:schemeClr val="tx2"/>
                </a:solidFill>
                <a:latin typeface="华文细黑" panose="02010600040101010101" charset="-122"/>
                <a:ea typeface="华文细黑" panose="02010600040101010101" charset="-122"/>
                <a:cs typeface="Times New Roman" panose="02020603050405020304" charset="0"/>
              </a:rPr>
              <a:t>(s, </a:t>
            </a:r>
            <a:r>
              <a:rPr lang="en-US" altLang="zh-CN" sz="2100" dirty="0" err="1">
                <a:solidFill>
                  <a:schemeClr val="tx2"/>
                </a:solidFill>
                <a:latin typeface="华文细黑" panose="02010600040101010101" charset="-122"/>
                <a:ea typeface="华文细黑" panose="02010600040101010101" charset="-122"/>
                <a:cs typeface="Times New Roman" panose="02020603050405020304" charset="0"/>
              </a:rPr>
              <a:t>i</a:t>
            </a:r>
            <a:r>
              <a:rPr lang="en-US" altLang="zh-CN" sz="2100" dirty="0">
                <a:solidFill>
                  <a:schemeClr val="tx2"/>
                </a:solidFill>
                <a:latin typeface="华文细黑" panose="02010600040101010101" charset="-122"/>
                <a:ea typeface="华文细黑" panose="02010600040101010101" charset="-122"/>
                <a:cs typeface="Times New Roman" panose="02020603050405020304" charset="0"/>
              </a:rPr>
              <a:t>, s[</a:t>
            </a:r>
            <a:r>
              <a:rPr lang="en-US" altLang="zh-CN" sz="2100" dirty="0" err="1">
                <a:solidFill>
                  <a:schemeClr val="tx2"/>
                </a:solidFill>
                <a:latin typeface="华文细黑" panose="02010600040101010101" charset="-122"/>
                <a:ea typeface="华文细黑" panose="02010600040101010101" charset="-122"/>
                <a:cs typeface="Times New Roman" panose="02020603050405020304" charset="0"/>
              </a:rPr>
              <a:t>i</a:t>
            </a:r>
            <a:r>
              <a:rPr lang="en-US" altLang="zh-CN" sz="2100" dirty="0">
                <a:solidFill>
                  <a:schemeClr val="tx2"/>
                </a:solidFill>
                <a:latin typeface="华文细黑" panose="02010600040101010101" charset="-122"/>
                <a:ea typeface="华文细黑" panose="02010600040101010101" charset="-122"/>
                <a:cs typeface="Times New Roman" panose="02020603050405020304" charset="0"/>
              </a:rPr>
              <a:t>, j])</a:t>
            </a:r>
            <a:endParaRPr lang="en-US" altLang="zh-CN" sz="2100" dirty="0">
              <a:solidFill>
                <a:schemeClr val="tx2"/>
              </a:solidFill>
              <a:latin typeface="华文细黑" panose="02010600040101010101" charset="-122"/>
              <a:ea typeface="华文细黑" panose="02010600040101010101" charset="-122"/>
              <a:cs typeface="Times New Roman" panose="02020603050405020304" charset="0"/>
            </a:endParaRPr>
          </a:p>
          <a:p>
            <a:pPr lvl="1" algn="just" eaLnBrk="1" hangingPunct="1">
              <a:lnSpc>
                <a:spcPct val="150000"/>
              </a:lnSpc>
              <a:buFontTx/>
              <a:buNone/>
              <a:defRPr/>
            </a:pPr>
            <a:r>
              <a:rPr lang="en-US" altLang="zh-CN" sz="2100" dirty="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Times New Roman" panose="02020603050405020304" charset="0"/>
              </a:rPr>
              <a:t>5.</a:t>
            </a:r>
            <a:r>
              <a:rPr lang="en-US" altLang="zh-CN" sz="2100" dirty="0">
                <a:solidFill>
                  <a:schemeClr val="tx2"/>
                </a:solidFill>
                <a:latin typeface="华文细黑" panose="02010600040101010101" charset="-122"/>
                <a:ea typeface="华文细黑" panose="02010600040101010101" charset="-122"/>
                <a:cs typeface="Times New Roman" panose="02020603050405020304" charset="0"/>
              </a:rPr>
              <a:t>             Print-Optimal-</a:t>
            </a:r>
            <a:r>
              <a:rPr lang="en-US" altLang="zh-CN" sz="2100" dirty="0" err="1">
                <a:solidFill>
                  <a:schemeClr val="tx2"/>
                </a:solidFill>
                <a:latin typeface="华文细黑" panose="02010600040101010101" charset="-122"/>
                <a:ea typeface="华文细黑" panose="02010600040101010101" charset="-122"/>
                <a:cs typeface="Times New Roman" panose="02020603050405020304" charset="0"/>
              </a:rPr>
              <a:t>Parens</a:t>
            </a:r>
            <a:r>
              <a:rPr lang="en-US" altLang="zh-CN" sz="2100" dirty="0">
                <a:solidFill>
                  <a:schemeClr val="tx2"/>
                </a:solidFill>
                <a:latin typeface="华文细黑" panose="02010600040101010101" charset="-122"/>
                <a:ea typeface="华文细黑" panose="02010600040101010101" charset="-122"/>
                <a:cs typeface="Times New Roman" panose="02020603050405020304" charset="0"/>
              </a:rPr>
              <a:t>(s, s[</a:t>
            </a:r>
            <a:r>
              <a:rPr lang="en-US" altLang="zh-CN" sz="2100" dirty="0" err="1">
                <a:solidFill>
                  <a:schemeClr val="tx2"/>
                </a:solidFill>
                <a:latin typeface="华文细黑" panose="02010600040101010101" charset="-122"/>
                <a:ea typeface="华文细黑" panose="02010600040101010101" charset="-122"/>
                <a:cs typeface="Times New Roman" panose="02020603050405020304" charset="0"/>
              </a:rPr>
              <a:t>i</a:t>
            </a:r>
            <a:r>
              <a:rPr lang="en-US" altLang="zh-CN" sz="2100" dirty="0">
                <a:solidFill>
                  <a:schemeClr val="tx2"/>
                </a:solidFill>
                <a:latin typeface="华文细黑" panose="02010600040101010101" charset="-122"/>
                <a:ea typeface="华文细黑" panose="02010600040101010101" charset="-122"/>
                <a:cs typeface="Times New Roman" panose="02020603050405020304" charset="0"/>
              </a:rPr>
              <a:t>, j]+1, j)</a:t>
            </a:r>
            <a:endParaRPr lang="en-US" altLang="zh-CN" sz="2100" dirty="0">
              <a:solidFill>
                <a:schemeClr val="tx2"/>
              </a:solidFill>
              <a:latin typeface="华文细黑" panose="02010600040101010101" charset="-122"/>
              <a:ea typeface="华文细黑" panose="02010600040101010101" charset="-122"/>
              <a:cs typeface="Times New Roman" panose="02020603050405020304" charset="0"/>
            </a:endParaRPr>
          </a:p>
          <a:p>
            <a:pPr lvl="1" algn="just" eaLnBrk="1" hangingPunct="1">
              <a:lnSpc>
                <a:spcPct val="150000"/>
              </a:lnSpc>
              <a:buFontTx/>
              <a:buNone/>
              <a:defRPr/>
            </a:pPr>
            <a:r>
              <a:rPr lang="en-US" altLang="zh-CN" sz="2100" dirty="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Times New Roman" panose="02020603050405020304" charset="0"/>
              </a:rPr>
              <a:t>6.</a:t>
            </a:r>
            <a:r>
              <a:rPr lang="en-US" altLang="zh-CN" sz="2100" dirty="0">
                <a:solidFill>
                  <a:schemeClr val="tx2"/>
                </a:solidFill>
                <a:latin typeface="华文细黑" panose="02010600040101010101" charset="-122"/>
                <a:ea typeface="华文细黑" panose="02010600040101010101" charset="-122"/>
                <a:cs typeface="Times New Roman" panose="02020603050405020304" charset="0"/>
              </a:rPr>
              <a:t>             </a:t>
            </a:r>
            <a:r>
              <a:rPr lang="en-US" altLang="zh-CN" sz="2100" dirty="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Times New Roman" panose="02020603050405020304" charset="0"/>
              </a:rPr>
              <a:t>Print </a:t>
            </a:r>
            <a:r>
              <a:rPr lang="en-US" altLang="zh-CN" sz="2100" dirty="0">
                <a:solidFill>
                  <a:schemeClr val="tx2"/>
                </a:solidFill>
                <a:latin typeface="华文细黑" panose="02010600040101010101" charset="-122"/>
                <a:ea typeface="华文细黑" panose="02010600040101010101" charset="-122"/>
                <a:cs typeface="Times New Roman" panose="02020603050405020304" charset="0"/>
              </a:rPr>
              <a:t> “)”</a:t>
            </a:r>
            <a:endParaRPr lang="en-US" altLang="zh-CN" sz="2100" baseline="-30000" dirty="0">
              <a:solidFill>
                <a:schemeClr val="tx2"/>
              </a:solidFill>
              <a:latin typeface="华文细黑" panose="02010600040101010101" charset="-122"/>
              <a:ea typeface="华文细黑" panose="02010600040101010101" charset="-122"/>
              <a:cs typeface="Times New Roman" panose="02020603050405020304" charset="0"/>
            </a:endParaRPr>
          </a:p>
        </p:txBody>
      </p:sp>
      <p:sp>
        <p:nvSpPr>
          <p:cNvPr id="25604" name="Rectangle 5"/>
          <p:cNvSpPr>
            <a:spLocks noChangeArrowheads="1"/>
          </p:cNvSpPr>
          <p:nvPr/>
        </p:nvSpPr>
        <p:spPr bwMode="auto">
          <a:xfrm>
            <a:off x="0" y="427039"/>
            <a:ext cx="9144000" cy="677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华文行楷" panose="0201080004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华文行楷" panose="0201080004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华文行楷" panose="0201080004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华文行楷" panose="0201080004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华文行楷" panose="020108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华文行楷" panose="020108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华文行楷" panose="020108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华文行楷" panose="020108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华文行楷" panose="02010800040101010101" pitchFamily="2" charset="-122"/>
              </a:defRPr>
            </a:lvl9pPr>
          </a:lstStyle>
          <a:p>
            <a:pPr algn="just"/>
            <a:r>
              <a:rPr kumimoji="1" lang="zh-CN" altLang="en-US" sz="1400">
                <a:latin typeface="Times New Roman" panose="02020603050405020304" charset="0"/>
                <a:ea typeface="+mn-ea"/>
                <a:cs typeface="Times New Roman" panose="02020603050405020304" charset="0"/>
              </a:rPr>
              <a:t> </a:t>
            </a:r>
            <a:endParaRPr kumimoji="1" lang="zh-CN" altLang="en-US" sz="1000">
              <a:latin typeface="Times New Roman" panose="02020603050405020304" charset="0"/>
              <a:ea typeface="+mn-ea"/>
              <a:cs typeface="Times New Roman" panose="02020603050405020304" charset="0"/>
            </a:endParaRPr>
          </a:p>
          <a:p>
            <a:endParaRPr kumimoji="1" lang="zh-CN" altLang="en-US" sz="2400">
              <a:latin typeface="Times New Roman" panose="02020603050405020304" charset="0"/>
              <a:ea typeface="+mn-ea"/>
              <a:cs typeface="Times New Roman" panose="02020603050405020304" charset="0"/>
            </a:endParaRPr>
          </a:p>
        </p:txBody>
      </p:sp>
      <p:sp>
        <p:nvSpPr>
          <p:cNvPr id="25606" name="Rectangle 156"/>
          <p:cNvSpPr>
            <a:spLocks noChangeArrowheads="1"/>
          </p:cNvSpPr>
          <p:nvPr/>
        </p:nvSpPr>
        <p:spPr bwMode="auto">
          <a:xfrm>
            <a:off x="0" y="5791201"/>
            <a:ext cx="914400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华文行楷" panose="0201080004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华文行楷" panose="0201080004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华文行楷" panose="0201080004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华文行楷" panose="0201080004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华文行楷" panose="020108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华文行楷" panose="020108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华文行楷" panose="020108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华文行楷" panose="020108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华文行楷" panose="02010800040101010101" pitchFamily="2" charset="-122"/>
              </a:defRPr>
            </a:lvl9pPr>
          </a:lstStyle>
          <a:p>
            <a:pPr algn="just"/>
            <a:r>
              <a:rPr kumimoji="1" lang="zh-CN" altLang="en-US" sz="1200">
                <a:latin typeface="Times New Roman" panose="02020603050405020304" charset="0"/>
                <a:ea typeface="+mn-ea"/>
                <a:cs typeface="Times New Roman" panose="02020603050405020304" charset="0"/>
              </a:rPr>
              <a:t> </a:t>
            </a:r>
            <a:endParaRPr kumimoji="1" lang="zh-CN" altLang="en-US" sz="1000">
              <a:latin typeface="Times New Roman" panose="02020603050405020304" charset="0"/>
              <a:ea typeface="+mn-ea"/>
              <a:cs typeface="Times New Roman" panose="02020603050405020304" charset="0"/>
            </a:endParaRPr>
          </a:p>
          <a:p>
            <a:endParaRPr kumimoji="1" lang="zh-CN" altLang="en-US" sz="2400">
              <a:latin typeface="Times New Roman" panose="02020603050405020304" charset="0"/>
              <a:ea typeface="+mn-ea"/>
              <a:cs typeface="Times New Roman" panose="02020603050405020304" charset="0"/>
            </a:endParaRPr>
          </a:p>
        </p:txBody>
      </p:sp>
      <p:sp>
        <p:nvSpPr>
          <p:cNvPr id="662685" name="Rectangle 157"/>
          <p:cNvSpPr>
            <a:spLocks noChangeArrowheads="1"/>
          </p:cNvSpPr>
          <p:nvPr/>
        </p:nvSpPr>
        <p:spPr bwMode="auto">
          <a:xfrm>
            <a:off x="1" y="95885"/>
            <a:ext cx="9144000" cy="645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zh-CN" altLang="en-US" sz="36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charset="0"/>
              </a:rPr>
              <a:t>构造最优解</a:t>
            </a:r>
            <a:endParaRPr lang="zh-CN" altLang="en-US" sz="3600" b="1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62688" name="Text Box 160"/>
              <p:cNvSpPr txBox="1">
                <a:spLocks noChangeArrowheads="1"/>
              </p:cNvSpPr>
              <p:nvPr/>
            </p:nvSpPr>
            <p:spPr bwMode="auto">
              <a:xfrm>
                <a:off x="956310" y="5493092"/>
                <a:ext cx="6873677" cy="904863"/>
              </a:xfrm>
              <a:prstGeom prst="rect">
                <a:avLst/>
              </a:prstGeom>
              <a:solidFill>
                <a:srgbClr val="00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algn="ctr">
                  <a:spcBef>
                    <a:spcPct val="20000"/>
                  </a:spcBef>
                  <a:defRPr/>
                </a:pPr>
                <a:r>
                  <a:rPr lang="zh-CN" altLang="en-US" sz="2400" b="1" dirty="0">
                    <a:solidFill>
                      <a:srgbClr val="FF0000"/>
                    </a:solidFill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rPr>
                  <a:t>调用</a:t>
                </a:r>
                <a:r>
                  <a:rPr lang="en-US" altLang="zh-CN" sz="2400" b="1" dirty="0">
                    <a:solidFill>
                      <a:srgbClr val="FF0000"/>
                    </a:solidFill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rPr>
                  <a:t>Print-Optimal-</a:t>
                </a:r>
                <a:r>
                  <a:rPr lang="en-US" altLang="zh-CN" sz="2400" b="1" dirty="0" err="1">
                    <a:solidFill>
                      <a:srgbClr val="FF0000"/>
                    </a:solidFill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rPr>
                  <a:t>Parens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(</m:t>
                    </m:r>
                    <m:r>
                      <a:rPr lang="en-US" altLang="zh-CN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𝑺</m:t>
                    </m:r>
                    <m:r>
                      <a:rPr lang="en-US" altLang="zh-CN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,</m:t>
                    </m:r>
                    <m:r>
                      <a:rPr lang="en-US" altLang="zh-CN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𝟏</m:t>
                    </m:r>
                    <m:r>
                      <a:rPr lang="en-US" altLang="zh-CN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,</m:t>
                    </m:r>
                    <m:r>
                      <a:rPr lang="en-US" altLang="zh-CN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𝒏</m:t>
                    </m:r>
                    <m:r>
                      <a:rPr lang="en-US" altLang="zh-CN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)</m:t>
                    </m:r>
                  </m:oMath>
                </a14:m>
                <a:endParaRPr lang="en-US" altLang="zh-CN" sz="2400" b="1" dirty="0">
                  <a:solidFill>
                    <a:srgbClr val="FF0000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endParaRPr>
              </a:p>
              <a:p>
                <a:pPr algn="ctr">
                  <a:spcBef>
                    <a:spcPct val="20000"/>
                  </a:spcBef>
                  <a:defRPr/>
                </a:pPr>
                <a:r>
                  <a:rPr lang="zh-CN" altLang="en-US" sz="2400" b="1" dirty="0">
                    <a:solidFill>
                      <a:srgbClr val="FF0000"/>
                    </a:solidFill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rPr>
                  <a:t>即可输出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𝑨</m:t>
                        </m:r>
                      </m:e>
                      <m:sub>
                        <m:r>
                          <a:rPr lang="en-US" altLang="zh-CN" sz="24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𝟏</m:t>
                        </m:r>
                        <m:r>
                          <a:rPr lang="en-US" altLang="zh-CN" sz="24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~</m:t>
                        </m:r>
                        <m:r>
                          <a:rPr lang="en-US" altLang="zh-CN" sz="24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𝒏</m:t>
                        </m:r>
                      </m:sub>
                    </m:sSub>
                  </m:oMath>
                </a14:m>
                <a:r>
                  <a:rPr lang="zh-CN" altLang="en-US" sz="2400" b="1" dirty="0">
                    <a:solidFill>
                      <a:srgbClr val="FF0000"/>
                    </a:solidFill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rPr>
                  <a:t>的优化计算顺序</a:t>
                </a:r>
                <a:endParaRPr lang="zh-CN" altLang="en-US" sz="2400" b="1" dirty="0">
                  <a:solidFill>
                    <a:srgbClr val="FF0000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662688" name="Text Box 1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56310" y="5493092"/>
                <a:ext cx="6873677" cy="904863"/>
              </a:xfrm>
              <a:prstGeom prst="rect">
                <a:avLst/>
              </a:prstGeom>
              <a:blipFill rotWithShape="1">
                <a:blip r:embed="rId1"/>
                <a:stretch>
                  <a:fillRect t="-38" r="6" b="36"/>
                </a:stretch>
              </a:blip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 Box 3"/>
          <p:cNvSpPr txBox="1">
            <a:spLocks noChangeArrowheads="1"/>
          </p:cNvSpPr>
          <p:nvPr/>
        </p:nvSpPr>
        <p:spPr bwMode="auto">
          <a:xfrm>
            <a:off x="457200" y="1829856"/>
            <a:ext cx="5996385" cy="33378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  <a:miter lim="800000"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lIns="144000" tIns="144000" bIns="144000">
            <a:spAutoFit/>
          </a:bodyPr>
          <a:lstStyle/>
          <a:p>
            <a:pPr marL="342900" indent="-342900" algn="l">
              <a:buAutoNum type="arabicPeriod"/>
              <a:defRPr/>
            </a:pP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IF</a:t>
            </a:r>
            <a:r>
              <a:rPr lang="en-US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 j = </a:t>
            </a:r>
            <a:r>
              <a:rPr lang="en-US" dirty="0" err="1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i</a:t>
            </a:r>
            <a:endParaRPr lang="en-US" dirty="0"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charset="0"/>
            </a:endParaRPr>
          </a:p>
          <a:p>
            <a:pPr marL="342900" indent="-342900" algn="l">
              <a:buAutoNum type="arabicPeriod"/>
              <a:defRPr/>
            </a:pPr>
            <a:endParaRPr lang="en-US" dirty="0"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charset="0"/>
            </a:endParaRPr>
          </a:p>
          <a:p>
            <a:pPr marL="342900" indent="-342900" algn="l">
              <a:buAutoNum type="arabicPeriod"/>
              <a:defRPr/>
            </a:pP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THEN  Print </a:t>
            </a:r>
            <a:r>
              <a:rPr lang="en-US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“</a:t>
            </a:r>
            <a:r>
              <a:rPr lang="en-US" dirty="0" err="1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A_i</a:t>
            </a:r>
            <a:r>
              <a:rPr lang="en-US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”;</a:t>
            </a:r>
            <a:endParaRPr lang="en-US" dirty="0"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charset="0"/>
            </a:endParaRPr>
          </a:p>
          <a:p>
            <a:pPr marL="342900" indent="-342900" algn="l">
              <a:buAutoNum type="arabicPeriod"/>
              <a:defRPr/>
            </a:pPr>
            <a:endParaRPr lang="en-US" dirty="0"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charset="0"/>
            </a:endParaRPr>
          </a:p>
          <a:p>
            <a:pPr marL="342900" indent="-342900" algn="l">
              <a:buAutoNum type="arabicPeriod"/>
              <a:defRPr/>
            </a:pP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ELSE   Print </a:t>
            </a:r>
            <a:r>
              <a:rPr lang="en-US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“(”</a:t>
            </a:r>
            <a:endParaRPr lang="en-US" dirty="0"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charset="0"/>
            </a:endParaRPr>
          </a:p>
          <a:p>
            <a:pPr marL="342900" indent="-342900" algn="l">
              <a:buAutoNum type="arabicPeriod"/>
              <a:defRPr/>
            </a:pPr>
            <a:endParaRPr lang="en-US" dirty="0"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charset="0"/>
            </a:endParaRPr>
          </a:p>
          <a:p>
            <a:pPr marL="342900" indent="-342900" algn="l">
              <a:buAutoNum type="arabicPeriod"/>
              <a:defRPr/>
            </a:pP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 </a:t>
            </a:r>
            <a:r>
              <a:rPr lang="en-US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   Print-Optimal-</a:t>
            </a:r>
            <a:r>
              <a:rPr lang="en-US" dirty="0" err="1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Parens</a:t>
            </a:r>
            <a:r>
              <a:rPr lang="en-US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(S, </a:t>
            </a:r>
            <a:r>
              <a:rPr lang="en-US" dirty="0" err="1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i</a:t>
            </a:r>
            <a:r>
              <a:rPr lang="en-US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, S[</a:t>
            </a:r>
            <a:r>
              <a:rPr lang="en-US" dirty="0" err="1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i</a:t>
            </a:r>
            <a:r>
              <a:rPr lang="en-US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, j])</a:t>
            </a:r>
            <a:endParaRPr lang="en-US" dirty="0"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charset="0"/>
            </a:endParaRPr>
          </a:p>
          <a:p>
            <a:pPr marL="342900" indent="-342900" algn="l">
              <a:buAutoNum type="arabicPeriod"/>
              <a:defRPr/>
            </a:pPr>
            <a:endParaRPr lang="en-US" dirty="0"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charset="0"/>
            </a:endParaRPr>
          </a:p>
          <a:p>
            <a:pPr marL="342900" indent="-342900" algn="l">
              <a:buAutoNum type="arabicPeriod"/>
              <a:defRPr/>
            </a:pP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 </a:t>
            </a:r>
            <a:r>
              <a:rPr lang="en-US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   Print-Optimal-</a:t>
            </a:r>
            <a:r>
              <a:rPr lang="en-US" dirty="0" err="1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Parens</a:t>
            </a:r>
            <a:r>
              <a:rPr lang="en-US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(S, S[</a:t>
            </a:r>
            <a:r>
              <a:rPr lang="en-US" dirty="0" err="1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i</a:t>
            </a:r>
            <a:r>
              <a:rPr lang="en-US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, j]+1, j)</a:t>
            </a:r>
            <a:endParaRPr lang="en-US" dirty="0"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charset="0"/>
            </a:endParaRPr>
          </a:p>
          <a:p>
            <a:pPr marL="342900" indent="-342900" algn="l">
              <a:buAutoNum type="arabicPeriod"/>
              <a:defRPr/>
            </a:pPr>
            <a:endParaRPr lang="en-US" dirty="0"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charset="0"/>
            </a:endParaRPr>
          </a:p>
          <a:p>
            <a:pPr marL="342900" indent="-342900" algn="l">
              <a:buAutoNum type="arabicPeriod"/>
              <a:defRPr/>
            </a:pP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 </a:t>
            </a:r>
            <a:r>
              <a:rPr lang="en-US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 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 Print  </a:t>
            </a:r>
            <a:r>
              <a:rPr lang="en-US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“)”</a:t>
            </a:r>
            <a:endParaRPr lang="en-US" dirty="0"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62689" name="Text Box 161"/>
              <p:cNvSpPr txBox="1">
                <a:spLocks noChangeArrowheads="1"/>
              </p:cNvSpPr>
              <p:nvPr/>
            </p:nvSpPr>
            <p:spPr bwMode="auto">
              <a:xfrm>
                <a:off x="4572000" y="1341003"/>
                <a:ext cx="4537285" cy="1849930"/>
              </a:xfrm>
              <a:prstGeom prst="rect">
                <a:avLst/>
              </a:prstGeom>
              <a:solidFill>
                <a:srgbClr val="00FFFF"/>
              </a:solidFill>
              <a:ln>
                <a:noFill/>
              </a:ln>
              <a:effectLst/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90000"/>
                  </a:lnSpc>
                  <a:defRPr/>
                </a:pPr>
                <a14:m>
                  <m:oMath xmlns:m="http://schemas.openxmlformats.org/officeDocument/2006/math">
                    <m:r>
                      <a:rPr lang="en-US" altLang="zh-CN" sz="2400" b="1" i="1" smtClean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𝑺</m:t>
                    </m:r>
                    <m:r>
                      <a:rPr lang="en-US" altLang="zh-CN" sz="2400" b="1" i="1" smtClean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[</m:t>
                    </m:r>
                    <m:r>
                      <a:rPr lang="en-US" altLang="zh-CN" sz="2400" b="1" i="1" smtClean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𝒊</m:t>
                    </m:r>
                    <m:r>
                      <a:rPr lang="en-US" altLang="zh-CN" sz="2400" b="1" i="1" smtClean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,</m:t>
                    </m:r>
                    <m:r>
                      <a:rPr lang="en-US" altLang="zh-CN" sz="2400" b="1" i="1" smtClean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𝒋</m:t>
                    </m:r>
                    <m:r>
                      <a:rPr lang="en-US" altLang="zh-CN" sz="2400" b="1" i="1" smtClean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]</m:t>
                    </m:r>
                  </m:oMath>
                </a14:m>
                <a:r>
                  <a:rPr lang="en-US" altLang="zh-CN" sz="2400" b="1" dirty="0">
                    <a:solidFill>
                      <a:srgbClr val="0000FF"/>
                    </a:solidFill>
                    <a:effectLst/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rPr>
                  <a:t> </a:t>
                </a:r>
                <a:r>
                  <a:rPr lang="zh-CN" altLang="en-US" sz="2400" b="1" dirty="0">
                    <a:solidFill>
                      <a:srgbClr val="FF0000"/>
                    </a:solidFill>
                    <a:effectLst/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rPr>
                  <a:t>记录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>
                            <a:solidFill>
                              <a:srgbClr val="0000FF"/>
                            </a:solidFill>
                            <a:effectLst/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solidFill>
                              <a:srgbClr val="0000FF"/>
                            </a:solidFill>
                            <a:effectLst/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𝑨</m:t>
                        </m:r>
                      </m:e>
                      <m:sub>
                        <m:r>
                          <a:rPr lang="en-US" altLang="zh-CN" sz="2400" b="1" i="1" smtClean="0">
                            <a:solidFill>
                              <a:srgbClr val="0000FF"/>
                            </a:solidFill>
                            <a:effectLst/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𝒊</m:t>
                        </m:r>
                      </m:sub>
                    </m:sSub>
                    <m:sSub>
                      <m:sSubPr>
                        <m:ctrlPr>
                          <a:rPr lang="en-US" altLang="zh-CN" sz="2400" b="1" i="1" smtClean="0">
                            <a:solidFill>
                              <a:srgbClr val="0000FF"/>
                            </a:solidFill>
                            <a:effectLst/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solidFill>
                              <a:srgbClr val="0000FF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  <m:r>
                          <a:rPr lang="en-US" altLang="zh-CN" sz="2400" b="1" i="1">
                            <a:solidFill>
                              <a:srgbClr val="0000FF"/>
                            </a:solidFill>
                            <a:effectLst/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𝑨</m:t>
                        </m:r>
                      </m:e>
                      <m:sub>
                        <m:r>
                          <a:rPr lang="en-US" altLang="zh-CN" sz="2400" b="1" i="1" smtClean="0">
                            <a:solidFill>
                              <a:srgbClr val="0000FF"/>
                            </a:solidFill>
                            <a:effectLst/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𝒋</m:t>
                        </m:r>
                      </m:sub>
                    </m:sSub>
                  </m:oMath>
                </a14:m>
                <a:r>
                  <a:rPr lang="zh-CN" altLang="en-US" sz="2400" b="1" dirty="0">
                    <a:solidFill>
                      <a:srgbClr val="FF0000"/>
                    </a:solidFill>
                    <a:effectLst/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rPr>
                  <a:t>的最优划分处；</a:t>
                </a:r>
                <a:endParaRPr lang="zh-CN" altLang="en-US" sz="2400" b="1" dirty="0">
                  <a:solidFill>
                    <a:srgbClr val="FF0000"/>
                  </a:solidFill>
                  <a:effectLst/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endParaRPr>
              </a:p>
              <a:p>
                <a:pPr algn="just">
                  <a:lnSpc>
                    <a:spcPct val="90000"/>
                  </a:lnSpc>
                  <a:defRPr/>
                </a:pPr>
                <a14:m>
                  <m:oMath xmlns:m="http://schemas.openxmlformats.org/officeDocument/2006/math">
                    <m:r>
                      <a:rPr lang="en-US" altLang="zh-CN" sz="2400" b="1" i="1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𝑺</m:t>
                    </m:r>
                    <m:r>
                      <a:rPr lang="en-US" altLang="zh-CN" sz="2400" b="1" i="1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[</m:t>
                    </m:r>
                    <m:r>
                      <a:rPr lang="en-US" altLang="zh-CN" sz="2400" b="1" i="1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𝒊</m:t>
                    </m:r>
                    <m:r>
                      <a:rPr lang="en-US" altLang="zh-CN" sz="2400" b="1" i="1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,</m:t>
                    </m:r>
                    <m:r>
                      <a:rPr lang="en-US" altLang="zh-CN" sz="2400" b="1" i="1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𝑺</m:t>
                    </m:r>
                    <m:r>
                      <a:rPr lang="en-US" altLang="zh-CN" sz="2400" b="1" i="1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[</m:t>
                    </m:r>
                    <m:r>
                      <a:rPr lang="en-US" altLang="zh-CN" sz="2400" b="1" i="1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𝒊</m:t>
                    </m:r>
                    <m:r>
                      <a:rPr lang="en-US" altLang="zh-CN" sz="2400" b="1" i="1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,</m:t>
                    </m:r>
                    <m:r>
                      <a:rPr lang="en-US" altLang="zh-CN" sz="2400" b="1" i="1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𝒋</m:t>
                    </m:r>
                    <m:r>
                      <a:rPr lang="en-US" altLang="zh-CN" sz="2400" b="1" i="1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]]</m:t>
                    </m:r>
                  </m:oMath>
                </a14:m>
                <a:r>
                  <a:rPr lang="zh-CN" altLang="en-US" sz="2400" b="1" dirty="0">
                    <a:solidFill>
                      <a:srgbClr val="FF0000"/>
                    </a:solidFill>
                    <a:effectLst/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rPr>
                  <a:t>记录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>
                            <a:solidFill>
                              <a:srgbClr val="0000FF"/>
                            </a:solidFill>
                            <a:effectLst/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solidFill>
                              <a:srgbClr val="0000FF"/>
                            </a:solidFill>
                            <a:effectLst/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𝑨</m:t>
                        </m:r>
                      </m:e>
                      <m:sub>
                        <m:r>
                          <a:rPr lang="en-US" altLang="zh-CN" sz="2400" b="1" i="1">
                            <a:solidFill>
                              <a:srgbClr val="0000FF"/>
                            </a:solidFill>
                            <a:effectLst/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𝒊</m:t>
                        </m:r>
                      </m:sub>
                    </m:sSub>
                    <m:r>
                      <a:rPr lang="en-US" altLang="zh-CN" sz="2400" b="1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</m:t>
                    </m:r>
                    <m:sSub>
                      <m:sSubPr>
                        <m:ctrlPr>
                          <a:rPr lang="en-US" altLang="zh-CN" sz="2400" b="1" i="1">
                            <a:solidFill>
                              <a:srgbClr val="0000FF"/>
                            </a:solidFill>
                            <a:effectLst/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solidFill>
                              <a:srgbClr val="0000FF"/>
                            </a:solidFill>
                            <a:effectLst/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𝑨</m:t>
                        </m:r>
                      </m:e>
                      <m:sub>
                        <m:r>
                          <a:rPr lang="en-US" altLang="zh-CN" sz="2400" b="1" i="1">
                            <a:solidFill>
                              <a:srgbClr val="0000FF"/>
                            </a:solidFill>
                            <a:effectLst/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  <m:t>𝑺</m:t>
                        </m:r>
                        <m:r>
                          <a:rPr lang="en-US" altLang="zh-CN" sz="2400" b="1" i="1">
                            <a:solidFill>
                              <a:srgbClr val="0000FF"/>
                            </a:solidFill>
                            <a:effectLst/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  <m:t>[</m:t>
                        </m:r>
                        <m:r>
                          <a:rPr lang="en-US" altLang="zh-CN" sz="2400" b="1" i="1">
                            <a:solidFill>
                              <a:srgbClr val="0000FF"/>
                            </a:solidFill>
                            <a:effectLst/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  <m:t>𝒊</m:t>
                        </m:r>
                        <m:r>
                          <a:rPr lang="en-US" altLang="zh-CN" sz="2400" b="1" i="1">
                            <a:solidFill>
                              <a:srgbClr val="0000FF"/>
                            </a:solidFill>
                            <a:effectLst/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  <m:t>,</m:t>
                        </m:r>
                        <m:r>
                          <a:rPr lang="en-US" altLang="zh-CN" sz="2400" b="1" i="1">
                            <a:solidFill>
                              <a:srgbClr val="0000FF"/>
                            </a:solidFill>
                            <a:effectLst/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  <m:t>𝒋</m:t>
                        </m:r>
                        <m:r>
                          <a:rPr lang="en-US" altLang="zh-CN" sz="2400" b="1" i="1">
                            <a:solidFill>
                              <a:srgbClr val="0000FF"/>
                            </a:solidFill>
                            <a:effectLst/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  <m:t>]</m:t>
                        </m:r>
                      </m:sub>
                    </m:sSub>
                    <m:r>
                      <a:rPr lang="en-US" altLang="zh-CN" sz="2400" b="1" i="1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 </m:t>
                    </m:r>
                  </m:oMath>
                </a14:m>
                <a:r>
                  <a:rPr lang="zh-CN" altLang="en-US" sz="2400" b="1" dirty="0">
                    <a:solidFill>
                      <a:srgbClr val="FF0000"/>
                    </a:solidFill>
                    <a:effectLst/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rPr>
                  <a:t>的最优划分处；</a:t>
                </a:r>
                <a:endParaRPr lang="zh-CN" altLang="en-US" sz="2400" b="1" dirty="0">
                  <a:solidFill>
                    <a:srgbClr val="FF0000"/>
                  </a:solidFill>
                  <a:effectLst/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endParaRPr>
              </a:p>
              <a:p>
                <a:pPr algn="just">
                  <a:lnSpc>
                    <a:spcPct val="90000"/>
                  </a:lnSpc>
                  <a:defRPr/>
                </a:pPr>
                <a14:m>
                  <m:oMath xmlns:m="http://schemas.openxmlformats.org/officeDocument/2006/math">
                    <m:r>
                      <a:rPr lang="en-US" altLang="zh-CN" sz="2400" b="1" i="1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𝑺</m:t>
                    </m:r>
                    <m:r>
                      <a:rPr lang="en-US" altLang="zh-CN" sz="2400" b="1" i="1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[</m:t>
                    </m:r>
                    <m:r>
                      <a:rPr lang="en-US" altLang="zh-CN" sz="2400" b="1" i="1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𝑺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400" b="1" i="1">
                            <a:solidFill>
                              <a:srgbClr val="0000FF"/>
                            </a:solidFill>
                            <a:effectLst/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</m:ctrlPr>
                      </m:dPr>
                      <m:e>
                        <m:r>
                          <a:rPr lang="en-US" altLang="zh-CN" sz="2400" b="1" i="1">
                            <a:solidFill>
                              <a:srgbClr val="0000FF"/>
                            </a:solidFill>
                            <a:effectLst/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  <m:t>𝒊</m:t>
                        </m:r>
                        <m:r>
                          <a:rPr lang="en-US" altLang="zh-CN" sz="2400" b="1" i="1">
                            <a:solidFill>
                              <a:srgbClr val="0000FF"/>
                            </a:solidFill>
                            <a:effectLst/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  <m:t>,</m:t>
                        </m:r>
                        <m:r>
                          <a:rPr lang="en-US" altLang="zh-CN" sz="2400" b="1" i="1">
                            <a:solidFill>
                              <a:srgbClr val="0000FF"/>
                            </a:solidFill>
                            <a:effectLst/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  <m:t>𝒋</m:t>
                        </m:r>
                      </m:e>
                    </m:d>
                    <m:r>
                      <a:rPr lang="en-US" altLang="zh-CN" sz="2400" b="1" i="1" smtClean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+</m:t>
                    </m:r>
                    <m:r>
                      <a:rPr lang="en-US" altLang="zh-CN" sz="2400" b="1" i="1" smtClean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𝟏</m:t>
                    </m:r>
                    <m:r>
                      <a:rPr lang="en-US" altLang="zh-CN" sz="2400" b="1" i="1" smtClean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,</m:t>
                    </m:r>
                    <m:r>
                      <a:rPr lang="en-US" altLang="zh-CN" sz="2400" b="1" i="1" smtClean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𝒋</m:t>
                    </m:r>
                    <m:r>
                      <a:rPr lang="en-US" altLang="zh-CN" sz="2400" b="1" i="1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] </m:t>
                    </m:r>
                  </m:oMath>
                </a14:m>
                <a:r>
                  <a:rPr lang="zh-CN" altLang="en-US" sz="2400" b="1" dirty="0">
                    <a:solidFill>
                      <a:srgbClr val="FF0000"/>
                    </a:solidFill>
                    <a:effectLst/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rPr>
                  <a:t>记录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>
                            <a:solidFill>
                              <a:srgbClr val="0000FF"/>
                            </a:solidFill>
                            <a:effectLst/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solidFill>
                              <a:srgbClr val="0000FF"/>
                            </a:solidFill>
                            <a:effectLst/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𝑨</m:t>
                        </m:r>
                      </m:e>
                      <m:sub>
                        <m:r>
                          <a:rPr lang="en-US" altLang="zh-CN" sz="2400" b="1" i="1">
                            <a:solidFill>
                              <a:srgbClr val="0000FF"/>
                            </a:solidFill>
                            <a:effectLst/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  <m:t>𝑺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zh-CN" sz="2400" b="1" i="1">
                                <a:solidFill>
                                  <a:srgbClr val="0000FF"/>
                                </a:solidFill>
                                <a:effectLst/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charset="0"/>
                              </a:rPr>
                            </m:ctrlPr>
                          </m:dPr>
                          <m:e>
                            <m:r>
                              <a:rPr lang="en-US" altLang="zh-CN" sz="2400" b="1" i="1">
                                <a:solidFill>
                                  <a:srgbClr val="0000FF"/>
                                </a:solidFill>
                                <a:effectLst/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charset="0"/>
                              </a:rPr>
                              <m:t>𝒊</m:t>
                            </m:r>
                            <m:r>
                              <a:rPr lang="en-US" altLang="zh-CN" sz="2400" b="1" i="1">
                                <a:solidFill>
                                  <a:srgbClr val="0000FF"/>
                                </a:solidFill>
                                <a:effectLst/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charset="0"/>
                              </a:rPr>
                              <m:t>,</m:t>
                            </m:r>
                            <m:r>
                              <a:rPr lang="en-US" altLang="zh-CN" sz="2400" b="1" i="1">
                                <a:solidFill>
                                  <a:srgbClr val="0000FF"/>
                                </a:solidFill>
                                <a:effectLst/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charset="0"/>
                              </a:rPr>
                              <m:t>𝒋</m:t>
                            </m:r>
                          </m:e>
                        </m:d>
                        <m:r>
                          <a:rPr lang="en-US" altLang="zh-CN" sz="2400" b="1" i="1" smtClean="0">
                            <a:solidFill>
                              <a:srgbClr val="0000FF"/>
                            </a:solidFill>
                            <a:effectLst/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  <m:t>+</m:t>
                        </m:r>
                        <m:r>
                          <a:rPr lang="en-US" altLang="zh-CN" sz="2400" b="1" i="1" smtClean="0">
                            <a:solidFill>
                              <a:srgbClr val="0000FF"/>
                            </a:solidFill>
                            <a:effectLst/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  <m:t>𝟏</m:t>
                        </m:r>
                      </m:sub>
                    </m:sSub>
                    <m:r>
                      <a:rPr lang="en-US" altLang="zh-CN" sz="2400" b="1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</m:t>
                    </m:r>
                    <m:sSub>
                      <m:sSubPr>
                        <m:ctrlPr>
                          <a:rPr lang="en-US" altLang="zh-CN" sz="2400" b="1" i="1">
                            <a:solidFill>
                              <a:srgbClr val="0000FF"/>
                            </a:solidFill>
                            <a:effectLst/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solidFill>
                              <a:srgbClr val="0000FF"/>
                            </a:solidFill>
                            <a:effectLst/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𝑨</m:t>
                        </m:r>
                      </m:e>
                      <m:sub>
                        <m:r>
                          <a:rPr lang="en-US" altLang="zh-CN" sz="2400" b="1" i="1" smtClean="0">
                            <a:solidFill>
                              <a:srgbClr val="0000FF"/>
                            </a:solidFill>
                            <a:effectLst/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𝒋</m:t>
                        </m:r>
                      </m:sub>
                    </m:sSub>
                  </m:oMath>
                </a14:m>
                <a:r>
                  <a:rPr lang="zh-CN" altLang="en-US" sz="2400" b="1" dirty="0">
                    <a:solidFill>
                      <a:srgbClr val="FF0000"/>
                    </a:solidFill>
                    <a:effectLst/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rPr>
                  <a:t>的最优划分处</a:t>
                </a:r>
                <a:r>
                  <a:rPr lang="zh-CN" altLang="en-US" sz="2400" b="1" dirty="0">
                    <a:solidFill>
                      <a:srgbClr val="FF0000"/>
                    </a:solidFill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rPr>
                  <a:t>。</a:t>
                </a:r>
                <a:endParaRPr lang="en-US" altLang="zh-CN" sz="2400" b="1" dirty="0">
                  <a:solidFill>
                    <a:srgbClr val="FF0000"/>
                  </a:solidFill>
                  <a:effectLst/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662689" name="Text Box 1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572000" y="1341003"/>
                <a:ext cx="4537285" cy="1849930"/>
              </a:xfrm>
              <a:prstGeom prst="rect">
                <a:avLst/>
              </a:prstGeom>
              <a:blipFill rotWithShape="1">
                <a:blip r:embed="rId2"/>
                <a:stretch>
                  <a:fillRect t="-28" r="5" b="3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626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626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626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626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2688" grpId="0" bldLvl="0" animBg="1"/>
      <p:bldP spid="662689" grpId="0" bldLvl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710660" name="Rectangle 4"/>
              <p:cNvSpPr>
                <a:spLocks noChangeArrowheads="1"/>
              </p:cNvSpPr>
              <p:nvPr/>
            </p:nvSpPr>
            <p:spPr bwMode="auto">
              <a:xfrm>
                <a:off x="828675" y="786765"/>
                <a:ext cx="7486015" cy="5385435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2">
                    <a:lumMod val="60000"/>
                    <a:lumOff val="40000"/>
                  </a:schemeClr>
                </a:solidFill>
                <a:miter lim="800000"/>
              </a:ln>
            </p:spPr>
            <p:txBody>
              <a:bodyPr/>
              <a:lstStyle>
                <a:lvl1pPr marL="342900" indent="-342900"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just">
                  <a:lnSpc>
                    <a:spcPct val="150000"/>
                  </a:lnSpc>
                  <a:defRPr/>
                </a:pPr>
                <a:r>
                  <a:rPr lang="zh-CN" altLang="en-US" b="1" dirty="0">
                    <a:latin typeface="楷体" panose="02010609060101010101" pitchFamily="49" charset="-122"/>
                    <a:ea typeface="楷体" panose="02010609060101010101" pitchFamily="49" charset="-122"/>
                    <a:cs typeface="华文细黑" panose="02010600040101010101" charset="-122"/>
                  </a:rPr>
                  <a:t>时间复杂性</a:t>
                </a:r>
                <a:endParaRPr lang="zh-CN" altLang="en-US" b="1" dirty="0">
                  <a:latin typeface="楷体" panose="02010609060101010101" pitchFamily="49" charset="-122"/>
                  <a:ea typeface="楷体" panose="02010609060101010101" pitchFamily="49" charset="-122"/>
                  <a:cs typeface="华文细黑" panose="02010600040101010101" charset="-122"/>
                </a:endParaRPr>
              </a:p>
              <a:p>
                <a:pPr lvl="1" algn="just">
                  <a:lnSpc>
                    <a:spcPct val="15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  <a:defRPr/>
                </a:pPr>
                <a:r>
                  <a:rPr lang="zh-CN" altLang="en-US" b="1" dirty="0">
                    <a:solidFill>
                      <a:srgbClr val="0000CC"/>
                    </a:solidFill>
                    <a:latin typeface="楷体" panose="02010609060101010101" pitchFamily="49" charset="-122"/>
                    <a:ea typeface="楷体" panose="02010609060101010101" pitchFamily="49" charset="-122"/>
                    <a:cs typeface="华文细黑" panose="02010600040101010101" charset="-122"/>
                  </a:rPr>
                  <a:t>计算代价的时间</a:t>
                </a:r>
                <a:endParaRPr lang="zh-CN" altLang="en-US" b="1" dirty="0">
                  <a:solidFill>
                    <a:srgbClr val="0000CC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华文细黑" panose="02010600040101010101" charset="-122"/>
                </a:endParaRPr>
              </a:p>
              <a:p>
                <a:pPr lvl="2" algn="just">
                  <a:lnSpc>
                    <a:spcPct val="15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  <a:defRPr/>
                </a:pPr>
                <a14:m>
                  <m:oMath xmlns:m="http://schemas.openxmlformats.org/officeDocument/2006/math">
                    <m:r>
                      <a:rPr lang="en-US" altLang="zh-CN" sz="2400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华文细黑" panose="02010600040101010101" charset="-122"/>
                      </a:rPr>
                      <m:t>(</m:t>
                    </m:r>
                    <m:r>
                      <a:rPr lang="en-US" altLang="zh-CN" sz="2400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华文细黑" panose="02010600040101010101" charset="-122"/>
                      </a:rPr>
                      <m:t>𝒍</m:t>
                    </m:r>
                    <m:r>
                      <a:rPr lang="en-US" altLang="zh-CN" sz="2400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华文细黑" panose="02010600040101010101" charset="-122"/>
                      </a:rPr>
                      <m:t>,</m:t>
                    </m:r>
                    <m:r>
                      <a:rPr lang="en-US" altLang="zh-CN" sz="2400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华文细黑" panose="02010600040101010101" charset="-122"/>
                      </a:rPr>
                      <m:t>𝒊</m:t>
                    </m:r>
                    <m:r>
                      <a:rPr lang="en-US" altLang="zh-CN" sz="2400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华文细黑" panose="02010600040101010101" charset="-122"/>
                      </a:rPr>
                      <m:t>,</m:t>
                    </m:r>
                    <m:r>
                      <a:rPr lang="en-US" altLang="zh-CN" sz="2400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华文细黑" panose="02010600040101010101" charset="-122"/>
                      </a:rPr>
                      <m:t>𝒌</m:t>
                    </m:r>
                    <m:r>
                      <a:rPr lang="en-US" altLang="zh-CN" sz="2400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华文细黑" panose="02010600040101010101" charset="-122"/>
                      </a:rPr>
                      <m:t>)</m:t>
                    </m:r>
                  </m:oMath>
                </a14:m>
                <a:r>
                  <a:rPr lang="zh-CN" altLang="en-US" sz="2400" b="1" dirty="0">
                    <a:solidFill>
                      <a:srgbClr val="663300"/>
                    </a:solidFill>
                    <a:latin typeface="楷体" panose="02010609060101010101" pitchFamily="49" charset="-122"/>
                    <a:ea typeface="楷体" panose="02010609060101010101" pitchFamily="49" charset="-122"/>
                    <a:cs typeface="华文细黑" panose="02010600040101010101" charset="-122"/>
                  </a:rPr>
                  <a:t>三层循环</a:t>
                </a:r>
                <a:r>
                  <a:rPr lang="en-US" altLang="zh-CN" sz="2400" b="1" dirty="0">
                    <a:solidFill>
                      <a:srgbClr val="663300"/>
                    </a:solidFill>
                    <a:latin typeface="楷体" panose="02010609060101010101" pitchFamily="49" charset="-122"/>
                    <a:ea typeface="楷体" panose="02010609060101010101" pitchFamily="49" charset="-122"/>
                    <a:cs typeface="华文细黑" panose="02010600040101010101" charset="-122"/>
                  </a:rPr>
                  <a:t>, </a:t>
                </a:r>
                <a:r>
                  <a:rPr lang="zh-CN" altLang="en-US" sz="2400" b="1" dirty="0">
                    <a:solidFill>
                      <a:srgbClr val="663300"/>
                    </a:solidFill>
                    <a:latin typeface="楷体" panose="02010609060101010101" pitchFamily="49" charset="-122"/>
                    <a:ea typeface="楷体" panose="02010609060101010101" pitchFamily="49" charset="-122"/>
                    <a:cs typeface="华文细黑" panose="02010600040101010101" charset="-122"/>
                  </a:rPr>
                  <a:t>每层至多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华文细黑" panose="02010600040101010101" charset="-122"/>
                      </a:rPr>
                      <m:t>𝒏</m:t>
                    </m:r>
                    <m:r>
                      <a:rPr lang="en-US" altLang="zh-CN" sz="2400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华文细黑" panose="02010600040101010101" charset="-122"/>
                      </a:rPr>
                      <m:t>−</m:t>
                    </m:r>
                    <m:r>
                      <a:rPr lang="en-US" altLang="zh-CN" sz="2400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华文细黑" panose="02010600040101010101" charset="-122"/>
                      </a:rPr>
                      <m:t>𝟏</m:t>
                    </m:r>
                  </m:oMath>
                </a14:m>
                <a:r>
                  <a:rPr lang="zh-CN" altLang="en-US" sz="2400" b="1" dirty="0">
                    <a:solidFill>
                      <a:srgbClr val="663300"/>
                    </a:solidFill>
                    <a:latin typeface="楷体" panose="02010609060101010101" pitchFamily="49" charset="-122"/>
                    <a:ea typeface="楷体" panose="02010609060101010101" pitchFamily="49" charset="-122"/>
                    <a:cs typeface="华文细黑" panose="02010600040101010101" charset="-122"/>
                  </a:rPr>
                  <a:t>步</a:t>
                </a:r>
                <a:endParaRPr lang="zh-CN" altLang="en-US" sz="2400" b="1" dirty="0">
                  <a:solidFill>
                    <a:srgbClr val="663300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华文细黑" panose="02010600040101010101" charset="-122"/>
                </a:endParaRPr>
              </a:p>
              <a:p>
                <a:pPr lvl="2" algn="just">
                  <a:lnSpc>
                    <a:spcPct val="15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  <a:defRPr/>
                </a:pPr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华文细黑" panose="02010600040101010101" charset="-122"/>
                      </a:rPr>
                      <m:t>𝑶</m:t>
                    </m:r>
                    <m:r>
                      <a:rPr lang="en-US" altLang="zh-CN" sz="2400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华文细黑" panose="02010600040101010101" charset="-122"/>
                      </a:rPr>
                      <m:t>(</m:t>
                    </m:r>
                    <m:r>
                      <a:rPr lang="en-US" altLang="zh-CN" sz="2400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华文细黑" panose="02010600040101010101" charset="-122"/>
                      </a:rPr>
                      <m:t>𝒏</m:t>
                    </m:r>
                    <m:r>
                      <a:rPr lang="en-US" altLang="zh-CN" sz="2400" b="1" i="1" baseline="30000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华文细黑" panose="02010600040101010101" charset="-122"/>
                      </a:rPr>
                      <m:t>𝟑</m:t>
                    </m:r>
                    <m:r>
                      <a:rPr lang="en-US" altLang="zh-CN" sz="2400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华文细黑" panose="02010600040101010101" charset="-122"/>
                      </a:rPr>
                      <m:t>)</m:t>
                    </m:r>
                  </m:oMath>
                </a14:m>
                <a:endParaRPr lang="en-US" altLang="zh-CN" sz="2400" b="1" dirty="0">
                  <a:solidFill>
                    <a:srgbClr val="0000FF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endParaRPr>
              </a:p>
              <a:p>
                <a:pPr lvl="1" algn="just">
                  <a:lnSpc>
                    <a:spcPct val="15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  <a:defRPr/>
                </a:pPr>
                <a:r>
                  <a:rPr lang="zh-CN" altLang="en-US" b="1" dirty="0">
                    <a:solidFill>
                      <a:srgbClr val="0000CC"/>
                    </a:solidFill>
                    <a:latin typeface="楷体" panose="02010609060101010101" pitchFamily="49" charset="-122"/>
                    <a:ea typeface="楷体" panose="02010609060101010101" pitchFamily="49" charset="-122"/>
                    <a:cs typeface="华文细黑" panose="02010600040101010101" charset="-122"/>
                  </a:rPr>
                  <a:t>构造最优解的时间</a:t>
                </a:r>
                <a:r>
                  <a:rPr lang="en-US" altLang="zh-CN" b="1" dirty="0">
                    <a:solidFill>
                      <a:srgbClr val="0000CC"/>
                    </a:solidFill>
                    <a:latin typeface="楷体" panose="02010609060101010101" pitchFamily="49" charset="-122"/>
                    <a:ea typeface="楷体" panose="02010609060101010101" pitchFamily="49" charset="-122"/>
                    <a:cs typeface="华文细黑" panose="02010600040101010101" charset="-122"/>
                  </a:rPr>
                  <a:t>:</a:t>
                </a:r>
                <a:r>
                  <a:rPr lang="en-US" altLang="zh-CN" b="1" dirty="0">
                    <a:solidFill>
                      <a:srgbClr val="0066FF"/>
                    </a:solidFill>
                    <a:latin typeface="楷体" panose="02010609060101010101" pitchFamily="49" charset="-122"/>
                    <a:ea typeface="楷体" panose="02010609060101010101" pitchFamily="49" charset="-122"/>
                    <a:cs typeface="华文细黑" panose="02010600040101010101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华文细黑" panose="02010600040101010101" charset="-122"/>
                      </a:rPr>
                      <m:t>𝑶</m:t>
                    </m:r>
                    <m:r>
                      <a:rPr lang="en-US" altLang="zh-CN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华文细黑" panose="02010600040101010101" charset="-122"/>
                      </a:rPr>
                      <m:t>(</m:t>
                    </m:r>
                    <m:r>
                      <a:rPr lang="en-US" altLang="zh-CN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华文细黑" panose="02010600040101010101" charset="-122"/>
                      </a:rPr>
                      <m:t>𝒏</m:t>
                    </m:r>
                    <m:r>
                      <a:rPr lang="en-US" altLang="zh-CN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华文细黑" panose="02010600040101010101" charset="-122"/>
                      </a:rPr>
                      <m:t>)</m:t>
                    </m:r>
                  </m:oMath>
                </a14:m>
                <a:endParaRPr lang="en-US" altLang="zh-CN" b="1" dirty="0">
                  <a:solidFill>
                    <a:srgbClr val="0000FF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华文细黑" panose="02010600040101010101" charset="-122"/>
                </a:endParaRPr>
              </a:p>
              <a:p>
                <a:pPr lvl="1" algn="just">
                  <a:lnSpc>
                    <a:spcPct val="15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  <a:defRPr/>
                </a:pPr>
                <a:r>
                  <a:rPr lang="zh-CN" altLang="en-US" b="1" dirty="0">
                    <a:solidFill>
                      <a:srgbClr val="0000CC"/>
                    </a:solidFill>
                    <a:latin typeface="楷体" panose="02010609060101010101" pitchFamily="49" charset="-122"/>
                    <a:ea typeface="楷体" panose="02010609060101010101" pitchFamily="49" charset="-122"/>
                    <a:cs typeface="华文细黑" panose="02010600040101010101" charset="-122"/>
                  </a:rPr>
                  <a:t>总时间复杂性为：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华文细黑" panose="02010600040101010101" charset="-122"/>
                      </a:rPr>
                      <m:t>𝑶</m:t>
                    </m:r>
                    <m:r>
                      <a:rPr lang="en-US" altLang="zh-CN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华文细黑" panose="02010600040101010101" charset="-122"/>
                      </a:rPr>
                      <m:t>(</m:t>
                    </m:r>
                    <m:r>
                      <a:rPr lang="en-US" altLang="zh-CN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华文细黑" panose="02010600040101010101" charset="-122"/>
                      </a:rPr>
                      <m:t>𝒏</m:t>
                    </m:r>
                    <m:r>
                      <a:rPr lang="en-US" altLang="zh-CN" b="1" i="1" baseline="30000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华文细黑" panose="02010600040101010101" charset="-122"/>
                      </a:rPr>
                      <m:t>𝟑</m:t>
                    </m:r>
                    <m:r>
                      <a:rPr lang="en-US" altLang="zh-CN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华文细黑" panose="02010600040101010101" charset="-122"/>
                      </a:rPr>
                      <m:t>)</m:t>
                    </m:r>
                  </m:oMath>
                </a14:m>
                <a:endParaRPr lang="en-US" altLang="zh-CN" b="1" dirty="0">
                  <a:solidFill>
                    <a:srgbClr val="0000FF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华文细黑" panose="02010600040101010101" charset="-122"/>
                </a:endParaRPr>
              </a:p>
              <a:p>
                <a:pPr algn="just">
                  <a:lnSpc>
                    <a:spcPct val="150000"/>
                  </a:lnSpc>
                  <a:defRPr/>
                </a:pPr>
                <a:r>
                  <a:rPr lang="zh-CN" altLang="en-US" b="1" dirty="0">
                    <a:latin typeface="楷体" panose="02010609060101010101" pitchFamily="49" charset="-122"/>
                    <a:ea typeface="楷体" panose="02010609060101010101" pitchFamily="49" charset="-122"/>
                    <a:cs typeface="华文细黑" panose="02010600040101010101" charset="-122"/>
                  </a:rPr>
                  <a:t>空间复杂性</a:t>
                </a:r>
                <a:r>
                  <a:rPr lang="zh-CN" altLang="en-US" sz="3200" b="1" dirty="0">
                    <a:latin typeface="楷体" panose="02010609060101010101" pitchFamily="49" charset="-122"/>
                    <a:ea typeface="楷体" panose="02010609060101010101" pitchFamily="49" charset="-122"/>
                    <a:cs typeface="华文细黑" panose="02010600040101010101" charset="-122"/>
                  </a:rPr>
                  <a:t> </a:t>
                </a:r>
                <a:endParaRPr lang="zh-CN" altLang="en-US" sz="3200" b="1" dirty="0">
                  <a:latin typeface="楷体" panose="02010609060101010101" pitchFamily="49" charset="-122"/>
                  <a:ea typeface="楷体" panose="02010609060101010101" pitchFamily="49" charset="-122"/>
                  <a:cs typeface="华文细黑" panose="02010600040101010101" charset="-122"/>
                </a:endParaRPr>
              </a:p>
              <a:p>
                <a:pPr lvl="1" algn="just">
                  <a:lnSpc>
                    <a:spcPct val="15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  <a:defRPr/>
                </a:pPr>
                <a:r>
                  <a:rPr lang="zh-CN" altLang="en-US" b="1" dirty="0">
                    <a:solidFill>
                      <a:srgbClr val="0000CC"/>
                    </a:solidFill>
                    <a:latin typeface="楷体" panose="02010609060101010101" pitchFamily="49" charset="-122"/>
                    <a:ea typeface="楷体" panose="02010609060101010101" pitchFamily="49" charset="-122"/>
                    <a:cs typeface="华文细黑" panose="02010600040101010101" charset="-122"/>
                  </a:rPr>
                  <a:t>使用数组</a:t>
                </a:r>
                <a14:m>
                  <m:oMath xmlns:m="http://schemas.openxmlformats.org/officeDocument/2006/math">
                    <m:r>
                      <a:rPr lang="en-US" altLang="zh-CN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华文细黑" panose="02010600040101010101" charset="-122"/>
                      </a:rPr>
                      <m:t>𝒑</m:t>
                    </m:r>
                    <m:r>
                      <a:rPr lang="en-US" altLang="zh-CN" b="1" i="0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华文细黑" panose="02010600040101010101" charset="-122"/>
                      </a:rPr>
                      <m:t>,</m:t>
                    </m:r>
                    <m:r>
                      <a:rPr lang="en-US" altLang="zh-CN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华文细黑" panose="02010600040101010101" charset="-122"/>
                      </a:rPr>
                      <m:t>𝒎</m:t>
                    </m:r>
                  </m:oMath>
                </a14:m>
                <a:r>
                  <a:rPr lang="zh-CN" altLang="en-US" b="1" dirty="0">
                    <a:solidFill>
                      <a:srgbClr val="0000FF"/>
                    </a:solidFill>
                    <a:latin typeface="楷体" panose="02010609060101010101" pitchFamily="49" charset="-122"/>
                    <a:ea typeface="楷体" panose="02010609060101010101" pitchFamily="49" charset="-122"/>
                    <a:cs typeface="华文细黑" panose="02010600040101010101" charset="-122"/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华文细黑" panose="02010600040101010101" charset="-122"/>
                      </a:rPr>
                      <m:t>𝑺</m:t>
                    </m:r>
                  </m:oMath>
                </a14:m>
                <a:endParaRPr lang="en-US" altLang="zh-CN" b="1" dirty="0">
                  <a:solidFill>
                    <a:srgbClr val="FF0000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华文细黑" panose="02010600040101010101" charset="-122"/>
                </a:endParaRPr>
              </a:p>
              <a:p>
                <a:pPr lvl="1" algn="just">
                  <a:lnSpc>
                    <a:spcPct val="15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  <a:defRPr/>
                </a:pPr>
                <a:r>
                  <a:rPr lang="zh-CN" altLang="en-US" b="1" dirty="0">
                    <a:solidFill>
                      <a:srgbClr val="0000CC"/>
                    </a:solidFill>
                    <a:latin typeface="楷体" panose="02010609060101010101" pitchFamily="49" charset="-122"/>
                    <a:ea typeface="楷体" panose="02010609060101010101" pitchFamily="49" charset="-122"/>
                    <a:cs typeface="华文细黑" panose="02010600040101010101" charset="-122"/>
                  </a:rPr>
                  <a:t>需要空间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华文细黑" panose="02010600040101010101" charset="-122"/>
                      </a:rPr>
                      <m:t>𝑶</m:t>
                    </m:r>
                    <m:r>
                      <a:rPr lang="en-US" altLang="zh-CN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华文细黑" panose="02010600040101010101" charset="-122"/>
                      </a:rPr>
                      <m:t>(</m:t>
                    </m:r>
                    <m:r>
                      <a:rPr lang="en-US" altLang="zh-CN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华文细黑" panose="02010600040101010101" charset="-122"/>
                      </a:rPr>
                      <m:t>𝒏</m:t>
                    </m:r>
                    <m:r>
                      <a:rPr lang="en-US" altLang="zh-CN" b="1" i="1" baseline="30000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华文细黑" panose="02010600040101010101" charset="-122"/>
                      </a:rPr>
                      <m:t>𝟐</m:t>
                    </m:r>
                    <m:r>
                      <a:rPr lang="en-US" altLang="zh-CN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华文细黑" panose="02010600040101010101" charset="-122"/>
                      </a:rPr>
                      <m:t>)</m:t>
                    </m:r>
                  </m:oMath>
                </a14:m>
                <a:endParaRPr lang="en-US" altLang="zh-CN" b="1" dirty="0">
                  <a:solidFill>
                    <a:srgbClr val="FF0000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华文细黑" panose="02010600040101010101" charset="-122"/>
                </a:endParaRPr>
              </a:p>
            </p:txBody>
          </p:sp>
        </mc:Choice>
        <mc:Fallback>
          <p:sp>
            <p:nvSpPr>
              <p:cNvPr id="710660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28675" y="786765"/>
                <a:ext cx="7486015" cy="5385435"/>
              </a:xfrm>
              <a:prstGeom prst="rect">
                <a:avLst/>
              </a:prstGeom>
              <a:blipFill rotWithShape="1">
                <a:blip r:embed="rId1"/>
                <a:stretch>
                  <a:fillRect l="-178" t="-236" r="-170" b="-236"/>
                </a:stretch>
              </a:blipFill>
              <a:ln w="25400">
                <a:solidFill>
                  <a:schemeClr val="tx2">
                    <a:lumMod val="60000"/>
                    <a:lumOff val="40000"/>
                  </a:schemeClr>
                </a:solidFill>
                <a:miter lim="8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0661" name="Text Box 5"/>
          <p:cNvSpPr txBox="1">
            <a:spLocks noChangeArrowheads="1"/>
          </p:cNvSpPr>
          <p:nvPr/>
        </p:nvSpPr>
        <p:spPr bwMode="auto">
          <a:xfrm>
            <a:off x="0" y="60777"/>
            <a:ext cx="9144000" cy="645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hlink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zh-CN" altLang="en-US" sz="36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算法复杂性</a:t>
            </a:r>
            <a:endParaRPr lang="zh-CN" altLang="en-US" sz="3600" b="1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2438400" y="2409190"/>
            <a:ext cx="3305810" cy="2165985"/>
            <a:chOff x="2438400" y="2859643"/>
            <a:chExt cx="3305810" cy="2165985"/>
          </a:xfrm>
        </p:grpSpPr>
        <p:pic>
          <p:nvPicPr>
            <p:cNvPr id="34" name="图片 33"/>
            <p:cNvPicPr>
              <a:picLocks noChangeAspect="1"/>
            </p:cNvPicPr>
            <p:nvPr/>
          </p:nvPicPr>
          <p:blipFill>
            <a:blip r:embed="rId1"/>
            <a:srcRect t="16261" r="23779"/>
            <a:stretch>
              <a:fillRect/>
            </a:stretch>
          </p:blipFill>
          <p:spPr>
            <a:xfrm>
              <a:off x="2438400" y="2859643"/>
              <a:ext cx="3305810" cy="2165985"/>
            </a:xfrm>
            <a:prstGeom prst="rect">
              <a:avLst/>
            </a:prstGeom>
          </p:spPr>
        </p:pic>
        <p:sp>
          <p:nvSpPr>
            <p:cNvPr id="44" name="文本框 43"/>
            <p:cNvSpPr txBox="1"/>
            <p:nvPr/>
          </p:nvSpPr>
          <p:spPr>
            <a:xfrm>
              <a:off x="4720525" y="3440038"/>
              <a:ext cx="523371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1100" dirty="0"/>
                <a:t>7125</a:t>
              </a:r>
              <a:endParaRPr lang="zh-CN" altLang="en-US" sz="1100" dirty="0"/>
            </a:p>
          </p:txBody>
        </p:sp>
      </p:grpSp>
      <p:sp>
        <p:nvSpPr>
          <p:cNvPr id="5" name="矩形 4"/>
          <p:cNvSpPr/>
          <p:nvPr/>
        </p:nvSpPr>
        <p:spPr>
          <a:xfrm>
            <a:off x="381000" y="2520315"/>
            <a:ext cx="2057400" cy="2057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接箭头连接符 5"/>
          <p:cNvCxnSpPr/>
          <p:nvPr/>
        </p:nvCxnSpPr>
        <p:spPr>
          <a:xfrm>
            <a:off x="381000" y="2520315"/>
            <a:ext cx="2057400" cy="205740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/>
          <p:cNvCxnSpPr/>
          <p:nvPr/>
        </p:nvCxnSpPr>
        <p:spPr>
          <a:xfrm>
            <a:off x="762000" y="2520315"/>
            <a:ext cx="1676400" cy="1663065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/>
          <p:cNvCxnSpPr/>
          <p:nvPr/>
        </p:nvCxnSpPr>
        <p:spPr>
          <a:xfrm>
            <a:off x="1219200" y="2522855"/>
            <a:ext cx="1219200" cy="1235075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/>
          <p:nvPr/>
        </p:nvCxnSpPr>
        <p:spPr>
          <a:xfrm>
            <a:off x="1600200" y="2522855"/>
            <a:ext cx="838200" cy="821055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/>
          <p:nvPr/>
        </p:nvCxnSpPr>
        <p:spPr>
          <a:xfrm>
            <a:off x="2057400" y="2520315"/>
            <a:ext cx="381000" cy="377825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/>
          <p:nvPr/>
        </p:nvCxnSpPr>
        <p:spPr>
          <a:xfrm flipV="1">
            <a:off x="990600" y="2520315"/>
            <a:ext cx="1447800" cy="1447165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>
            <a:off x="319405" y="2437130"/>
            <a:ext cx="76200" cy="22580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293370" y="2183130"/>
            <a:ext cx="22326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latin typeface="华文楷体" panose="02010600040101010101" charset="-122"/>
                <a:ea typeface="华文楷体" panose="02010600040101010101" charset="-122"/>
              </a:rPr>
              <a:t>1     2     3     4     5    6 </a:t>
            </a:r>
            <a:endParaRPr lang="en-US" altLang="zh-CN">
              <a:latin typeface="华文楷体" panose="02010600040101010101" charset="-122"/>
              <a:ea typeface="华文楷体" panose="02010600040101010101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127635" y="2480945"/>
            <a:ext cx="29019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>
                <a:latin typeface="华文楷体" panose="02010600040101010101" charset="-122"/>
                <a:ea typeface="华文楷体" panose="02010600040101010101" charset="-122"/>
                <a:sym typeface="+mn-ea"/>
              </a:rPr>
              <a:t>1</a:t>
            </a:r>
            <a:endParaRPr lang="zh-CN" altLang="en-US"/>
          </a:p>
        </p:txBody>
      </p:sp>
      <p:sp>
        <p:nvSpPr>
          <p:cNvPr id="24" name="文本框 23"/>
          <p:cNvSpPr txBox="1"/>
          <p:nvPr/>
        </p:nvSpPr>
        <p:spPr>
          <a:xfrm>
            <a:off x="127635" y="2849245"/>
            <a:ext cx="29019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>
                <a:latin typeface="华文楷体" panose="02010600040101010101" charset="-122"/>
                <a:ea typeface="华文楷体" panose="02010600040101010101" charset="-122"/>
                <a:sym typeface="+mn-ea"/>
              </a:rPr>
              <a:t>2</a:t>
            </a:r>
            <a:endParaRPr lang="zh-CN" altLang="en-US"/>
          </a:p>
        </p:txBody>
      </p:sp>
      <p:sp>
        <p:nvSpPr>
          <p:cNvPr id="25" name="文本框 24"/>
          <p:cNvSpPr txBox="1"/>
          <p:nvPr/>
        </p:nvSpPr>
        <p:spPr>
          <a:xfrm>
            <a:off x="127635" y="3217545"/>
            <a:ext cx="29019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>
                <a:latin typeface="华文楷体" panose="02010600040101010101" charset="-122"/>
                <a:ea typeface="华文楷体" panose="02010600040101010101" charset="-122"/>
                <a:sym typeface="+mn-ea"/>
              </a:rPr>
              <a:t>3</a:t>
            </a:r>
            <a:endParaRPr lang="zh-CN" altLang="en-US"/>
          </a:p>
        </p:txBody>
      </p:sp>
      <p:sp>
        <p:nvSpPr>
          <p:cNvPr id="26" name="文本框 25"/>
          <p:cNvSpPr txBox="1"/>
          <p:nvPr/>
        </p:nvSpPr>
        <p:spPr>
          <a:xfrm>
            <a:off x="127635" y="3599180"/>
            <a:ext cx="29019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>
                <a:latin typeface="华文楷体" panose="02010600040101010101" charset="-122"/>
                <a:ea typeface="华文楷体" panose="02010600040101010101" charset="-122"/>
                <a:sym typeface="+mn-ea"/>
              </a:rPr>
              <a:t>4</a:t>
            </a:r>
            <a:endParaRPr lang="zh-CN" altLang="en-US"/>
          </a:p>
        </p:txBody>
      </p:sp>
      <p:sp>
        <p:nvSpPr>
          <p:cNvPr id="27" name="文本框 26"/>
          <p:cNvSpPr txBox="1"/>
          <p:nvPr/>
        </p:nvSpPr>
        <p:spPr>
          <a:xfrm>
            <a:off x="127635" y="3926840"/>
            <a:ext cx="29019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>
                <a:latin typeface="华文楷体" panose="02010600040101010101" charset="-122"/>
                <a:ea typeface="华文楷体" panose="02010600040101010101" charset="-122"/>
                <a:sym typeface="+mn-ea"/>
              </a:rPr>
              <a:t>5</a:t>
            </a:r>
            <a:endParaRPr lang="zh-CN" altLang="en-US"/>
          </a:p>
        </p:txBody>
      </p:sp>
      <p:sp>
        <p:nvSpPr>
          <p:cNvPr id="28" name="文本框 27"/>
          <p:cNvSpPr txBox="1"/>
          <p:nvPr/>
        </p:nvSpPr>
        <p:spPr>
          <a:xfrm>
            <a:off x="127635" y="4235450"/>
            <a:ext cx="29019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>
                <a:latin typeface="华文楷体" panose="02010600040101010101" charset="-122"/>
                <a:ea typeface="华文楷体" panose="02010600040101010101" charset="-122"/>
                <a:sym typeface="+mn-ea"/>
              </a:rPr>
              <a:t>6</a:t>
            </a:r>
            <a:endParaRPr lang="zh-CN" altLang="en-US"/>
          </a:p>
        </p:txBody>
      </p:sp>
      <p:sp>
        <p:nvSpPr>
          <p:cNvPr id="29" name="文本框 28"/>
          <p:cNvSpPr txBox="1"/>
          <p:nvPr/>
        </p:nvSpPr>
        <p:spPr>
          <a:xfrm>
            <a:off x="1326515" y="1905000"/>
            <a:ext cx="2997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j</a:t>
            </a:r>
            <a:endParaRPr lang="en-US" altLang="zh-CN"/>
          </a:p>
        </p:txBody>
      </p:sp>
      <p:sp>
        <p:nvSpPr>
          <p:cNvPr id="30" name="文本框 29"/>
          <p:cNvSpPr txBox="1"/>
          <p:nvPr/>
        </p:nvSpPr>
        <p:spPr>
          <a:xfrm>
            <a:off x="1300480" y="4509135"/>
            <a:ext cx="2997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i</a:t>
            </a:r>
            <a:endParaRPr lang="en-US" altLang="zh-CN"/>
          </a:p>
        </p:txBody>
      </p:sp>
      <p:sp>
        <p:nvSpPr>
          <p:cNvPr id="36" name="文本框 35"/>
          <p:cNvSpPr txBox="1"/>
          <p:nvPr/>
        </p:nvSpPr>
        <p:spPr>
          <a:xfrm>
            <a:off x="4258945" y="1905000"/>
            <a:ext cx="3359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j</a:t>
            </a:r>
            <a:endParaRPr lang="en-US" altLang="zh-CN"/>
          </a:p>
        </p:txBody>
      </p:sp>
      <p:sp>
        <p:nvSpPr>
          <p:cNvPr id="37" name="文本框 36"/>
          <p:cNvSpPr txBox="1"/>
          <p:nvPr/>
        </p:nvSpPr>
        <p:spPr>
          <a:xfrm>
            <a:off x="7444740" y="1905000"/>
            <a:ext cx="2997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j</a:t>
            </a:r>
            <a:endParaRPr lang="en-US" altLang="zh-CN"/>
          </a:p>
        </p:txBody>
      </p:sp>
      <p:sp>
        <p:nvSpPr>
          <p:cNvPr id="38" name="文本框 37"/>
          <p:cNvSpPr txBox="1"/>
          <p:nvPr/>
        </p:nvSpPr>
        <p:spPr>
          <a:xfrm>
            <a:off x="4258945" y="4509135"/>
            <a:ext cx="2997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i</a:t>
            </a:r>
            <a:endParaRPr lang="en-US" altLang="zh-CN"/>
          </a:p>
        </p:txBody>
      </p:sp>
      <p:sp>
        <p:nvSpPr>
          <p:cNvPr id="39" name="文本框 38"/>
          <p:cNvSpPr txBox="1"/>
          <p:nvPr/>
        </p:nvSpPr>
        <p:spPr>
          <a:xfrm>
            <a:off x="7506970" y="4491990"/>
            <a:ext cx="2997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i</a:t>
            </a:r>
            <a:endParaRPr lang="en-US" altLang="zh-CN" dirty="0"/>
          </a:p>
        </p:txBody>
      </p:sp>
      <p:sp>
        <p:nvSpPr>
          <p:cNvPr id="40" name="文本框 39"/>
          <p:cNvSpPr txBox="1"/>
          <p:nvPr/>
        </p:nvSpPr>
        <p:spPr>
          <a:xfrm>
            <a:off x="395606" y="4819015"/>
            <a:ext cx="1695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rPr>
              <a:t>（</a:t>
            </a:r>
            <a:r>
              <a:rPr lang="en-US" altLang="zh-CN" dirty="0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rPr>
              <a:t>a</a:t>
            </a:r>
            <a:r>
              <a:rPr lang="zh-CN" altLang="en-US" dirty="0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rPr>
              <a:t>）计算次序</a:t>
            </a:r>
            <a:endParaRPr lang="zh-CN" altLang="en-US" dirty="0">
              <a:latin typeface="Times New Roman" panose="02020603050405020304" charset="0"/>
              <a:ea typeface="楷体" panose="02010609060101010101" pitchFamily="49" charset="-122"/>
              <a:cs typeface="Times New Roman" panose="0202060305040502030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1" name="文本框 40"/>
              <p:cNvSpPr txBox="1"/>
              <p:nvPr/>
            </p:nvSpPr>
            <p:spPr>
              <a:xfrm>
                <a:off x="3793490" y="4819015"/>
                <a:ext cx="136334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charset="0"/>
                  </a:rPr>
                  <a:t>（</a:t>
                </a:r>
                <a:r>
                  <a:rPr lang="en-US" altLang="zh-CN" dirty="0"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charset="0"/>
                  </a:rPr>
                  <a:t>b</a:t>
                </a:r>
                <a:r>
                  <a:rPr lang="zh-CN" altLang="en-US" dirty="0"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charset="0"/>
                  </a:rPr>
                  <a:t>）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  <a:cs typeface="Times New Roman" panose="02020603050405020304" charset="0"/>
                      </a:rPr>
                      <m:t>𝑚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  <a:cs typeface="Times New Roman" panose="02020603050405020304" charset="0"/>
                      </a:rPr>
                      <m:t>[</m:t>
                    </m:r>
                    <m:r>
                      <a:rPr lang="en-US" altLang="zh-CN" i="1" dirty="0" err="1">
                        <a:latin typeface="Cambria Math" panose="02040503050406030204" pitchFamily="18" charset="0"/>
                        <a:cs typeface="Times New Roman" panose="02020603050405020304" charset="0"/>
                      </a:rPr>
                      <m:t>𝑖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  <a:cs typeface="Times New Roman" panose="02020603050405020304" charset="0"/>
                      </a:rPr>
                      <m:t>,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  <a:cs typeface="Times New Roman" panose="02020603050405020304" charset="0"/>
                      </a:rPr>
                      <m:t>𝑗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cs typeface="Times New Roman" panose="02020603050405020304" charset="0"/>
                      </a:rPr>
                      <m:t>]</m:t>
                    </m:r>
                  </m:oMath>
                </a14:m>
                <a:endParaRPr lang="en-US" altLang="zh-CN" dirty="0"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41" name="文本框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3490" y="4819015"/>
                <a:ext cx="1363345" cy="369332"/>
              </a:xfrm>
              <a:prstGeom prst="rect">
                <a:avLst/>
              </a:prstGeom>
              <a:blipFill rotWithShape="1">
                <a:blip r:embed="rId2"/>
                <a:stretch>
                  <a:fillRect b="1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2" name="文本框 41"/>
              <p:cNvSpPr txBox="1"/>
              <p:nvPr/>
            </p:nvSpPr>
            <p:spPr>
              <a:xfrm>
                <a:off x="7007225" y="4819015"/>
                <a:ext cx="136334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>
                    <a:latin typeface="Times New Roman" panose="02020603050405020304" charset="0"/>
                    <a:cs typeface="Times New Roman" panose="02020603050405020304" charset="0"/>
                  </a:rPr>
                  <a:t>（</a:t>
                </a:r>
                <a:r>
                  <a:rPr lang="en-US" altLang="zh-CN" dirty="0">
                    <a:latin typeface="Times New Roman" panose="02020603050405020304" charset="0"/>
                    <a:cs typeface="Times New Roman" panose="02020603050405020304" charset="0"/>
                  </a:rPr>
                  <a:t>c</a:t>
                </a:r>
                <a:r>
                  <a:rPr lang="zh-CN" altLang="en-US" dirty="0">
                    <a:latin typeface="Times New Roman" panose="02020603050405020304" charset="0"/>
                    <a:cs typeface="Times New Roman" panose="02020603050405020304" charset="0"/>
                  </a:rPr>
                  <a:t>）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  <a:cs typeface="Times New Roman" panose="02020603050405020304" charset="0"/>
                      </a:rPr>
                      <m:t>𝑆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  <a:cs typeface="Times New Roman" panose="02020603050405020304" charset="0"/>
                      </a:rPr>
                      <m:t>[</m:t>
                    </m:r>
                    <m:r>
                      <a:rPr lang="en-US" altLang="zh-CN" i="1" dirty="0" err="1">
                        <a:latin typeface="Cambria Math" panose="02040503050406030204" pitchFamily="18" charset="0"/>
                        <a:cs typeface="Times New Roman" panose="02020603050405020304" charset="0"/>
                      </a:rPr>
                      <m:t>𝑖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  <a:cs typeface="Times New Roman" panose="02020603050405020304" charset="0"/>
                      </a:rPr>
                      <m:t>,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  <a:cs typeface="Times New Roman" panose="02020603050405020304" charset="0"/>
                      </a:rPr>
                      <m:t>𝑗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cs typeface="Times New Roman" panose="02020603050405020304" charset="0"/>
                      </a:rPr>
                      <m:t>]</m:t>
                    </m:r>
                  </m:oMath>
                </a14:m>
                <a:endParaRPr lang="en-US" altLang="zh-CN" dirty="0"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42" name="文本框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7225" y="4819015"/>
                <a:ext cx="1363345" cy="369332"/>
              </a:xfrm>
              <a:prstGeom prst="rect">
                <a:avLst/>
              </a:prstGeom>
              <a:blipFill rotWithShape="1">
                <a:blip r:embed="rId3"/>
                <a:stretch>
                  <a:fillRect b="1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0661" name="Text Box 5"/>
          <p:cNvSpPr txBox="1">
            <a:spLocks noChangeArrowheads="1"/>
          </p:cNvSpPr>
          <p:nvPr/>
        </p:nvSpPr>
        <p:spPr bwMode="auto">
          <a:xfrm>
            <a:off x="0" y="-76200"/>
            <a:ext cx="9144000" cy="645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hlink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zh-CN" altLang="en-US" sz="36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示例</a:t>
            </a:r>
            <a:endParaRPr lang="zh-CN" altLang="en-US" sz="3600" b="1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54" name="椭圆 53"/>
          <p:cNvSpPr/>
          <p:nvPr/>
        </p:nvSpPr>
        <p:spPr>
          <a:xfrm>
            <a:off x="4792345" y="3325495"/>
            <a:ext cx="462280" cy="231140"/>
          </a:xfrm>
          <a:prstGeom prst="ellipse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椭圆 54"/>
          <p:cNvSpPr/>
          <p:nvPr/>
        </p:nvSpPr>
        <p:spPr>
          <a:xfrm>
            <a:off x="3561228" y="3024505"/>
            <a:ext cx="233045" cy="193040"/>
          </a:xfrm>
          <a:prstGeom prst="ellipse">
            <a:avLst/>
          </a:prstGeom>
          <a:solidFill>
            <a:srgbClr val="FF0000">
              <a:alpha val="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椭圆 55"/>
          <p:cNvSpPr/>
          <p:nvPr/>
        </p:nvSpPr>
        <p:spPr>
          <a:xfrm>
            <a:off x="3836896" y="3004820"/>
            <a:ext cx="388620" cy="231140"/>
          </a:xfrm>
          <a:prstGeom prst="ellipse">
            <a:avLst/>
          </a:prstGeom>
          <a:solidFill>
            <a:srgbClr val="FF0000">
              <a:alpha val="0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椭圆 56"/>
          <p:cNvSpPr/>
          <p:nvPr/>
        </p:nvSpPr>
        <p:spPr>
          <a:xfrm>
            <a:off x="4814649" y="3648710"/>
            <a:ext cx="388620" cy="231140"/>
          </a:xfrm>
          <a:prstGeom prst="ellipse">
            <a:avLst/>
          </a:prstGeom>
          <a:solidFill>
            <a:srgbClr val="FF0000">
              <a:alpha val="0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58" name="椭圆 57"/>
          <p:cNvSpPr/>
          <p:nvPr/>
        </p:nvSpPr>
        <p:spPr>
          <a:xfrm>
            <a:off x="4302760" y="3004820"/>
            <a:ext cx="388620" cy="231140"/>
          </a:xfrm>
          <a:prstGeom prst="ellipse">
            <a:avLst/>
          </a:prstGeom>
          <a:solidFill>
            <a:srgbClr val="FF0000">
              <a:alpha val="0"/>
            </a:srgb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椭圆 58"/>
          <p:cNvSpPr/>
          <p:nvPr/>
        </p:nvSpPr>
        <p:spPr>
          <a:xfrm>
            <a:off x="4972050" y="3994150"/>
            <a:ext cx="285750" cy="189230"/>
          </a:xfrm>
          <a:prstGeom prst="ellipse">
            <a:avLst/>
          </a:prstGeom>
          <a:solidFill>
            <a:srgbClr val="FF0000">
              <a:alpha val="0"/>
            </a:srgb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表格 2"/>
              <p:cNvGraphicFramePr>
                <a:graphicFrameLocks noGrp="1"/>
              </p:cNvGraphicFramePr>
              <p:nvPr/>
            </p:nvGraphicFramePr>
            <p:xfrm>
              <a:off x="1496060" y="533400"/>
              <a:ext cx="6096000" cy="7416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016000"/>
                    <a:gridCol w="1016000"/>
                    <a:gridCol w="1016000"/>
                    <a:gridCol w="1016000"/>
                    <a:gridCol w="1016000"/>
                    <a:gridCol w="1016000"/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A1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A2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A3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A4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A5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A6</a:t>
                          </a:r>
                          <a:endParaRPr lang="zh-CN" alt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30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zh-CN" dirty="0"/>
                            <a:t>35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35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zh-CN" dirty="0"/>
                            <a:t>15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15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zh-CN" dirty="0"/>
                            <a:t>5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5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zh-CN" dirty="0"/>
                            <a:t>10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10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zh-CN" dirty="0"/>
                            <a:t>20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20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zh-CN" dirty="0"/>
                            <a:t>25</a:t>
                          </a:r>
                          <a:endParaRPr lang="zh-CN" alt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表格 2"/>
              <p:cNvGraphicFramePr>
                <a:graphicFrameLocks noGrp="1"/>
              </p:cNvGraphicFramePr>
              <p:nvPr/>
            </p:nvGraphicFramePr>
            <p:xfrm>
              <a:off x="1496060" y="533400"/>
              <a:ext cx="6096000" cy="7416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016000"/>
                    <a:gridCol w="1016000"/>
                    <a:gridCol w="1016000"/>
                    <a:gridCol w="1016000"/>
                    <a:gridCol w="1016000"/>
                    <a:gridCol w="1016000"/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A1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A2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A3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A4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A5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A6</a:t>
                          </a:r>
                          <a:endParaRPr lang="zh-CN" alt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框 2"/>
              <p:cNvSpPr txBox="1"/>
              <p:nvPr/>
            </p:nvSpPr>
            <p:spPr>
              <a:xfrm>
                <a:off x="152400" y="5190112"/>
                <a:ext cx="8858772" cy="1025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e>
                      </m:d>
                      <m:r>
                        <a:rPr lang="en-US" altLang="zh-CN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𝑚𝑖𝑛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eqArr>
                            <m:eqArrPr>
                              <m:ctrlPr>
                                <a:rPr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CN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altLang="zh-CN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  <m:r>
                                <a:rPr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CN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en-US" altLang="zh-CN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e>
                              </m:d>
                              <m:r>
                                <a:rPr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2500</m:t>
                              </m:r>
                              <m:r>
                                <a:rPr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35</m:t>
                              </m:r>
                              <m:r>
                                <a:rPr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15</m:t>
                              </m:r>
                              <m:r>
                                <a:rPr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20</m:t>
                              </m:r>
                              <m:r>
                                <a:rPr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13000</m:t>
                              </m:r>
                              <m:r>
                                <a:rPr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a:rPr lang="en-US" altLang="zh-CN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𝒌</m:t>
                              </m:r>
                              <m:r>
                                <a:rPr lang="en-US" altLang="zh-CN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altLang="zh-CN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d>
                              <m: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  <m:r>
                                    <a:rPr lang="en-US" altLang="zh-CN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e>
                              </m:d>
                              <m: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sub>
                              </m:sSub>
                              <m: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2625</m:t>
                              </m:r>
                              <m: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  <m: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00</m:t>
                              </m:r>
                              <m: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35</m:t>
                              </m:r>
                              <m: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  <m: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20</m:t>
                              </m:r>
                              <m: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7125</m:t>
                              </m:r>
                              <m:r>
                                <a:rPr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𝒌</m:t>
                              </m:r>
                              <m:r>
                                <a:rPr lang="en-US" altLang="zh-CN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𝟑</m:t>
                              </m:r>
                            </m:e>
                            <m:e>
                              <m: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altLang="zh-CN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e>
                              </m:d>
                              <m: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  <m:r>
                                    <a:rPr lang="en-US" altLang="zh-CN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e>
                              </m:d>
                              <m: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sub>
                              </m:sSub>
                              <m: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4375</m:t>
                              </m:r>
                              <m: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35</m:t>
                              </m:r>
                              <m: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20</m:t>
                              </m:r>
                              <m: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1375</m:t>
                              </m:r>
                              <m:r>
                                <a:rPr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  </m:t>
                              </m:r>
                              <m:r>
                                <a:rPr lang="en-US" altLang="zh-CN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𝒌</m:t>
                              </m:r>
                              <m:r>
                                <a:rPr lang="en-US" altLang="zh-CN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𝟒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dirty="0">
                  <a:solidFill>
                    <a:srgbClr val="0000FF"/>
                  </a:solidFill>
                </a:endParaRPr>
              </a:p>
            </p:txBody>
          </p:sp>
        </mc:Choice>
        <mc:Fallback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" y="5190112"/>
                <a:ext cx="8858772" cy="1025665"/>
              </a:xfrm>
              <a:prstGeom prst="rect">
                <a:avLst/>
              </a:prstGeom>
              <a:blipFill rotWithShape="1">
                <a:blip r:embed="rId5"/>
                <a:stretch>
                  <a:fillRect t="-25" r="6" b="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3" name="Rectangle 6"/>
              <p:cNvSpPr>
                <a:spLocks noChangeArrowheads="1"/>
              </p:cNvSpPr>
              <p:nvPr/>
            </p:nvSpPr>
            <p:spPr bwMode="auto">
              <a:xfrm>
                <a:off x="-114603" y="1322750"/>
                <a:ext cx="9418925" cy="6584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>
                  <a:spcBef>
                    <a:spcPct val="20000"/>
                  </a:spcBef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0" i="1" smtClean="0">
                          <a:solidFill>
                            <a:srgbClr val="0000CC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华文细黑" panose="02010600040101010101" charset="-122"/>
                        </a:rPr>
                        <m:t>𝑚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3200" i="1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华文细黑" panose="02010600040101010101" charset="-122"/>
                            </a:rPr>
                          </m:ctrlPr>
                        </m:dPr>
                        <m:e>
                          <m:r>
                            <a:rPr lang="en-US" altLang="zh-CN" sz="3200" b="0" i="1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华文细黑" panose="02010600040101010101" charset="-122"/>
                            </a:rPr>
                            <m:t>𝑖</m:t>
                          </m:r>
                          <m:r>
                            <a:rPr lang="en-US" altLang="zh-CN" sz="3200" b="0" i="1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华文细黑" panose="02010600040101010101" charset="-122"/>
                            </a:rPr>
                            <m:t>,</m:t>
                          </m:r>
                          <m:r>
                            <a:rPr lang="en-US" altLang="zh-CN" sz="3200" b="0" i="1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华文细黑" panose="02010600040101010101" charset="-122"/>
                            </a:rPr>
                            <m:t>𝑗</m:t>
                          </m:r>
                        </m:e>
                      </m:d>
                      <m:r>
                        <a:rPr lang="en-US" altLang="zh-CN" sz="3200" b="0" i="1" smtClean="0">
                          <a:solidFill>
                            <a:srgbClr val="0000CC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华文细黑" panose="02010600040101010101" charset="-122"/>
                        </a:rPr>
                        <m:t>=</m:t>
                      </m:r>
                      <m:sSub>
                        <m:sSubPr>
                          <m:ctrlPr>
                            <a:rPr lang="en-US" altLang="zh-CN" sz="3200" i="1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sz="3200" b="0" i="1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𝑚𝑖𝑛</m:t>
                          </m:r>
                        </m:e>
                        <m:sub>
                          <m:r>
                            <a:rPr lang="en-US" altLang="zh-CN" sz="3200" b="0" i="1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𝑖</m:t>
                          </m:r>
                          <m:r>
                            <a:rPr lang="en-US" altLang="zh-CN" sz="3200" b="0" i="1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≤</m:t>
                          </m:r>
                          <m:r>
                            <a:rPr lang="en-US" altLang="zh-CN" sz="3200" b="0" i="1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𝑘</m:t>
                          </m:r>
                          <m:r>
                            <a:rPr lang="en-US" altLang="zh-CN" sz="3200" b="0" i="1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&lt;</m:t>
                          </m:r>
                          <m:r>
                            <a:rPr lang="en-US" altLang="zh-CN" sz="3200" b="0" i="1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𝑗</m:t>
                          </m:r>
                        </m:sub>
                      </m:sSub>
                      <m:d>
                        <m:dPr>
                          <m:begChr m:val="{"/>
                          <m:endChr m:val="}"/>
                          <m:ctrlPr>
                            <a:rPr lang="en-US" altLang="zh-CN" sz="3200" i="1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</m:ctrlPr>
                        </m:dPr>
                        <m:e>
                          <m:r>
                            <a:rPr lang="en-US" altLang="zh-CN" sz="3200" b="0" i="1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𝑚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3200" i="1" smtClean="0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</m:ctrlPr>
                            </m:dPr>
                            <m:e>
                              <m:r>
                                <a:rPr lang="en-US" altLang="zh-CN" sz="3200" b="0" i="1" smtClean="0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  <m:t>𝑖</m:t>
                              </m:r>
                              <m:r>
                                <a:rPr lang="en-US" altLang="zh-CN" sz="3200" b="0" i="1" smtClean="0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  <m:t>,</m:t>
                              </m:r>
                              <m:r>
                                <a:rPr lang="en-US" altLang="zh-CN" sz="3200" b="0" i="1" smtClean="0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  <m:t>𝑘</m:t>
                              </m:r>
                            </m:e>
                          </m:d>
                          <m:r>
                            <a:rPr lang="en-US" altLang="zh-CN" sz="3200" b="0" i="1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+</m:t>
                          </m:r>
                          <m:r>
                            <a:rPr lang="en-US" altLang="zh-CN" sz="3200" b="0" i="1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𝑚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3200" i="1" smtClean="0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</m:ctrlPr>
                            </m:dPr>
                            <m:e>
                              <m:r>
                                <a:rPr lang="en-US" altLang="zh-CN" sz="3200" b="0" i="1" smtClean="0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  <m:t>𝑘</m:t>
                              </m:r>
                              <m:r>
                                <a:rPr lang="en-US" altLang="zh-CN" sz="3200" b="0" i="1" smtClean="0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  <m:t>+</m:t>
                              </m:r>
                              <m:r>
                                <a:rPr lang="en-US" altLang="zh-CN" sz="3200" b="0" i="1" smtClean="0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  <m:t>1</m:t>
                              </m:r>
                              <m:r>
                                <a:rPr lang="en-US" altLang="zh-CN" sz="3200" b="0" i="1" smtClean="0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  <m:t>,</m:t>
                              </m:r>
                              <m:r>
                                <a:rPr lang="en-US" altLang="zh-CN" sz="3200" b="0" i="1" smtClean="0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  <m:t>𝑗</m:t>
                              </m:r>
                            </m:e>
                          </m:d>
                          <m:r>
                            <a:rPr lang="en-US" altLang="zh-CN" sz="3200" b="0" i="1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3200" i="1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3200" b="0" i="1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sz="3200" b="0" i="1" smtClean="0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  <m:t>𝑖</m:t>
                              </m:r>
                              <m:r>
                                <a:rPr lang="en-US" altLang="zh-CN" sz="3200" b="0" i="1" smtClean="0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  <m:t>−</m:t>
                              </m:r>
                              <m:r>
                                <a:rPr lang="en-US" altLang="zh-CN" sz="3200" b="0" i="1" smtClean="0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3200" i="1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3200" b="0" i="1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sz="3200" b="0" i="1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  <m:t>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3200" i="1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3200" b="0" i="1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sz="3200" b="0" i="1" smtClean="0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sz="3200" dirty="0">
                  <a:solidFill>
                    <a:srgbClr val="FF0000"/>
                  </a:solidFill>
                  <a:latin typeface="Times New Roman" panose="02020603050405020304" charset="0"/>
                  <a:ea typeface="宋体" panose="02010600030101010101" pitchFamily="2" charset="-122"/>
                </a:endParaRPr>
              </a:p>
            </p:txBody>
          </p:sp>
        </mc:Choice>
        <mc:Fallback>
          <p:sp>
            <p:nvSpPr>
              <p:cNvPr id="43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-114603" y="1322750"/>
                <a:ext cx="9418925" cy="658450"/>
              </a:xfrm>
              <a:prstGeom prst="rect">
                <a:avLst/>
              </a:prstGeom>
              <a:blipFill rotWithShape="1">
                <a:blip r:embed="rId6"/>
                <a:stretch>
                  <a:fillRect l="3" t="-7" r="3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组合 9"/>
          <p:cNvGrpSpPr/>
          <p:nvPr/>
        </p:nvGrpSpPr>
        <p:grpSpPr>
          <a:xfrm>
            <a:off x="5591810" y="2380615"/>
            <a:ext cx="3339465" cy="2222500"/>
            <a:chOff x="5591810" y="2831068"/>
            <a:chExt cx="3339465" cy="2222500"/>
          </a:xfrm>
        </p:grpSpPr>
        <p:pic>
          <p:nvPicPr>
            <p:cNvPr id="35" name="图片 34"/>
            <p:cNvPicPr>
              <a:picLocks noChangeAspect="1"/>
            </p:cNvPicPr>
            <p:nvPr/>
          </p:nvPicPr>
          <p:blipFill>
            <a:blip r:embed="rId7"/>
            <a:srcRect t="15424" r="24207"/>
            <a:stretch>
              <a:fillRect/>
            </a:stretch>
          </p:blipFill>
          <p:spPr>
            <a:xfrm>
              <a:off x="5591810" y="2831068"/>
              <a:ext cx="3339465" cy="2222500"/>
            </a:xfrm>
            <a:prstGeom prst="rect">
              <a:avLst/>
            </a:prstGeom>
          </p:spPr>
        </p:pic>
        <p:sp>
          <p:nvSpPr>
            <p:cNvPr id="4" name="文本框 3"/>
            <p:cNvSpPr txBox="1"/>
            <p:nvPr/>
          </p:nvSpPr>
          <p:spPr>
            <a:xfrm>
              <a:off x="7017646" y="3419520"/>
              <a:ext cx="449954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1400" dirty="0"/>
                <a:t>2</a:t>
              </a:r>
              <a:endParaRPr lang="zh-CN" altLang="en-US" sz="1400" dirty="0"/>
            </a:p>
          </p:txBody>
        </p:sp>
      </p:grpSp>
      <p:sp>
        <p:nvSpPr>
          <p:cNvPr id="52" name="椭圆 51"/>
          <p:cNvSpPr/>
          <p:nvPr/>
        </p:nvSpPr>
        <p:spPr>
          <a:xfrm>
            <a:off x="7908290" y="2986541"/>
            <a:ext cx="462280" cy="231140"/>
          </a:xfrm>
          <a:prstGeom prst="ellipse">
            <a:avLst/>
          </a:prstGeom>
          <a:solidFill>
            <a:srgbClr val="FF0000">
              <a:alpha val="68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00" dirty="0"/>
          </a:p>
        </p:txBody>
      </p:sp>
      <p:sp>
        <p:nvSpPr>
          <p:cNvPr id="62" name="椭圆 61"/>
          <p:cNvSpPr/>
          <p:nvPr/>
        </p:nvSpPr>
        <p:spPr>
          <a:xfrm>
            <a:off x="4720525" y="2978547"/>
            <a:ext cx="462280" cy="231140"/>
          </a:xfrm>
          <a:prstGeom prst="ellipse">
            <a:avLst/>
          </a:prstGeom>
          <a:solidFill>
            <a:srgbClr val="FF0000">
              <a:alpha val="68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文本框 10"/>
              <p:cNvSpPr txBox="1"/>
              <p:nvPr/>
            </p:nvSpPr>
            <p:spPr>
              <a:xfrm>
                <a:off x="1746677" y="6283677"/>
                <a:ext cx="5845383" cy="4863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80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8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d>
                            <m:dPr>
                              <m:ctrlPr>
                                <a:rPr lang="en-US" altLang="zh-CN" sz="280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altLang="zh-CN" sz="28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CN" sz="280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sSub>
                                <m:sSubPr>
                                  <m:ctrlP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altLang="zh-CN" sz="28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altLang="zh-CN" sz="280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sSub>
                                <m:sSubPr>
                                  <m:ctrlP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sub>
                              </m:sSub>
                            </m:e>
                          </m:d>
                          <m:r>
                            <m:rPr>
                              <m:nor/>
                            </m:rPr>
                            <a:rPr lang="en-US" altLang="zh-CN" sz="2800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altLang="zh-CN" sz="280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6677" y="6283677"/>
                <a:ext cx="5845383" cy="486352"/>
              </a:xfrm>
              <a:prstGeom prst="rect">
                <a:avLst/>
              </a:prstGeom>
              <a:blipFill rotWithShape="1">
                <a:blip r:embed="rId8"/>
                <a:stretch>
                  <a:fillRect l="-7" t="-72" b="6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54" grpId="1" animBg="1"/>
      <p:bldP spid="55" grpId="0" animBg="1"/>
      <p:bldP spid="55" grpId="1" animBg="1"/>
      <p:bldP spid="56" grpId="0" animBg="1"/>
      <p:bldP spid="56" grpId="1" animBg="1"/>
      <p:bldP spid="57" grpId="0" animBg="1"/>
      <p:bldP spid="57" grpId="1" animBg="1"/>
      <p:bldP spid="58" grpId="0" animBg="1"/>
      <p:bldP spid="58" grpId="1" animBg="1"/>
      <p:bldP spid="59" grpId="0" animBg="1"/>
      <p:bldP spid="59" grpId="1" animBg="1"/>
      <p:bldP spid="3" grpId="0"/>
      <p:bldP spid="52" grpId="0" animBg="1"/>
      <p:bldP spid="52" grpId="1" animBg="1"/>
      <p:bldP spid="62" grpId="0" animBg="1"/>
      <p:bldP spid="62" grpId="1" animBg="1"/>
      <p:bldP spid="11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9"/>
          <p:cNvSpPr txBox="1">
            <a:spLocks noChangeArrowheads="1"/>
          </p:cNvSpPr>
          <p:nvPr/>
        </p:nvSpPr>
        <p:spPr bwMode="auto">
          <a:xfrm>
            <a:off x="-2151" y="437416"/>
            <a:ext cx="9144000" cy="677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tabLst>
                <a:tab pos="2755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marL="742950" indent="-285750">
              <a:tabLst>
                <a:tab pos="2755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tabLst>
                <a:tab pos="2755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tabLst>
                <a:tab pos="2755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tabLst>
                <a:tab pos="2755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2755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2755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2755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2755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defRPr/>
            </a:pPr>
            <a:r>
              <a:rPr kumimoji="0" lang="zh-CN" altLang="en-US" sz="4400" b="1" dirty="0">
                <a:solidFill>
                  <a:srgbClr val="1F497D">
                    <a:lumMod val="60000"/>
                    <a:lumOff val="40000"/>
                  </a:srgb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本讲内容</a:t>
            </a:r>
            <a:endParaRPr kumimoji="0" lang="zh-CN" altLang="en-US" sz="4400" b="1" dirty="0">
              <a:solidFill>
                <a:srgbClr val="1F497D">
                  <a:lumMod val="60000"/>
                  <a:lumOff val="40000"/>
                </a:srgbClr>
              </a:solidFill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71686" name="TextBox 1"/>
          <p:cNvSpPr txBox="1">
            <a:spLocks noChangeArrowheads="1"/>
          </p:cNvSpPr>
          <p:nvPr/>
        </p:nvSpPr>
        <p:spPr bwMode="auto">
          <a:xfrm>
            <a:off x="458859" y="1540563"/>
            <a:ext cx="8221980" cy="384105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60000"/>
                <a:lumOff val="40000"/>
              </a:schemeClr>
            </a:solidFill>
            <a:miter lim="800000"/>
          </a:ln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lvl="1">
              <a:spcBef>
                <a:spcPct val="0"/>
              </a:spcBef>
              <a:buNone/>
            </a:pPr>
            <a:r>
              <a:rPr lang="en-US" altLang="zh-CN" sz="4200" dirty="0">
                <a:solidFill>
                  <a:srgbClr val="FF0000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rPr>
              <a:t>		</a:t>
            </a:r>
            <a:r>
              <a:rPr lang="en-US" altLang="zh-CN" sz="4200" dirty="0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rPr>
              <a:t>7.1 </a:t>
            </a:r>
            <a:r>
              <a:rPr lang="zh-CN" altLang="zh-CN" sz="4200" dirty="0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rPr>
              <a:t>动态规划的原理</a:t>
            </a:r>
            <a:endParaRPr lang="zh-CN" altLang="zh-CN" sz="4200" dirty="0">
              <a:latin typeface="Times New Roman" panose="02020603050405020304" charset="0"/>
              <a:ea typeface="楷体" panose="02010609060101010101" pitchFamily="49" charset="-122"/>
              <a:cs typeface="Times New Roman" panose="02020603050405020304" charset="0"/>
            </a:endParaRPr>
          </a:p>
          <a:p>
            <a:pPr>
              <a:buNone/>
            </a:pPr>
            <a:r>
              <a:rPr lang="en-US" altLang="zh-CN" sz="4200" dirty="0">
                <a:solidFill>
                  <a:srgbClr val="000000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rPr>
              <a:t>	</a:t>
            </a:r>
            <a:r>
              <a:rPr lang="en-US" altLang="zh-CN" sz="4200" dirty="0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rPr>
              <a:t>7.2 </a:t>
            </a:r>
            <a:r>
              <a:rPr lang="zh-CN" altLang="zh-CN" sz="4200" dirty="0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rPr>
              <a:t>矩阵乘法问题</a:t>
            </a:r>
            <a:endParaRPr lang="zh-CN" altLang="zh-CN" sz="4200" dirty="0">
              <a:latin typeface="Times New Roman" panose="02020603050405020304" charset="0"/>
              <a:ea typeface="楷体" panose="02010609060101010101" pitchFamily="49" charset="-122"/>
              <a:cs typeface="Times New Roman" panose="02020603050405020304" charset="0"/>
            </a:endParaRPr>
          </a:p>
          <a:p>
            <a:pPr lvl="2">
              <a:buNone/>
            </a:pPr>
            <a:r>
              <a:rPr lang="en-US" altLang="zh-CN" sz="4200" dirty="0">
                <a:solidFill>
                  <a:srgbClr val="FF0000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rPr>
              <a:t>7.3 最长公共子序列</a:t>
            </a:r>
            <a:endParaRPr lang="en-US" altLang="zh-CN" sz="4200" dirty="0">
              <a:solidFill>
                <a:srgbClr val="FF0000"/>
              </a:solidFill>
              <a:latin typeface="Times New Roman" panose="02020603050405020304" charset="0"/>
              <a:ea typeface="楷体" panose="02010609060101010101" pitchFamily="49" charset="-122"/>
              <a:cs typeface="Times New Roman" panose="02020603050405020304" charset="0"/>
            </a:endParaRPr>
          </a:p>
          <a:p>
            <a:pPr lvl="2">
              <a:buNone/>
            </a:pPr>
            <a:r>
              <a:rPr lang="en-US" altLang="zh-CN" sz="4200" dirty="0">
                <a:solidFill>
                  <a:srgbClr val="000000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rPr>
              <a:t>7.4 0-1背包问题</a:t>
            </a:r>
            <a:endParaRPr lang="en-US" altLang="zh-CN" sz="4200" dirty="0">
              <a:solidFill>
                <a:srgbClr val="000000"/>
              </a:solidFill>
              <a:latin typeface="Times New Roman" panose="02020603050405020304" charset="0"/>
              <a:ea typeface="楷体" panose="02010609060101010101" pitchFamily="49" charset="-122"/>
              <a:cs typeface="Times New Roman" panose="02020603050405020304" charset="0"/>
            </a:endParaRPr>
          </a:p>
          <a:p>
            <a:pPr lvl="2">
              <a:buNone/>
            </a:pPr>
            <a:r>
              <a:rPr lang="en-US" altLang="zh-CN" sz="4200" dirty="0">
                <a:solidFill>
                  <a:srgbClr val="000000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rPr>
              <a:t>7.5 </a:t>
            </a:r>
            <a:r>
              <a:rPr lang="en-US" altLang="zh-CN" sz="4200" dirty="0" err="1">
                <a:solidFill>
                  <a:srgbClr val="000000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rPr>
              <a:t>最优</a:t>
            </a:r>
            <a:r>
              <a:rPr lang="zh-CN" altLang="en-US" sz="4200" dirty="0">
                <a:solidFill>
                  <a:srgbClr val="000000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rPr>
              <a:t>二叉</a:t>
            </a:r>
            <a:r>
              <a:rPr lang="en-US" altLang="zh-CN" sz="4200" dirty="0" err="1">
                <a:solidFill>
                  <a:srgbClr val="000000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rPr>
              <a:t>搜索树</a:t>
            </a:r>
            <a:endParaRPr lang="en-US" altLang="zh-CN" sz="4200" dirty="0">
              <a:solidFill>
                <a:srgbClr val="000000"/>
              </a:solidFill>
              <a:latin typeface="Times New Roman" panose="02020603050405020304" charset="0"/>
              <a:ea typeface="楷体" panose="02010609060101010101" pitchFamily="49" charset="-122"/>
              <a:cs typeface="Times New Roman" panose="0202060305040502030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ED6CAD1-EAB7-44E5-88C3-734D5467FD75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9"/>
          <p:cNvSpPr txBox="1">
            <a:spLocks noChangeArrowheads="1"/>
          </p:cNvSpPr>
          <p:nvPr/>
        </p:nvSpPr>
        <p:spPr bwMode="auto">
          <a:xfrm>
            <a:off x="2179320" y="307975"/>
            <a:ext cx="5469255" cy="553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tabLst>
                <a:tab pos="2755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marL="742950" indent="-285750">
              <a:tabLst>
                <a:tab pos="2755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tabLst>
                <a:tab pos="2755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tabLst>
                <a:tab pos="2755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tabLst>
                <a:tab pos="2755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2755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2755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2755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2755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>
              <a:defRPr/>
            </a:pPr>
            <a:r>
              <a:rPr kumimoji="0" lang="zh-CN" altLang="en-US" sz="36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斐波那契数列</a:t>
            </a:r>
            <a:r>
              <a:rPr kumimoji="0" lang="en-US" altLang="zh-CN" sz="36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(</a:t>
            </a:r>
            <a:r>
              <a:rPr kumimoji="0" lang="en-US" altLang="zh-CN" sz="3600" b="1" dirty="0">
                <a:solidFill>
                  <a:srgbClr val="FF0000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rPr>
              <a:t>Top-down</a:t>
            </a:r>
            <a:r>
              <a:rPr kumimoji="0" lang="en-US" altLang="zh-CN" sz="36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)</a:t>
            </a:r>
            <a:endParaRPr kumimoji="0" lang="en-US" altLang="zh-CN" sz="3600" b="1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文本框 7"/>
              <p:cNvSpPr txBox="1"/>
              <p:nvPr/>
            </p:nvSpPr>
            <p:spPr>
              <a:xfrm>
                <a:off x="1737995" y="2303145"/>
                <a:ext cx="6294755" cy="36830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r>
                  <a:rPr lang="zh-CN" altLang="en-US" dirty="0"/>
                  <a:t> </a:t>
                </a:r>
                <a:r>
                  <a:rPr lang="zh-CN" altLang="en-US" dirty="0">
                    <a:latin typeface="楷体" panose="02010609060101010101" pitchFamily="49" charset="-122"/>
                    <a:ea typeface="楷体" panose="02010609060101010101" pitchFamily="49" charset="-122"/>
                    <a:cs typeface="华文细黑" panose="02010600040101010101" charset="-122"/>
                  </a:rPr>
                  <a:t>如何设计算法，编写程序，给定任意的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dirty="0">
                    <a:latin typeface="楷体" panose="02010609060101010101" pitchFamily="49" charset="-122"/>
                    <a:ea typeface="楷体" panose="02010609060101010101" pitchFamily="49" charset="-122"/>
                    <a:cs typeface="华文细黑" panose="02010600040101010101" charset="-122"/>
                  </a:rPr>
                  <a:t>求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F</m:t>
                    </m:r>
                    <m:d>
                      <m:dPr>
                        <m:ctrlP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endParaRPr lang="zh-CN" altLang="en-US" dirty="0">
                  <a:latin typeface="楷体" panose="02010609060101010101" pitchFamily="49" charset="-122"/>
                  <a:ea typeface="楷体" panose="02010609060101010101" pitchFamily="49" charset="-122"/>
                  <a:cs typeface="华文细黑" panose="02010600040101010101" charset="-122"/>
                </a:endParaRPr>
              </a:p>
            </p:txBody>
          </p:sp>
        </mc:Choice>
        <mc:Fallback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7995" y="2303145"/>
                <a:ext cx="6294755" cy="368300"/>
              </a:xfrm>
              <a:prstGeom prst="rect">
                <a:avLst/>
              </a:prstGeo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文本框 9"/>
              <p:cNvSpPr txBox="1"/>
              <p:nvPr/>
            </p:nvSpPr>
            <p:spPr>
              <a:xfrm>
                <a:off x="2238375" y="5813351"/>
                <a:ext cx="2333625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 anchor="t">
                <a:spAutoFit/>
              </a:bodyPr>
              <a:lstStyle/>
              <a:p>
                <a:r>
                  <a:rPr lang="zh-CN" altLang="en-US" dirty="0">
                    <a:latin typeface="楷体" panose="02010609060101010101" pitchFamily="49" charset="-122"/>
                    <a:ea typeface="楷体" panose="02010609060101010101" pitchFamily="49" charset="-122"/>
                    <a:cs typeface="华文细黑" panose="02010600040101010101" charset="-122"/>
                  </a:rPr>
                  <a:t>时间复杂度：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altLang="zh-CN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e>
                    </m:d>
                  </m:oMath>
                </a14:m>
                <a:endParaRPr lang="zh-CN" altLang="en-US" dirty="0">
                  <a:latin typeface="Times New Roman" panose="02020603050405020304" charset="0"/>
                  <a:ea typeface="华文细黑" panose="02010600040101010101" charset="-122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8375" y="5813351"/>
                <a:ext cx="2333625" cy="369332"/>
              </a:xfrm>
              <a:prstGeom prst="rect">
                <a:avLst/>
              </a:prstGeom>
              <a:blipFill rotWithShape="1">
                <a:blip r:embed="rId2"/>
                <a:stretch>
                  <a:fillRect t="-152" b="8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组合 2"/>
          <p:cNvGrpSpPr/>
          <p:nvPr/>
        </p:nvGrpSpPr>
        <p:grpSpPr>
          <a:xfrm>
            <a:off x="6781800" y="2569505"/>
            <a:ext cx="1948815" cy="3407410"/>
            <a:chOff x="9026" y="4591"/>
            <a:chExt cx="3069" cy="5366"/>
          </a:xfrm>
        </p:grpSpPr>
        <p:pic>
          <p:nvPicPr>
            <p:cNvPr id="94212" name="Picture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026" y="4591"/>
              <a:ext cx="3069" cy="5265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11" name="文本框 10"/>
            <p:cNvSpPr txBox="1"/>
            <p:nvPr/>
          </p:nvSpPr>
          <p:spPr>
            <a:xfrm>
              <a:off x="9328" y="8941"/>
              <a:ext cx="2767" cy="101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altLang="zh-CN" dirty="0">
                  <a:latin typeface="Times New Roman" panose="02020603050405020304" charset="0"/>
                  <a:cs typeface="Times New Roman" panose="02020603050405020304" charset="0"/>
                </a:rPr>
                <a:t>Can we do better ?</a:t>
              </a:r>
              <a:endParaRPr lang="en-US" altLang="zh-CN" dirty="0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文本框 11"/>
              <p:cNvSpPr txBox="1"/>
              <p:nvPr/>
            </p:nvSpPr>
            <p:spPr>
              <a:xfrm>
                <a:off x="1905000" y="1286964"/>
                <a:ext cx="3941848" cy="8842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altLang="zh-CN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                                       ,</m:t>
                              </m:r>
                              <m:r>
                                <a:rPr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                                       ,</m:t>
                              </m:r>
                              <m:r>
                                <a:rPr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  <m:d>
                                <m:dPr>
                                  <m:ctrlPr>
                                    <a:rPr lang="en-US" altLang="zh-CN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altLang="zh-CN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  <m:r>
                                <a:rPr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  <m:d>
                                <m:dPr>
                                  <m:ctrlPr>
                                    <a:rPr lang="en-US" altLang="zh-CN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altLang="zh-CN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  <m:r>
                                <a:rPr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   ,</m:t>
                              </m:r>
                              <m:r>
                                <a:rPr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  <m:r>
                                <a:rPr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dirty="0">
                  <a:solidFill>
                    <a:srgbClr val="0000FF"/>
                  </a:solidFill>
                </a:endParaRPr>
              </a:p>
            </p:txBody>
          </p:sp>
        </mc:Choice>
        <mc:Fallback>
          <p:sp>
            <p:nvSpPr>
              <p:cNvPr id="12" name="文本框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5000" y="1286964"/>
                <a:ext cx="3941848" cy="884281"/>
              </a:xfrm>
              <a:prstGeom prst="rect">
                <a:avLst/>
              </a:prstGeom>
              <a:blipFill rotWithShape="1">
                <a:blip r:embed="rId4"/>
                <a:stretch>
                  <a:fillRect t="-51" r="10" b="2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 Box 3"/>
          <p:cNvSpPr txBox="1">
            <a:spLocks noChangeArrowheads="1"/>
          </p:cNvSpPr>
          <p:nvPr/>
        </p:nvSpPr>
        <p:spPr bwMode="auto">
          <a:xfrm>
            <a:off x="1411825" y="2797646"/>
            <a:ext cx="5715000" cy="278380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  <a:miter lim="800000"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lIns="144000" tIns="144000" bIns="144000">
            <a:spAutoFit/>
          </a:bodyPr>
          <a:lstStyle/>
          <a:p>
            <a:pPr algn="l">
              <a:defRPr/>
            </a:pPr>
            <a:r>
              <a:rPr lang="en-US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1. public int fib(int n) {</a:t>
            </a:r>
            <a:endParaRPr lang="en-US" dirty="0"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charset="0"/>
            </a:endParaRPr>
          </a:p>
          <a:p>
            <a:pPr algn="l">
              <a:defRPr/>
            </a:pPr>
            <a:r>
              <a:rPr lang="en-US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2. 	if (n &lt; 1) {</a:t>
            </a:r>
            <a:endParaRPr lang="en-US" dirty="0"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charset="0"/>
            </a:endParaRPr>
          </a:p>
          <a:p>
            <a:pPr algn="l">
              <a:defRPr/>
            </a:pPr>
            <a:r>
              <a:rPr lang="en-US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3. 	   return -1;</a:t>
            </a:r>
            <a:endParaRPr lang="en-US" dirty="0"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charset="0"/>
            </a:endParaRPr>
          </a:p>
          <a:p>
            <a:pPr>
              <a:defRPr/>
            </a:pPr>
            <a:r>
              <a:rPr lang="en-US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7. 	</a:t>
            </a:r>
            <a:r>
              <a:rPr lang="pt-BR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}</a:t>
            </a:r>
            <a:endParaRPr lang="pt-BR" dirty="0"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charset="0"/>
            </a:endParaRPr>
          </a:p>
          <a:p>
            <a:pPr>
              <a:defRPr/>
            </a:pPr>
            <a:r>
              <a:rPr lang="en-US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5. 	</a:t>
            </a:r>
            <a:r>
              <a:rPr lang="pt-BR" altLang="zh-CN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if (n == 1 || n == 2) {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    </a:t>
            </a:r>
            <a:endParaRPr lang="en-US" altLang="zh-CN" dirty="0"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charset="0"/>
            </a:endParaRPr>
          </a:p>
          <a:p>
            <a:pPr marL="514350" indent="-514350">
              <a:buAutoNum type="arabicPeriod" startAt="6"/>
              <a:defRPr/>
            </a:pPr>
            <a:r>
              <a:rPr lang="pt-BR" altLang="zh-CN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      return 1;</a:t>
            </a:r>
            <a:endParaRPr lang="en-US" altLang="zh-CN" dirty="0">
              <a:solidFill>
                <a:schemeClr val="accent6">
                  <a:lumMod val="75000"/>
                </a:schemeClr>
              </a:solidFill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charset="0"/>
            </a:endParaRPr>
          </a:p>
          <a:p>
            <a:pPr marL="514350" indent="-514350">
              <a:buAutoNum type="arabicPeriod" startAt="6"/>
              <a:defRPr/>
            </a:pPr>
            <a:r>
              <a:rPr lang="pt-BR" altLang="zh-CN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  }</a:t>
            </a:r>
            <a:endParaRPr lang="pt-BR" altLang="zh-CN" dirty="0"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charset="0"/>
            </a:endParaRPr>
          </a:p>
          <a:p>
            <a:pPr marL="514350" indent="-514350">
              <a:buAutoNum type="arabicPeriod" startAt="6"/>
              <a:defRPr/>
            </a:pPr>
            <a:r>
              <a:rPr lang="pt-BR" altLang="zh-CN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  return fib(n - 1) + fib(n - 2);</a:t>
            </a:r>
            <a:endParaRPr lang="pt-BR" altLang="zh-CN" dirty="0"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charset="0"/>
            </a:endParaRPr>
          </a:p>
          <a:p>
            <a:pPr marL="514350" indent="-514350">
              <a:buAutoNum type="arabicPeriod" startAt="6"/>
              <a:defRPr/>
            </a:pPr>
            <a:r>
              <a:rPr lang="pt-BR" altLang="zh-CN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}</a:t>
            </a:r>
            <a:endParaRPr lang="zh-CN" altLang="en-US" dirty="0"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75166" y="1969476"/>
            <a:ext cx="2345175" cy="204616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8363" y="1583652"/>
            <a:ext cx="1878740" cy="243198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98231" y="4042299"/>
            <a:ext cx="39213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AGCCCTAAGGGCTACCTAGCTT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4994030" y="4029967"/>
            <a:ext cx="40737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GACAGCCTACAAGCGTTAGCTTG</a:t>
            </a:r>
            <a:endParaRPr 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200026" y="3790165"/>
            <a:ext cx="705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DNA: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796864" y="3790165"/>
            <a:ext cx="705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DNA: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628650" y="220346"/>
            <a:ext cx="7886700" cy="1325563"/>
          </a:xfrm>
        </p:spPr>
        <p:txBody>
          <a:bodyPr/>
          <a:lstStyle/>
          <a:p>
            <a:pPr algn="ctr"/>
            <a:r>
              <a:rPr lang="zh-CN" altLang="en-US" sz="3600" b="1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这两个物种有多相似</a:t>
            </a:r>
            <a:endParaRPr lang="zh-CN" altLang="en-US" sz="3600" b="1" dirty="0">
              <a:solidFill>
                <a:srgbClr val="0070C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20346"/>
            <a:ext cx="7886700" cy="1325563"/>
          </a:xfrm>
        </p:spPr>
        <p:txBody>
          <a:bodyPr/>
          <a:lstStyle/>
          <a:p>
            <a:pPr algn="ctr">
              <a:buClrTx/>
              <a:buSzTx/>
              <a:buFontTx/>
            </a:pPr>
            <a:r>
              <a:rPr lang="zh-CN" altLang="en-US" sz="3600" b="1" dirty="0">
                <a:latin typeface="楷体" panose="02010609060101010101" pitchFamily="49" charset="-122"/>
                <a:ea typeface="楷体" panose="02010609060101010101" pitchFamily="49" charset="-122"/>
              </a:rPr>
              <a:t>最长公共子序列</a:t>
            </a:r>
            <a:endParaRPr lang="zh-CN" altLang="en-US" sz="36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75166" y="1893276"/>
            <a:ext cx="2345175" cy="204616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8363" y="1507452"/>
            <a:ext cx="1878740" cy="243198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98231" y="3966099"/>
            <a:ext cx="47478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AGC</a:t>
            </a:r>
            <a:r>
              <a:rPr lang="en-US" sz="2400" dirty="0"/>
              <a:t>C</a:t>
            </a:r>
            <a:r>
              <a:rPr lang="en-US" sz="2400" dirty="0">
                <a:solidFill>
                  <a:srgbClr val="FF0000"/>
                </a:solidFill>
              </a:rPr>
              <a:t>CTAA</a:t>
            </a:r>
            <a:r>
              <a:rPr lang="en-US" sz="2400" dirty="0"/>
              <a:t>GG</a:t>
            </a:r>
            <a:r>
              <a:rPr lang="en-US" sz="2400" dirty="0">
                <a:solidFill>
                  <a:srgbClr val="FF0000"/>
                </a:solidFill>
              </a:rPr>
              <a:t>GCT</a:t>
            </a:r>
            <a:r>
              <a:rPr lang="en-US" sz="2400" dirty="0"/>
              <a:t>ACC</a:t>
            </a:r>
            <a:r>
              <a:rPr lang="en-US" sz="2400" dirty="0">
                <a:solidFill>
                  <a:srgbClr val="FF0000"/>
                </a:solidFill>
              </a:rPr>
              <a:t>TAGCTT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994030" y="3953767"/>
            <a:ext cx="41499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GAC</a:t>
            </a:r>
            <a:r>
              <a:rPr lang="en-US" sz="2400" dirty="0">
                <a:solidFill>
                  <a:srgbClr val="FF0000"/>
                </a:solidFill>
              </a:rPr>
              <a:t>AGCCTA</a:t>
            </a:r>
            <a:r>
              <a:rPr lang="en-US" sz="2400" dirty="0"/>
              <a:t>CA</a:t>
            </a:r>
            <a:r>
              <a:rPr lang="en-US" sz="2400" dirty="0">
                <a:solidFill>
                  <a:srgbClr val="FF0000"/>
                </a:solidFill>
              </a:rPr>
              <a:t>AGC</a:t>
            </a:r>
            <a:r>
              <a:rPr lang="en-US" sz="2400" dirty="0"/>
              <a:t>G</a:t>
            </a:r>
            <a:r>
              <a:rPr lang="en-US" sz="2400" dirty="0">
                <a:solidFill>
                  <a:srgbClr val="FF0000"/>
                </a:solidFill>
              </a:rPr>
              <a:t>TTAGCTT</a:t>
            </a:r>
            <a:r>
              <a:rPr lang="en-US" sz="2400" dirty="0"/>
              <a:t>G</a:t>
            </a:r>
            <a:endParaRPr lang="en-US" sz="2400" dirty="0">
              <a:solidFill>
                <a:schemeClr val="accent5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829387" y="5184495"/>
            <a:ext cx="4243753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AGCCTAAGCTTAGCTT</a:t>
            </a:r>
            <a:endParaRPr lang="en-US" sz="3600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00025" y="3713965"/>
            <a:ext cx="726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DNA: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796863" y="3713965"/>
            <a:ext cx="726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DNA:</a:t>
            </a:r>
            <a:endParaRPr lang="en-US" dirty="0">
              <a:solidFill>
                <a:schemeClr val="accent4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641027" name="Rectangle 3"/>
              <p:cNvSpPr>
                <a:spLocks noGrp="1" noChangeArrowheads="1"/>
              </p:cNvSpPr>
              <p:nvPr>
                <p:ph type="body" sz="half" idx="1"/>
              </p:nvPr>
            </p:nvSpPr>
            <p:spPr bwMode="auto">
              <a:xfrm>
                <a:off x="419100" y="1275080"/>
                <a:ext cx="8019415" cy="4605020"/>
              </a:xfrm>
              <a:solidFill>
                <a:schemeClr val="bg1"/>
              </a:solidFill>
              <a:ln w="25400">
                <a:solidFill>
                  <a:schemeClr val="tx2">
                    <a:lumMod val="60000"/>
                    <a:lumOff val="40000"/>
                  </a:schemeClr>
                </a:solidFill>
                <a:miter lim="800000"/>
              </a:ln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pPr algn="just" eaLnBrk="1" hangingPunct="1">
                  <a:lnSpc>
                    <a:spcPct val="150000"/>
                  </a:lnSpc>
                  <a:defRPr/>
                </a:pPr>
                <a:r>
                  <a:rPr lang="zh-CN" altLang="en-US" sz="2800" b="1" dirty="0">
                    <a:latin typeface="楷体" panose="02010609060101010101" pitchFamily="49" charset="-122"/>
                    <a:ea typeface="楷体" panose="02010609060101010101" pitchFamily="49" charset="-122"/>
                    <a:cs typeface="华文细黑" panose="02010600040101010101" charset="-122"/>
                  </a:rPr>
                  <a:t>子序列</a:t>
                </a:r>
                <a:r>
                  <a:rPr lang="zh-CN" altLang="en-US" sz="2800" dirty="0">
                    <a:latin typeface="楷体" panose="02010609060101010101" pitchFamily="49" charset="-122"/>
                    <a:ea typeface="楷体" panose="02010609060101010101" pitchFamily="49" charset="-122"/>
                    <a:cs typeface="华文细黑" panose="02010600040101010101" charset="-122"/>
                  </a:rPr>
                  <a:t>（</a:t>
                </a:r>
                <a:r>
                  <a:rPr lang="en-US" altLang="zh-CN" sz="2800" dirty="0"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rPr>
                  <a:t>Subsequence</a:t>
                </a:r>
                <a:r>
                  <a:rPr lang="zh-CN" altLang="en-US" sz="2800" dirty="0">
                    <a:latin typeface="楷体" panose="02010609060101010101" pitchFamily="49" charset="-122"/>
                    <a:ea typeface="楷体" panose="02010609060101010101" pitchFamily="49" charset="-122"/>
                    <a:cs typeface="华文细黑" panose="02010600040101010101" charset="-122"/>
                  </a:rPr>
                  <a:t>）</a:t>
                </a:r>
                <a:endParaRPr lang="zh-CN" altLang="en-US" sz="2800" dirty="0">
                  <a:latin typeface="楷体" panose="02010609060101010101" pitchFamily="49" charset="-122"/>
                  <a:ea typeface="楷体" panose="02010609060101010101" pitchFamily="49" charset="-122"/>
                  <a:cs typeface="华文细黑" panose="02010600040101010101" charset="-122"/>
                </a:endParaRPr>
              </a:p>
              <a:p>
                <a:pPr lvl="1" algn="just" eaLnBrk="1" hangingPunct="1">
                  <a:lnSpc>
                    <a:spcPct val="150000"/>
                  </a:lnSpc>
                  <a:buFont typeface="Arial" panose="020B0604020202020204" pitchFamily="34" charset="0"/>
                  <a:buChar char="•"/>
                  <a:defRPr/>
                </a:pPr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华文细黑" panose="02010600040101010101" charset="-122"/>
                      </a:rPr>
                      <m:t>𝑿</m:t>
                    </m:r>
                    <m:r>
                      <a:rPr lang="en-US" altLang="zh-CN" sz="2400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华文细黑" panose="02010600040101010101" charset="-122"/>
                      </a:rPr>
                      <m:t>=(</m:t>
                    </m:r>
                    <m:r>
                      <a:rPr lang="en-US" altLang="zh-CN" sz="2400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华文细黑" panose="02010600040101010101" charset="-122"/>
                      </a:rPr>
                      <m:t>𝑨</m:t>
                    </m:r>
                    <m:r>
                      <a:rPr lang="en-US" altLang="zh-CN" sz="2400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华文细黑" panose="02010600040101010101" charset="-122"/>
                      </a:rPr>
                      <m:t>, </m:t>
                    </m:r>
                    <m:r>
                      <a:rPr lang="en-US" altLang="zh-CN" sz="2400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华文细黑" panose="02010600040101010101" charset="-122"/>
                      </a:rPr>
                      <m:t>𝑩</m:t>
                    </m:r>
                    <m:r>
                      <a:rPr lang="en-US" altLang="zh-CN" sz="2400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华文细黑" panose="02010600040101010101" charset="-122"/>
                      </a:rPr>
                      <m:t>, </m:t>
                    </m:r>
                    <m:r>
                      <a:rPr lang="en-US" altLang="zh-CN" sz="2400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华文细黑" panose="02010600040101010101" charset="-122"/>
                      </a:rPr>
                      <m:t>𝑪</m:t>
                    </m:r>
                    <m:r>
                      <a:rPr lang="en-US" altLang="zh-CN" sz="2400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华文细黑" panose="02010600040101010101" charset="-122"/>
                      </a:rPr>
                      <m:t>, </m:t>
                    </m:r>
                    <m:r>
                      <a:rPr lang="en-US" altLang="zh-CN" sz="2400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华文细黑" panose="02010600040101010101" charset="-122"/>
                      </a:rPr>
                      <m:t>𝑩</m:t>
                    </m:r>
                    <m:r>
                      <a:rPr lang="en-US" altLang="zh-CN" sz="2400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华文细黑" panose="02010600040101010101" charset="-122"/>
                      </a:rPr>
                      <m:t>, </m:t>
                    </m:r>
                    <m:r>
                      <a:rPr lang="en-US" altLang="zh-CN" sz="2400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华文细黑" panose="02010600040101010101" charset="-122"/>
                      </a:rPr>
                      <m:t>𝑫</m:t>
                    </m:r>
                    <m:r>
                      <a:rPr lang="en-US" altLang="zh-CN" sz="2400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华文细黑" panose="02010600040101010101" charset="-122"/>
                      </a:rPr>
                      <m:t>, </m:t>
                    </m:r>
                    <m:r>
                      <a:rPr lang="en-US" altLang="zh-CN" sz="2400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华文细黑" panose="02010600040101010101" charset="-122"/>
                      </a:rPr>
                      <m:t>𝑩</m:t>
                    </m:r>
                    <m:r>
                      <a:rPr lang="en-US" altLang="zh-CN" sz="2400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华文细黑" panose="02010600040101010101" charset="-122"/>
                      </a:rPr>
                      <m:t>)</m:t>
                    </m:r>
                  </m:oMath>
                </a14:m>
                <a:endParaRPr lang="en-US" altLang="zh-CN" sz="2400" b="1" i="1" dirty="0">
                  <a:solidFill>
                    <a:srgbClr val="0000FF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华文细黑" panose="02010600040101010101" charset="-122"/>
                </a:endParaRPr>
              </a:p>
              <a:p>
                <a:pPr lvl="1" algn="just" eaLnBrk="1" hangingPunct="1">
                  <a:lnSpc>
                    <a:spcPct val="150000"/>
                  </a:lnSpc>
                  <a:buFont typeface="Arial" panose="020B0604020202020204" pitchFamily="34" charset="0"/>
                  <a:buChar char="•"/>
                  <a:defRPr/>
                </a:pPr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华文细黑" panose="02010600040101010101" charset="-122"/>
                      </a:rPr>
                      <m:t>𝒁</m:t>
                    </m:r>
                    <m:r>
                      <a:rPr lang="en-US" altLang="zh-CN" sz="2400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华文细黑" panose="02010600040101010101" charset="-122"/>
                      </a:rPr>
                      <m:t>=(</m:t>
                    </m:r>
                    <m:r>
                      <a:rPr lang="en-US" altLang="zh-CN" sz="2400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华文细黑" panose="02010600040101010101" charset="-122"/>
                      </a:rPr>
                      <m:t>𝑩</m:t>
                    </m:r>
                    <m:r>
                      <a:rPr lang="en-US" altLang="zh-CN" sz="2400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华文细黑" panose="02010600040101010101" charset="-122"/>
                      </a:rPr>
                      <m:t>, </m:t>
                    </m:r>
                    <m:r>
                      <a:rPr lang="en-US" altLang="zh-CN" sz="2400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华文细黑" panose="02010600040101010101" charset="-122"/>
                      </a:rPr>
                      <m:t>𝑪</m:t>
                    </m:r>
                    <m:r>
                      <a:rPr lang="en-US" altLang="zh-CN" sz="2400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华文细黑" panose="02010600040101010101" charset="-122"/>
                      </a:rPr>
                      <m:t>, </m:t>
                    </m:r>
                    <m:r>
                      <a:rPr lang="en-US" altLang="zh-CN" sz="2400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华文细黑" panose="02010600040101010101" charset="-122"/>
                      </a:rPr>
                      <m:t>𝑫</m:t>
                    </m:r>
                    <m:r>
                      <a:rPr lang="en-US" altLang="zh-CN" sz="2400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华文细黑" panose="02010600040101010101" charset="-122"/>
                      </a:rPr>
                      <m:t>, </m:t>
                    </m:r>
                    <m:r>
                      <a:rPr lang="en-US" altLang="zh-CN" sz="2400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华文细黑" panose="02010600040101010101" charset="-122"/>
                      </a:rPr>
                      <m:t>𝑩</m:t>
                    </m:r>
                    <m:r>
                      <a:rPr lang="en-US" altLang="zh-CN" sz="2400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华文细黑" panose="02010600040101010101" charset="-122"/>
                      </a:rPr>
                      <m:t>)</m:t>
                    </m:r>
                  </m:oMath>
                </a14:m>
                <a:r>
                  <a:rPr lang="zh-CN" altLang="en-US" sz="2400" b="1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  <a:cs typeface="华文细黑" panose="02010600040101010101" charset="-122"/>
                  </a:rPr>
                  <a:t>是</a:t>
                </a:r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华文细黑" panose="02010600040101010101" charset="-122"/>
                      </a:rPr>
                      <m:t>𝑿</m:t>
                    </m:r>
                  </m:oMath>
                </a14:m>
                <a:r>
                  <a:rPr lang="zh-CN" altLang="en-US" sz="2400" b="1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  <a:cs typeface="华文细黑" panose="02010600040101010101" charset="-122"/>
                  </a:rPr>
                  <a:t>的子序列</a:t>
                </a:r>
                <a:endParaRPr lang="zh-CN" altLang="en-US" sz="2400" b="1" dirty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华文细黑" panose="02010600040101010101" charset="-122"/>
                </a:endParaRPr>
              </a:p>
              <a:p>
                <a:pPr lvl="1" algn="just" eaLnBrk="1" hangingPunct="1">
                  <a:lnSpc>
                    <a:spcPct val="150000"/>
                  </a:lnSpc>
                  <a:buFont typeface="Arial" panose="020B0604020202020204" pitchFamily="34" charset="0"/>
                  <a:buChar char="•"/>
                  <a:defRPr/>
                </a:pPr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华文细黑" panose="02010600040101010101" charset="-122"/>
                      </a:rPr>
                      <m:t>𝑾</m:t>
                    </m:r>
                    <m:r>
                      <a:rPr lang="en-US" altLang="zh-CN" sz="2400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华文细黑" panose="02010600040101010101" charset="-122"/>
                      </a:rPr>
                      <m:t>=(</m:t>
                    </m:r>
                    <m:r>
                      <a:rPr lang="en-US" altLang="zh-CN" sz="2400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华文细黑" panose="02010600040101010101" charset="-122"/>
                      </a:rPr>
                      <m:t>𝑩</m:t>
                    </m:r>
                    <m:r>
                      <a:rPr lang="en-US" altLang="zh-CN" sz="2400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华文细黑" panose="02010600040101010101" charset="-122"/>
                      </a:rPr>
                      <m:t>, </m:t>
                    </m:r>
                    <m:r>
                      <a:rPr lang="en-US" altLang="zh-CN" sz="2400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华文细黑" panose="02010600040101010101" charset="-122"/>
                      </a:rPr>
                      <m:t>𝑫</m:t>
                    </m:r>
                    <m:r>
                      <a:rPr lang="en-US" altLang="zh-CN" sz="2400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华文细黑" panose="02010600040101010101" charset="-122"/>
                      </a:rPr>
                      <m:t>, </m:t>
                    </m:r>
                    <m:r>
                      <a:rPr lang="en-US" altLang="zh-CN" sz="2400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华文细黑" panose="02010600040101010101" charset="-122"/>
                      </a:rPr>
                      <m:t>𝑨</m:t>
                    </m:r>
                    <m:r>
                      <a:rPr lang="en-US" altLang="zh-CN" sz="2400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华文细黑" panose="02010600040101010101" charset="-122"/>
                      </a:rPr>
                      <m:t>)</m:t>
                    </m:r>
                  </m:oMath>
                </a14:m>
                <a:r>
                  <a:rPr lang="zh-CN" altLang="en-US" sz="2400" b="1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  <a:cs typeface="华文细黑" panose="02010600040101010101" charset="-122"/>
                  </a:rPr>
                  <a:t>不是</a:t>
                </a:r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华文细黑" panose="02010600040101010101" charset="-122"/>
                      </a:rPr>
                      <m:t>𝑿</m:t>
                    </m:r>
                  </m:oMath>
                </a14:m>
                <a:r>
                  <a:rPr lang="zh-CN" altLang="en-US" sz="2400" b="1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  <a:cs typeface="华文细黑" panose="02010600040101010101" charset="-122"/>
                  </a:rPr>
                  <a:t>的子序列</a:t>
                </a:r>
                <a:endParaRPr lang="en-US" altLang="zh-CN" sz="2400" b="1" dirty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华文细黑" panose="02010600040101010101" charset="-122"/>
                </a:endParaRPr>
              </a:p>
              <a:p>
                <a:pPr algn="just">
                  <a:lnSpc>
                    <a:spcPct val="150000"/>
                  </a:lnSpc>
                  <a:defRPr/>
                </a:pPr>
                <a:r>
                  <a:rPr lang="zh-CN" altLang="en-US" sz="2800" b="1" dirty="0">
                    <a:latin typeface="楷体" panose="02010609060101010101" pitchFamily="49" charset="-122"/>
                    <a:ea typeface="楷体" panose="02010609060101010101" pitchFamily="49" charset="-122"/>
                    <a:cs typeface="华文细黑" panose="02010600040101010101" charset="-122"/>
                  </a:rPr>
                  <a:t>公共子序列</a:t>
                </a:r>
                <a:r>
                  <a:rPr lang="zh-CN" altLang="en-US" sz="2800" dirty="0">
                    <a:latin typeface="楷体" panose="02010609060101010101" pitchFamily="49" charset="-122"/>
                    <a:ea typeface="楷体" panose="02010609060101010101" pitchFamily="49" charset="-122"/>
                    <a:cs typeface="华文细黑" panose="02010600040101010101" charset="-122"/>
                  </a:rPr>
                  <a:t>（</a:t>
                </a:r>
                <a:r>
                  <a:rPr lang="en-US" altLang="zh-CN" sz="2800" dirty="0"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rPr>
                  <a:t>Common</a:t>
                </a:r>
                <a:r>
                  <a:rPr lang="en-US" altLang="zh-CN" sz="2800" dirty="0">
                    <a:latin typeface="楷体" panose="02010609060101010101" pitchFamily="49" charset="-122"/>
                    <a:ea typeface="楷体" panose="02010609060101010101" pitchFamily="49" charset="-122"/>
                    <a:cs typeface="华文细黑" panose="02010600040101010101" charset="-122"/>
                  </a:rPr>
                  <a:t> </a:t>
                </a:r>
                <a:r>
                  <a:rPr lang="en-US" altLang="zh-CN" sz="2800" dirty="0"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rPr>
                  <a:t>Subsequence</a:t>
                </a:r>
                <a:r>
                  <a:rPr lang="zh-CN" altLang="en-US" sz="2800" dirty="0">
                    <a:latin typeface="楷体" panose="02010609060101010101" pitchFamily="49" charset="-122"/>
                    <a:ea typeface="楷体" panose="02010609060101010101" pitchFamily="49" charset="-122"/>
                    <a:cs typeface="华文细黑" panose="02010600040101010101" charset="-122"/>
                  </a:rPr>
                  <a:t>）</a:t>
                </a:r>
                <a:endParaRPr lang="zh-CN" altLang="en-US" sz="2800" b="1" dirty="0">
                  <a:latin typeface="楷体" panose="02010609060101010101" pitchFamily="49" charset="-122"/>
                  <a:ea typeface="楷体" panose="02010609060101010101" pitchFamily="49" charset="-122"/>
                  <a:cs typeface="华文细黑" panose="02010600040101010101" charset="-122"/>
                </a:endParaRPr>
              </a:p>
              <a:p>
                <a:pPr lvl="1" algn="just" eaLnBrk="1" hangingPunct="1">
                  <a:lnSpc>
                    <a:spcPct val="150000"/>
                  </a:lnSpc>
                  <a:buFont typeface="Arial" panose="020B0604020202020204" pitchFamily="34" charset="0"/>
                  <a:buChar char="•"/>
                  <a:defRPr/>
                </a:pPr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华文细黑" panose="02010600040101010101" charset="-122"/>
                      </a:rPr>
                      <m:t>𝒁</m:t>
                    </m:r>
                  </m:oMath>
                </a14:m>
                <a:r>
                  <a:rPr lang="zh-CN" altLang="en-US" sz="2400" b="1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  <a:cs typeface="华文细黑" panose="02010600040101010101" charset="-122"/>
                  </a:rPr>
                  <a:t>是序列</a:t>
                </a:r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华文细黑" panose="02010600040101010101" charset="-122"/>
                      </a:rPr>
                      <m:t>𝑿</m:t>
                    </m:r>
                  </m:oMath>
                </a14:m>
                <a:r>
                  <a:rPr lang="zh-CN" altLang="en-US" sz="2400" b="1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  <a:cs typeface="华文细黑" panose="02010600040101010101" charset="-122"/>
                  </a:rPr>
                  <a:t>与</a:t>
                </a:r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华文细黑" panose="02010600040101010101" charset="-122"/>
                      </a:rPr>
                      <m:t>𝒀</m:t>
                    </m:r>
                  </m:oMath>
                </a14:m>
                <a:r>
                  <a:rPr lang="zh-CN" altLang="en-US" sz="2400" b="1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  <a:cs typeface="华文细黑" panose="02010600040101010101" charset="-122"/>
                  </a:rPr>
                  <a:t>的公共子序列，如果</a:t>
                </a:r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华文细黑" panose="02010600040101010101" charset="-122"/>
                      </a:rPr>
                      <m:t>𝒁</m:t>
                    </m:r>
                  </m:oMath>
                </a14:m>
                <a:r>
                  <a:rPr lang="zh-CN" altLang="en-US" sz="2400" b="1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  <a:cs typeface="华文细黑" panose="02010600040101010101" charset="-122"/>
                  </a:rPr>
                  <a:t>是</a:t>
                </a:r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华文细黑" panose="02010600040101010101" charset="-122"/>
                      </a:rPr>
                      <m:t>𝑿</m:t>
                    </m:r>
                  </m:oMath>
                </a14:m>
                <a:r>
                  <a:rPr lang="zh-CN" altLang="en-US" sz="2400" b="1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  <a:cs typeface="华文细黑" panose="02010600040101010101" charset="-122"/>
                  </a:rPr>
                  <a:t>的子序也是</a:t>
                </a:r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华文细黑" panose="02010600040101010101" charset="-122"/>
                      </a:rPr>
                      <m:t>𝒀</m:t>
                    </m:r>
                  </m:oMath>
                </a14:m>
                <a:r>
                  <a:rPr lang="zh-CN" altLang="en-US" sz="2400" b="1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  <a:cs typeface="华文细黑" panose="02010600040101010101" charset="-122"/>
                  </a:rPr>
                  <a:t>的子序列。</a:t>
                </a:r>
                <a:endParaRPr lang="zh-CN" altLang="en-US" sz="2400" b="1" dirty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华文细黑" panose="02010600040101010101" charset="-122"/>
                </a:endParaRPr>
              </a:p>
            </p:txBody>
          </p:sp>
        </mc:Choice>
        <mc:Fallback>
          <p:sp>
            <p:nvSpPr>
              <p:cNvPr id="641027" name="Rectangle 3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body" sz="half" idx="1"/>
              </p:nvPr>
            </p:nvSpPr>
            <p:spPr bwMode="auto">
              <a:xfrm>
                <a:off x="419100" y="1275080"/>
                <a:ext cx="8019415" cy="4605020"/>
              </a:xfrm>
              <a:blipFill rotWithShape="1">
                <a:blip r:embed="rId1"/>
                <a:stretch>
                  <a:fillRect l="-158" t="-276" r="-158" b="-276"/>
                </a:stretch>
              </a:blipFill>
              <a:ln w="25400">
                <a:solidFill>
                  <a:schemeClr val="tx2">
                    <a:lumMod val="60000"/>
                    <a:lumOff val="40000"/>
                  </a:schemeClr>
                </a:solidFill>
                <a:miter lim="800000"/>
              </a:ln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0" y="199390"/>
            <a:ext cx="9144000" cy="645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3300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zh-CN" altLang="en-US" sz="3600" b="1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j-cs"/>
              </a:rPr>
              <a:t>最长公共子序列 问题的定义</a:t>
            </a:r>
            <a:endParaRPr lang="zh-CN" altLang="en-US" sz="3600" b="1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10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410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410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10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410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410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10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410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410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10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410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410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10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410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410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10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410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410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750596" name="Rectangle 4"/>
              <p:cNvSpPr>
                <a:spLocks noChangeArrowheads="1"/>
              </p:cNvSpPr>
              <p:nvPr/>
            </p:nvSpPr>
            <p:spPr bwMode="auto">
              <a:xfrm>
                <a:off x="533400" y="1066800"/>
                <a:ext cx="7903210" cy="2306955"/>
              </a:xfrm>
              <a:prstGeom prst="rect">
                <a:avLst/>
              </a:prstGeom>
              <a:noFill/>
              <a:ln w="25400">
                <a:solidFill>
                  <a:schemeClr val="tx2">
                    <a:lumMod val="60000"/>
                    <a:lumOff val="40000"/>
                  </a:schemeClr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defRPr/>
                </a:pPr>
                <a:r>
                  <a:rPr lang="zh-CN" altLang="en-US" sz="2400" b="1" dirty="0">
                    <a:latin typeface="楷体" panose="02010609060101010101" pitchFamily="49" charset="-122"/>
                    <a:ea typeface="楷体" panose="02010609060101010101" pitchFamily="49" charset="-122"/>
                    <a:cs typeface="华文细黑" panose="02010600040101010101" charset="-122"/>
                  </a:rPr>
                  <a:t>最长公共子序列</a:t>
                </a:r>
                <a14:m>
                  <m:oMath xmlns:m="http://schemas.openxmlformats.org/officeDocument/2006/math">
                    <m:r>
                      <a:rPr lang="zh-CN" altLang="en-US" sz="2400" b="1" i="1" dirty="0" smtClean="0">
                        <a:latin typeface="Cambria Math" panose="02040503050406030204" pitchFamily="18" charset="0"/>
                        <a:ea typeface="楷体" panose="02010609060101010101" pitchFamily="49" charset="-122"/>
                        <a:cs typeface="华文细黑" panose="02010600040101010101" charset="-122"/>
                      </a:rPr>
                      <m:t>（</m:t>
                    </m:r>
                    <m:r>
                      <a:rPr lang="en-US" altLang="zh-CN" sz="2400" b="1" i="1" dirty="0">
                        <a:latin typeface="Cambria Math" panose="02040503050406030204" pitchFamily="18" charset="0"/>
                        <a:ea typeface="楷体" panose="02010609060101010101" pitchFamily="49" charset="-122"/>
                        <a:cs typeface="华文细黑" panose="02010600040101010101" charset="-122"/>
                      </a:rPr>
                      <m:t>𝑳𝑪𝑺</m:t>
                    </m:r>
                    <m:r>
                      <a:rPr lang="en-US" altLang="zh-CN" sz="2400" b="1" i="1" dirty="0">
                        <a:latin typeface="Cambria Math" panose="02040503050406030204" pitchFamily="18" charset="0"/>
                        <a:ea typeface="楷体" panose="02010609060101010101" pitchFamily="49" charset="-122"/>
                        <a:cs typeface="华文细黑" panose="02010600040101010101" charset="-122"/>
                      </a:rPr>
                      <m:t>）</m:t>
                    </m:r>
                  </m:oMath>
                </a14:m>
                <a:r>
                  <a:rPr lang="zh-CN" altLang="en-US" sz="2400" b="1" dirty="0">
                    <a:latin typeface="楷体" panose="02010609060101010101" pitchFamily="49" charset="-122"/>
                    <a:ea typeface="楷体" panose="02010609060101010101" pitchFamily="49" charset="-122"/>
                    <a:cs typeface="华文细黑" panose="02010600040101010101" charset="-122"/>
                  </a:rPr>
                  <a:t>问题</a:t>
                </a:r>
                <a:r>
                  <a:rPr lang="en-US" altLang="zh-CN" sz="2400" b="1" dirty="0">
                    <a:latin typeface="楷体" panose="02010609060101010101" pitchFamily="49" charset="-122"/>
                    <a:ea typeface="楷体" panose="02010609060101010101" pitchFamily="49" charset="-122"/>
                    <a:cs typeface="华文细黑" panose="02010600040101010101" charset="-122"/>
                  </a:rPr>
                  <a:t>:</a:t>
                </a:r>
                <a:endParaRPr lang="zh-CN" altLang="en-US" b="1" dirty="0">
                  <a:latin typeface="楷体" panose="02010609060101010101" pitchFamily="49" charset="-122"/>
                  <a:ea typeface="楷体" panose="02010609060101010101" pitchFamily="49" charset="-122"/>
                  <a:cs typeface="华文细黑" panose="02010600040101010101" charset="-122"/>
                </a:endParaRPr>
              </a:p>
              <a:p>
                <a:pPr lvl="1">
                  <a:lnSpc>
                    <a:spcPct val="150000"/>
                  </a:lnSpc>
                  <a:defRPr/>
                </a:pPr>
                <a:r>
                  <a:rPr lang="zh-CN" altLang="en-US" sz="2400" b="1" dirty="0">
                    <a:solidFill>
                      <a:srgbClr val="FF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  <a:cs typeface="华文细黑" panose="02010600040101010101" charset="-122"/>
                  </a:rPr>
                  <a:t>输入：</a:t>
                </a:r>
                <a14:m>
                  <m:oMath xmlns:m="http://schemas.openxmlformats.org/officeDocument/2006/math">
                    <m:r>
                      <a:rPr lang="en-US" altLang="zh-CN" sz="24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华文细黑" panose="02010600040101010101" charset="-122"/>
                      </a:rPr>
                      <m:t>𝑿</m:t>
                    </m:r>
                    <m:r>
                      <a:rPr lang="en-US" altLang="zh-CN" sz="2400" b="1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华文细黑" panose="02010600040101010101" charset="-122"/>
                      </a:rPr>
                      <m:t>= (</m:t>
                    </m:r>
                    <m:sSub>
                      <m:sSubPr>
                        <m:ctrlPr>
                          <a:rPr lang="en-US" altLang="zh-CN" sz="24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24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𝒙</m:t>
                        </m:r>
                      </m:e>
                      <m:sub>
                        <m:r>
                          <a:rPr lang="en-US" altLang="zh-CN" sz="24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𝟏</m:t>
                        </m:r>
                      </m:sub>
                    </m:sSub>
                    <m:r>
                      <a:rPr lang="en-US" altLang="zh-CN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,</m:t>
                    </m:r>
                    <m:sSub>
                      <m:sSubPr>
                        <m:ctrlPr>
                          <a:rPr lang="en-US" altLang="zh-CN" sz="24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24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𝒙</m:t>
                        </m:r>
                      </m:e>
                      <m:sub>
                        <m:r>
                          <a:rPr lang="en-US" altLang="zh-CN" sz="24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𝟐</m:t>
                        </m:r>
                      </m:sub>
                    </m:sSub>
                    <m:r>
                      <a:rPr lang="en-US" altLang="zh-CN" sz="24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,</m:t>
                    </m:r>
                    <m:r>
                      <a:rPr lang="en-US" altLang="zh-CN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</m:t>
                    </m:r>
                    <m:r>
                      <a:rPr lang="en-US" altLang="zh-CN" sz="2400" b="1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,</m:t>
                    </m:r>
                    <m:sSub>
                      <m:sSubPr>
                        <m:ctrlPr>
                          <a:rPr lang="en-US" altLang="zh-CN" sz="24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24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𝒙</m:t>
                        </m:r>
                      </m:e>
                      <m:sub>
                        <m:r>
                          <a:rPr lang="en-US" altLang="zh-CN" sz="24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𝒏</m:t>
                        </m:r>
                      </m:sub>
                    </m:sSub>
                    <m:r>
                      <a:rPr lang="en-US" altLang="zh-CN" sz="2400" b="1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华文细黑" panose="02010600040101010101" charset="-122"/>
                      </a:rPr>
                      <m:t>)</m:t>
                    </m:r>
                  </m:oMath>
                </a14:m>
                <a:endParaRPr lang="en-US" altLang="zh-CN" sz="2400" b="1" dirty="0">
                  <a:solidFill>
                    <a:srgbClr val="FF0000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华文细黑" panose="02010600040101010101" charset="-122"/>
                </a:endParaRPr>
              </a:p>
              <a:p>
                <a:pPr lvl="1">
                  <a:lnSpc>
                    <a:spcPct val="150000"/>
                  </a:lnSpc>
                  <a:defRPr/>
                </a:pPr>
                <a:r>
                  <a:rPr lang="en-US" altLang="zh-CN" sz="2400" b="1" dirty="0">
                    <a:solidFill>
                      <a:srgbClr val="FF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  <a:cs typeface="华文细黑" panose="02010600040101010101" charset="-122"/>
                  </a:rPr>
                  <a:t>      </a:t>
                </a:r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华文细黑" panose="02010600040101010101" charset="-122"/>
                      </a:rPr>
                      <m:t>𝒀</m:t>
                    </m:r>
                    <m:r>
                      <a:rPr lang="en-US" altLang="zh-CN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华文细黑" panose="02010600040101010101" charset="-122"/>
                      </a:rPr>
                      <m:t> =(</m:t>
                    </m:r>
                    <m:sSub>
                      <m:sSubPr>
                        <m:ctrlPr>
                          <a:rPr lang="en-US" altLang="zh-CN" sz="24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24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𝒚</m:t>
                        </m:r>
                      </m:e>
                      <m:sub>
                        <m:r>
                          <a:rPr lang="en-US" altLang="zh-CN" sz="24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𝟏</m:t>
                        </m:r>
                      </m:sub>
                    </m:sSub>
                    <m:r>
                      <a:rPr lang="en-US" altLang="zh-CN" sz="24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华文细黑" panose="02010600040101010101" charset="-122"/>
                      </a:rPr>
                      <m:t>,</m:t>
                    </m:r>
                    <m:sSub>
                      <m:sSubPr>
                        <m:ctrlPr>
                          <a:rPr lang="en-US" altLang="zh-CN" sz="24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24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𝒚</m:t>
                        </m:r>
                      </m:e>
                      <m:sub>
                        <m:r>
                          <a:rPr lang="en-US" altLang="zh-CN" sz="24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𝟐</m:t>
                        </m:r>
                      </m:sub>
                    </m:sSub>
                    <m:r>
                      <a:rPr lang="en-US" altLang="zh-CN" sz="24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华文细黑" panose="02010600040101010101" charset="-122"/>
                      </a:rPr>
                      <m:t>,</m:t>
                    </m:r>
                    <m:r>
                      <a:rPr lang="en-US" altLang="zh-CN" sz="24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</m:t>
                    </m:r>
                    <m:sSub>
                      <m:sSubPr>
                        <m:ctrlPr>
                          <a:rPr lang="en-US" altLang="zh-CN" sz="24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24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,</m:t>
                        </m:r>
                        <m:r>
                          <a:rPr lang="en-US" altLang="zh-CN" sz="24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𝒚</m:t>
                        </m:r>
                      </m:e>
                      <m:sub>
                        <m:r>
                          <a:rPr lang="en-US" altLang="zh-CN" sz="24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𝒎</m:t>
                        </m:r>
                      </m:sub>
                    </m:sSub>
                    <m:r>
                      <a:rPr lang="en-US" altLang="zh-CN" sz="24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华文细黑" panose="02010600040101010101" charset="-122"/>
                      </a:rPr>
                      <m:t>)</m:t>
                    </m:r>
                  </m:oMath>
                </a14:m>
                <a:endParaRPr lang="en-US" altLang="zh-CN" sz="2400" b="1" dirty="0">
                  <a:solidFill>
                    <a:srgbClr val="FF0000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华文细黑" panose="02010600040101010101" charset="-122"/>
                </a:endParaRPr>
              </a:p>
              <a:p>
                <a:pPr lvl="1">
                  <a:lnSpc>
                    <a:spcPct val="150000"/>
                  </a:lnSpc>
                  <a:defRPr/>
                </a:pPr>
                <a:r>
                  <a:rPr lang="zh-CN" altLang="en-US" sz="2400" b="1" dirty="0">
                    <a:solidFill>
                      <a:srgbClr val="FF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  <a:cs typeface="华文细黑" panose="02010600040101010101" charset="-122"/>
                  </a:rPr>
                  <a:t>输出：</a:t>
                </a:r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华文细黑" panose="02010600040101010101" charset="-122"/>
                      </a:rPr>
                      <m:t>𝒁</m:t>
                    </m:r>
                    <m:r>
                      <a:rPr lang="en-US" altLang="zh-CN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华文细黑" panose="02010600040101010101" charset="-122"/>
                      </a:rPr>
                      <m:t> = </m:t>
                    </m:r>
                    <m:r>
                      <a:rPr lang="en-US" altLang="zh-CN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华文细黑" panose="02010600040101010101" charset="-122"/>
                      </a:rPr>
                      <m:t>𝑿</m:t>
                    </m:r>
                  </m:oMath>
                </a14:m>
                <a:r>
                  <a:rPr lang="zh-CN" altLang="en-US" sz="2400" b="1" dirty="0">
                    <a:solidFill>
                      <a:srgbClr val="FF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  <a:cs typeface="华文细黑" panose="02010600040101010101" charset="-122"/>
                  </a:rPr>
                  <a:t>与</a:t>
                </a:r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华文细黑" panose="02010600040101010101" charset="-122"/>
                      </a:rPr>
                      <m:t>𝒀</m:t>
                    </m:r>
                  </m:oMath>
                </a14:m>
                <a:r>
                  <a:rPr lang="zh-CN" altLang="en-US" sz="2400" b="1" dirty="0">
                    <a:solidFill>
                      <a:srgbClr val="FF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  <a:cs typeface="华文细黑" panose="02010600040101010101" charset="-122"/>
                  </a:rPr>
                  <a:t>的最长公共子序列</a:t>
                </a:r>
                <a:endParaRPr lang="zh-CN" altLang="en-US" sz="2400" b="1" dirty="0">
                  <a:solidFill>
                    <a:srgbClr val="FF0000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华文细黑" panose="02010600040101010101" charset="-122"/>
                </a:endParaRPr>
              </a:p>
            </p:txBody>
          </p:sp>
        </mc:Choice>
        <mc:Fallback>
          <p:sp>
            <p:nvSpPr>
              <p:cNvPr id="750596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33400" y="1066800"/>
                <a:ext cx="7903210" cy="2306955"/>
              </a:xfrm>
              <a:prstGeom prst="rect">
                <a:avLst/>
              </a:prstGeom>
              <a:blipFill rotWithShape="1">
                <a:blip r:embed="rId1"/>
                <a:stretch>
                  <a:fillRect l="-169" t="-578" r="-161" b="-551"/>
                </a:stretch>
              </a:blipFill>
              <a:ln w="25400">
                <a:solidFill>
                  <a:schemeClr val="tx2">
                    <a:lumMod val="60000"/>
                    <a:lumOff val="40000"/>
                  </a:schemeClr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1028" name="Text Box 4"/>
          <p:cNvSpPr txBox="1">
            <a:spLocks noChangeArrowheads="1"/>
          </p:cNvSpPr>
          <p:nvPr/>
        </p:nvSpPr>
        <p:spPr bwMode="auto">
          <a:xfrm>
            <a:off x="0" y="199390"/>
            <a:ext cx="9144000" cy="645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3300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zh-CN" altLang="en-US" sz="3600" b="1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j-cs"/>
              </a:rPr>
              <a:t>问题的定义</a:t>
            </a:r>
            <a:endParaRPr lang="zh-CN" altLang="en-US" sz="3600" b="1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4"/>
              <p:cNvSpPr>
                <a:spLocks noChangeArrowheads="1"/>
              </p:cNvSpPr>
              <p:nvPr/>
            </p:nvSpPr>
            <p:spPr bwMode="auto">
              <a:xfrm>
                <a:off x="533400" y="3596005"/>
                <a:ext cx="7903210" cy="2795958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2">
                    <a:lumMod val="60000"/>
                    <a:lumOff val="40000"/>
                  </a:schemeClr>
                </a:solidFill>
                <a:miter lim="800000"/>
                <a:headEnd type="none" w="sm" len="sm"/>
                <a:tailEnd type="none" w="sm" len="sm"/>
              </a:ln>
              <a:effectLst/>
            </p:spPr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  <a:defRPr/>
                </a:pPr>
                <a:r>
                  <a:rPr lang="zh-CN" altLang="en-US" sz="2400" b="1" dirty="0"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rPr>
                  <a:t>利用暴力搜索方法求解</a:t>
                </a:r>
                <a:r>
                  <a:rPr lang="en-US" altLang="zh-CN" sz="2400" b="1" dirty="0"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rPr>
                  <a:t>LCS</a:t>
                </a:r>
                <a:r>
                  <a:rPr lang="zh-CN" altLang="en-US" sz="2400" b="1" dirty="0"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rPr>
                  <a:t>问题，即穷举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𝑿</m:t>
                    </m:r>
                  </m:oMath>
                </a14:m>
                <a:r>
                  <a:rPr lang="zh-CN" altLang="en-US" sz="2400" b="1" dirty="0"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rPr>
                  <a:t>所有的子序列，检查每个子序列是否为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𝒀</m:t>
                    </m:r>
                  </m:oMath>
                </a14:m>
                <a:r>
                  <a:rPr lang="zh-CN" altLang="en-US" sz="2400" b="1" dirty="0"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rPr>
                  <a:t>的子序列。</a:t>
                </a:r>
                <a:endParaRPr lang="en-US" altLang="zh-CN" sz="2400" b="1" dirty="0"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  <a:defRPr/>
                </a:pPr>
                <a:r>
                  <a:rPr lang="zh-CN" altLang="en-US" sz="2400" b="1" dirty="0">
                    <a:ea typeface="楷体" panose="02010609060101010101" pitchFamily="49" charset="-122"/>
                    <a:cs typeface="Times New Roman" panose="02020603050405020304" charset="0"/>
                  </a:rPr>
                  <a:t>序列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𝑿</m:t>
                    </m:r>
                  </m:oMath>
                </a14:m>
                <a:r>
                  <a:rPr lang="zh-CN" altLang="en-US" sz="2400" b="1" dirty="0"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rPr>
                  <a:t>的每个子序列的下标集合为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CN" sz="24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</m:ctrlPr>
                      </m:dPr>
                      <m:e>
                        <m:r>
                          <a:rPr lang="en-US" altLang="zh-CN" sz="24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  <m:t>𝟏</m:t>
                        </m:r>
                        <m:r>
                          <a:rPr lang="en-US" altLang="zh-CN" sz="24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  <m:t>,</m:t>
                        </m:r>
                        <m:r>
                          <a:rPr lang="en-US" altLang="zh-CN" sz="24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  <m:t>𝟐</m:t>
                        </m:r>
                        <m:r>
                          <a:rPr lang="en-US" altLang="zh-CN" sz="24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  <m:t>,⋯,</m:t>
                        </m:r>
                        <m:r>
                          <a:rPr lang="en-US" altLang="zh-CN" sz="24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charset="0"/>
                          </a:rPr>
                          <m:t>𝒏</m:t>
                        </m:r>
                      </m:e>
                    </m:d>
                  </m:oMath>
                </a14:m>
                <a:r>
                  <a:rPr lang="zh-CN" altLang="en-US" sz="2400" b="1" dirty="0"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rPr>
                  <a:t>的子集，所以共有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</m:ctrlPr>
                      </m:sSupPr>
                      <m:e>
                        <m:r>
                          <a:rPr lang="en-US" altLang="zh-CN" sz="24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  <m:t>𝟐</m:t>
                        </m:r>
                      </m:e>
                      <m:sup>
                        <m:r>
                          <a:rPr lang="en-US" altLang="zh-CN" sz="24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  <m:t>𝒏</m:t>
                        </m:r>
                      </m:sup>
                    </m:sSup>
                  </m:oMath>
                </a14:m>
                <a:r>
                  <a:rPr lang="zh-CN" altLang="en-US" sz="2400" b="1" dirty="0"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rPr>
                  <a:t>个子序列。</a:t>
                </a:r>
                <a:endParaRPr lang="en-US" altLang="zh-CN" sz="2400" b="1" dirty="0"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  <a:defRPr/>
                </a:pPr>
                <a:r>
                  <a:rPr lang="zh-CN" altLang="en-US" sz="2400" b="1" dirty="0"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rPr>
                  <a:t>暴力搜索方法的时间复杂度是指数阶的。</a:t>
                </a:r>
                <a:endParaRPr lang="zh-CN" altLang="en-US" sz="2400" b="1" dirty="0"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4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33400" y="3596005"/>
                <a:ext cx="7903210" cy="2795958"/>
              </a:xfrm>
              <a:prstGeom prst="rect">
                <a:avLst/>
              </a:prstGeom>
              <a:blipFill rotWithShape="1">
                <a:blip r:embed="rId2"/>
                <a:stretch>
                  <a:fillRect l="-161" t="-454" r="-161" b="-452"/>
                </a:stretch>
              </a:blipFill>
              <a:ln w="25400">
                <a:solidFill>
                  <a:schemeClr val="tx2">
                    <a:lumMod val="60000"/>
                    <a:lumOff val="40000"/>
                  </a:schemeClr>
                </a:solidFill>
                <a:miter lim="800000"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670723" name="Rectangle 3"/>
              <p:cNvSpPr>
                <a:spLocks noGrp="1" noChangeArrowheads="1"/>
              </p:cNvSpPr>
              <p:nvPr>
                <p:ph type="body" sz="half" idx="1"/>
              </p:nvPr>
            </p:nvSpPr>
            <p:spPr bwMode="auto">
              <a:xfrm>
                <a:off x="475615" y="1844675"/>
                <a:ext cx="8274685" cy="2574925"/>
              </a:xfrm>
              <a:solidFill>
                <a:schemeClr val="bg1"/>
              </a:solidFill>
              <a:ln w="254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normAutofit/>
              </a:bodyPr>
              <a:lstStyle/>
              <a:p>
                <a:pPr algn="just">
                  <a:lnSpc>
                    <a:spcPct val="150000"/>
                  </a:lnSpc>
                  <a:defRPr/>
                </a:pPr>
                <a:r>
                  <a:rPr lang="zh-CN" altLang="en-US" sz="2800" b="1" dirty="0"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rPr>
                  <a:t>第</a:t>
                </a:r>
                <a14:m>
                  <m:oMath xmlns:m="http://schemas.openxmlformats.org/officeDocument/2006/math">
                    <m:r>
                      <a:rPr lang="en-US" altLang="zh-CN" sz="2800" b="1" i="1">
                        <a:solidFill>
                          <a:srgbClr val="0000CC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华文细黑" panose="02010600040101010101" charset="-122"/>
                      </a:rPr>
                      <m:t>𝒊</m:t>
                    </m:r>
                  </m:oMath>
                </a14:m>
                <a:r>
                  <a:rPr lang="zh-CN" altLang="en-US" sz="2800" b="1" dirty="0"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rPr>
                  <a:t>前缀</a:t>
                </a:r>
                <a:endParaRPr lang="zh-CN" altLang="en-US" sz="2800" b="1" dirty="0"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endParaRPr>
              </a:p>
              <a:p>
                <a:pPr lvl="1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  <a:defRPr/>
                </a:pPr>
                <a:r>
                  <a:rPr lang="zh-CN" altLang="en-US" sz="2400" b="1" dirty="0">
                    <a:solidFill>
                      <a:schemeClr val="tx1"/>
                    </a:solidFill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rPr>
                  <a:t>设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solidFill>
                          <a:srgbClr val="0000CC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华文细黑" panose="02010600040101010101" charset="-122"/>
                      </a:rPr>
                      <m:t>𝑿</m:t>
                    </m:r>
                    <m:r>
                      <a:rPr lang="en-US" altLang="zh-CN" sz="2400" b="1" i="1" smtClean="0">
                        <a:solidFill>
                          <a:srgbClr val="0000CC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华文细黑" panose="02010600040101010101" charset="-122"/>
                      </a:rPr>
                      <m:t>=</m:t>
                    </m:r>
                    <m:d>
                      <m:dPr>
                        <m:ctrlPr>
                          <a:rPr lang="en-US" altLang="zh-CN" sz="2400" b="1" i="1" smtClean="0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b="1" i="1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</m:ctrlPr>
                          </m:sSubPr>
                          <m:e>
                            <m:r>
                              <a:rPr lang="en-US" altLang="zh-CN" sz="2400" b="1" i="1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2400" b="1" i="1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𝟏</m:t>
                            </m:r>
                          </m:sub>
                        </m:sSub>
                        <m:r>
                          <a:rPr lang="en-US" altLang="zh-CN" sz="2400" b="1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400" b="1" i="1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</m:ctrlPr>
                          </m:sSubPr>
                          <m:e>
                            <m:r>
                              <a:rPr lang="en-US" altLang="zh-CN" sz="2400" b="1" i="1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2400" b="1" i="1" smtClean="0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𝟐</m:t>
                            </m:r>
                          </m:sub>
                        </m:sSub>
                        <m:r>
                          <a:rPr lang="en-US" altLang="zh-CN" sz="2400" b="1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,</m:t>
                        </m:r>
                        <m:r>
                          <a:rPr lang="en-US" altLang="zh-CN" sz="2400" b="1" i="1" smtClean="0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⋯,</m:t>
                        </m:r>
                        <m:sSub>
                          <m:sSubPr>
                            <m:ctrlPr>
                              <a:rPr lang="en-US" altLang="zh-CN" sz="2400" b="1" i="1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</m:ctrlPr>
                          </m:sSubPr>
                          <m:e>
                            <m:r>
                              <a:rPr lang="en-US" altLang="zh-CN" sz="2400" b="1" i="1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2400" b="1" i="1" smtClean="0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𝒏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sz="2400" b="1" dirty="0">
                    <a:solidFill>
                      <a:schemeClr val="tx1"/>
                    </a:solidFill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rPr>
                  <a:t>是一个序列，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solidFill>
                          <a:srgbClr val="0000CC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华文细黑" panose="02010600040101010101" charset="-122"/>
                      </a:rPr>
                      <m:t>𝑿</m:t>
                    </m:r>
                  </m:oMath>
                </a14:m>
                <a:r>
                  <a:rPr lang="zh-CN" altLang="en-US" sz="2400" b="1" dirty="0">
                    <a:solidFill>
                      <a:schemeClr val="tx1"/>
                    </a:solidFill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rPr>
                  <a:t>的第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solidFill>
                          <a:srgbClr val="0000CC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华文细黑" panose="02010600040101010101" charset="-122"/>
                      </a:rPr>
                      <m:t>𝒊</m:t>
                    </m:r>
                  </m:oMath>
                </a14:m>
                <a:r>
                  <a:rPr lang="zh-CN" altLang="en-US" sz="2400" b="1" dirty="0">
                    <a:solidFill>
                      <a:schemeClr val="tx1"/>
                    </a:solidFill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rPr>
                  <a:t>前缀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 smtClean="0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𝑿</m:t>
                        </m:r>
                      </m:e>
                      <m:sub>
                        <m:r>
                          <a:rPr lang="en-US" altLang="zh-CN" sz="2400" b="1" i="1" smtClean="0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zh-CN" altLang="en-US" sz="2400" b="1" dirty="0">
                    <a:solidFill>
                      <a:schemeClr val="tx1"/>
                    </a:solidFill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rPr>
                  <a:t>是一个序列，定义为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𝑿</m:t>
                        </m:r>
                      </m:e>
                      <m:sub>
                        <m:r>
                          <a:rPr lang="en-US" altLang="zh-CN" sz="2400" b="1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𝒊</m:t>
                        </m:r>
                      </m:sub>
                    </m:sSub>
                    <m:r>
                      <a:rPr lang="en-US" altLang="zh-CN" sz="2400" b="1" i="1">
                        <a:solidFill>
                          <a:srgbClr val="0000CC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华文细黑" panose="02010600040101010101" charset="-122"/>
                      </a:rPr>
                      <m:t>=</m:t>
                    </m:r>
                    <m:d>
                      <m:dPr>
                        <m:ctrlPr>
                          <a:rPr lang="en-US" altLang="zh-CN" sz="2400" b="1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b="1" i="1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</m:ctrlPr>
                          </m:sSubPr>
                          <m:e>
                            <m:r>
                              <a:rPr lang="en-US" altLang="zh-CN" sz="2400" b="1" i="1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2400" b="1" i="1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𝟏</m:t>
                            </m:r>
                          </m:sub>
                        </m:sSub>
                        <m:r>
                          <a:rPr lang="en-US" altLang="zh-CN" sz="2400" b="1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400" b="1" i="1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</m:ctrlPr>
                          </m:sSubPr>
                          <m:e>
                            <m:r>
                              <a:rPr lang="en-US" altLang="zh-CN" sz="2400" b="1" i="1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2400" b="1" i="1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𝟐</m:t>
                            </m:r>
                          </m:sub>
                        </m:sSub>
                        <m:r>
                          <a:rPr lang="en-US" altLang="zh-CN" sz="2400" b="1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,</m:t>
                        </m:r>
                        <m:r>
                          <a:rPr lang="en-US" altLang="zh-CN" sz="2400" b="1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⋯,</m:t>
                        </m:r>
                        <m:sSub>
                          <m:sSubPr>
                            <m:ctrlPr>
                              <a:rPr lang="en-US" altLang="zh-CN" sz="2400" b="1" i="1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</m:ctrlPr>
                          </m:sSubPr>
                          <m:e>
                            <m:r>
                              <a:rPr lang="en-US" altLang="zh-CN" sz="2400" b="1" i="1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2400" b="1" i="1" smtClean="0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𝒊</m:t>
                            </m:r>
                          </m:sub>
                        </m:sSub>
                      </m:e>
                    </m:d>
                  </m:oMath>
                </a14:m>
                <a:endParaRPr lang="zh-CN" altLang="en-US" sz="2000" b="1" dirty="0">
                  <a:solidFill>
                    <a:schemeClr val="tx1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endParaRPr>
              </a:p>
              <a:p>
                <a:pPr lvl="1">
                  <a:lnSpc>
                    <a:spcPct val="150000"/>
                  </a:lnSpc>
                  <a:buNone/>
                  <a:defRPr/>
                </a:pPr>
                <a:r>
                  <a:rPr lang="zh-CN" altLang="en-US" sz="2000" b="1" dirty="0">
                    <a:solidFill>
                      <a:srgbClr val="FF3300"/>
                    </a:solidFill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rPr>
                  <a:t>  </a:t>
                </a:r>
                <a:r>
                  <a:rPr lang="zh-CN" altLang="en-US" sz="2400" b="1" dirty="0">
                    <a:solidFill>
                      <a:srgbClr val="FF0000"/>
                    </a:solidFill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rPr>
                  <a:t>例</a:t>
                </a:r>
                <a:r>
                  <a:rPr lang="en-US" altLang="zh-CN" sz="2400" b="1" dirty="0">
                    <a:solidFill>
                      <a:srgbClr val="FF0000"/>
                    </a:solidFill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rPr>
                  <a:t>.</a:t>
                </a:r>
                <a:r>
                  <a:rPr lang="en-US" altLang="zh-CN" sz="2000" b="1" dirty="0">
                    <a:solidFill>
                      <a:srgbClr val="0000CC"/>
                    </a:solidFill>
                    <a:ea typeface="楷体" panose="02010609060101010101" pitchFamily="49" charset="-122"/>
                    <a:cs typeface="华文细黑" panose="02010600040101010101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b="1" i="1">
                        <a:solidFill>
                          <a:srgbClr val="0000CC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华文细黑" panose="02010600040101010101" charset="-122"/>
                      </a:rPr>
                      <m:t>𝑿</m:t>
                    </m:r>
                    <m:r>
                      <a:rPr lang="en-US" altLang="zh-CN" sz="2000" b="1" i="1">
                        <a:solidFill>
                          <a:srgbClr val="0000CC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华文细黑" panose="02010600040101010101" charset="-122"/>
                      </a:rPr>
                      <m:t>=</m:t>
                    </m:r>
                    <m:d>
                      <m:dPr>
                        <m:ctrlPr>
                          <a:rPr lang="en-US" altLang="zh-CN" sz="2000" b="1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dPr>
                      <m:e>
                        <m:r>
                          <a:rPr lang="en-US" altLang="zh-CN" sz="2000" b="1" i="1" smtClean="0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𝑨</m:t>
                        </m:r>
                        <m:r>
                          <a:rPr lang="en-US" altLang="zh-CN" sz="2000" b="1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,</m:t>
                        </m:r>
                        <m:r>
                          <a:rPr lang="en-US" altLang="zh-CN" sz="2000" b="1" i="1" smtClean="0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𝑩</m:t>
                        </m:r>
                        <m:r>
                          <a:rPr lang="en-US" altLang="zh-CN" sz="2000" b="1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,</m:t>
                        </m:r>
                        <m:r>
                          <a:rPr lang="en-US" altLang="zh-CN" sz="2000" b="1" i="1" smtClean="0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𝑫</m:t>
                        </m:r>
                        <m:r>
                          <a:rPr lang="en-US" altLang="zh-CN" sz="2000" b="1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000" b="1" i="1" smtClean="0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𝑪</m:t>
                        </m:r>
                        <m:r>
                          <a:rPr lang="en-US" altLang="zh-CN" sz="2000" b="1" i="1" smtClean="0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,</m:t>
                        </m:r>
                        <m:r>
                          <a:rPr lang="en-US" altLang="zh-CN" sz="2000" b="1" i="1" smtClean="0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𝑨</m:t>
                        </m:r>
                      </m:e>
                    </m:d>
                    <m:r>
                      <a:rPr lang="en-US" altLang="zh-CN" sz="2000" b="1" i="0" smtClean="0">
                        <a:solidFill>
                          <a:srgbClr val="0000CC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,   </m:t>
                    </m:r>
                    <m:sSub>
                      <m:sSubPr>
                        <m:ctrlPr>
                          <a:rPr lang="en-US" altLang="zh-CN" sz="2000" b="1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𝑿</m:t>
                        </m:r>
                      </m:e>
                      <m:sub>
                        <m:r>
                          <a:rPr lang="en-US" altLang="zh-CN" sz="2000" b="1" i="1" smtClean="0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𝟏</m:t>
                        </m:r>
                      </m:sub>
                    </m:sSub>
                    <m:r>
                      <a:rPr lang="en-US" altLang="zh-CN" sz="2000" b="1" i="1">
                        <a:solidFill>
                          <a:srgbClr val="0000CC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华文细黑" panose="02010600040101010101" charset="-122"/>
                      </a:rPr>
                      <m:t>=</m:t>
                    </m:r>
                    <m:d>
                      <m:dPr>
                        <m:ctrlPr>
                          <a:rPr lang="en-US" altLang="zh-CN" sz="2000" b="1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dPr>
                      <m:e>
                        <m:r>
                          <a:rPr lang="en-US" altLang="zh-CN" sz="2000" b="1" i="1" smtClean="0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𝑨</m:t>
                        </m:r>
                      </m:e>
                    </m:d>
                    <m:r>
                      <a:rPr lang="en-US" altLang="zh-CN" sz="2000" b="1" i="1" smtClean="0">
                        <a:solidFill>
                          <a:srgbClr val="0000CC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,  </m:t>
                    </m:r>
                    <m:sSub>
                      <m:sSubPr>
                        <m:ctrlPr>
                          <a:rPr lang="en-US" altLang="zh-CN" sz="2000" b="1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𝑿</m:t>
                        </m:r>
                      </m:e>
                      <m:sub>
                        <m:r>
                          <a:rPr lang="en-US" altLang="zh-CN" sz="2000" b="1" i="1" smtClean="0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𝟐</m:t>
                        </m:r>
                      </m:sub>
                    </m:sSub>
                    <m:r>
                      <a:rPr lang="en-US" altLang="zh-CN" sz="2000" b="1" i="1">
                        <a:solidFill>
                          <a:srgbClr val="0000CC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华文细黑" panose="02010600040101010101" charset="-122"/>
                      </a:rPr>
                      <m:t>=</m:t>
                    </m:r>
                    <m:d>
                      <m:dPr>
                        <m:ctrlPr>
                          <a:rPr lang="en-US" altLang="zh-CN" sz="2000" b="1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dPr>
                      <m:e>
                        <m:r>
                          <a:rPr lang="en-US" altLang="zh-CN" sz="2000" b="1" i="1" smtClean="0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𝑨</m:t>
                        </m:r>
                        <m:r>
                          <a:rPr lang="en-US" altLang="zh-CN" sz="2000" b="1" i="1" smtClean="0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,</m:t>
                        </m:r>
                        <m:r>
                          <a:rPr lang="en-US" altLang="zh-CN" sz="2000" b="1" i="1" smtClean="0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𝑩</m:t>
                        </m:r>
                      </m:e>
                    </m:d>
                    <m:r>
                      <a:rPr lang="en-US" altLang="zh-CN" sz="2000" b="1" i="1" smtClean="0">
                        <a:solidFill>
                          <a:srgbClr val="0000CC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,</m:t>
                    </m:r>
                    <m:sSub>
                      <m:sSubPr>
                        <m:ctrlPr>
                          <a:rPr lang="en-US" altLang="zh-CN" sz="2000" b="1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  </m:t>
                        </m:r>
                        <m:r>
                          <a:rPr lang="en-US" altLang="zh-CN" sz="2000" b="1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𝑿</m:t>
                        </m:r>
                      </m:e>
                      <m:sub>
                        <m:r>
                          <a:rPr lang="en-US" altLang="zh-CN" sz="2000" b="1" i="1" smtClean="0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𝟑</m:t>
                        </m:r>
                      </m:sub>
                    </m:sSub>
                    <m:r>
                      <a:rPr lang="en-US" altLang="zh-CN" sz="2000" b="1" i="1">
                        <a:solidFill>
                          <a:srgbClr val="0000CC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华文细黑" panose="02010600040101010101" charset="-122"/>
                      </a:rPr>
                      <m:t>=</m:t>
                    </m:r>
                    <m:d>
                      <m:dPr>
                        <m:ctrlPr>
                          <a:rPr lang="en-US" altLang="zh-CN" sz="2000" b="1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dPr>
                      <m:e>
                        <m:r>
                          <a:rPr lang="en-US" altLang="zh-CN" sz="2000" b="1" i="1" smtClean="0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𝑨</m:t>
                        </m:r>
                        <m:r>
                          <a:rPr lang="en-US" altLang="zh-CN" sz="2000" b="1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,</m:t>
                        </m:r>
                        <m:r>
                          <a:rPr lang="en-US" altLang="zh-CN" sz="2000" b="1" i="1" smtClean="0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𝑩</m:t>
                        </m:r>
                        <m:r>
                          <a:rPr lang="en-US" altLang="zh-CN" sz="2000" b="1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,</m:t>
                        </m:r>
                        <m:r>
                          <a:rPr lang="en-US" altLang="zh-CN" sz="2000" b="1" i="1" smtClean="0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𝑫</m:t>
                        </m:r>
                      </m:e>
                    </m:d>
                  </m:oMath>
                </a14:m>
                <a:endParaRPr lang="en-US" altLang="zh-CN" sz="2000" b="1" dirty="0">
                  <a:solidFill>
                    <a:srgbClr val="FF0000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670723" name="Rectangle 3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body" sz="half" idx="1"/>
              </p:nvPr>
            </p:nvSpPr>
            <p:spPr bwMode="auto">
              <a:xfrm>
                <a:off x="475615" y="1844675"/>
                <a:ext cx="8274685" cy="2574925"/>
              </a:xfrm>
              <a:blipFill rotWithShape="1">
                <a:blip r:embed="rId1"/>
                <a:stretch>
                  <a:fillRect l="-153" t="-493" r="-153" b="-493"/>
                </a:stretch>
              </a:blipFill>
              <a:ln w="254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0" y="199390"/>
            <a:ext cx="9144000" cy="645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3300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zh-CN" altLang="en-US" sz="3600" b="1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最长公共子序列结构分析</a:t>
            </a:r>
            <a:endParaRPr lang="zh-CN" altLang="en-US" sz="3600" b="1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4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10540" y="1078230"/>
            <a:ext cx="8100060" cy="3646170"/>
          </a:xfrm>
          <a:solidFill>
            <a:srgbClr val="FFFFFF"/>
          </a:solidFill>
          <a:ln w="25400">
            <a:solidFill>
              <a:schemeClr val="tx2">
                <a:lumMod val="60000"/>
                <a:lumOff val="40000"/>
              </a:schemeClr>
            </a:solidFill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lvl="1" algn="just" eaLnBrk="1" hangingPunct="1">
              <a:lnSpc>
                <a:spcPct val="150000"/>
              </a:lnSpc>
              <a:buClrTx/>
              <a:buSzTx/>
              <a:buChar char="•"/>
              <a:defRPr/>
            </a:pPr>
            <a:r>
              <a:rPr lang="zh-CN" altLang="en-US" b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分析优化解的结构</a:t>
            </a:r>
            <a:endParaRPr lang="zh-CN" altLang="en-US" b="1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lvl="1" algn="just" eaLnBrk="1" hangingPunct="1">
              <a:lnSpc>
                <a:spcPct val="150000"/>
              </a:lnSpc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b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递归地定义最优</a:t>
            </a: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值</a:t>
            </a:r>
            <a:r>
              <a:rPr lang="zh-CN" altLang="en-US" b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的代价</a:t>
            </a:r>
            <a:endParaRPr lang="zh-CN" altLang="en-US" b="1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lvl="1" algn="just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b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自底向上地计算优化解的代价保存之，并获取构造最优</a:t>
            </a: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值</a:t>
            </a:r>
            <a:r>
              <a:rPr lang="zh-CN" altLang="en-US" b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的信息</a:t>
            </a:r>
            <a:endParaRPr lang="zh-CN" altLang="en-US" b="1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lvl="1" algn="just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b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根据构造最优</a:t>
            </a: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值</a:t>
            </a:r>
            <a:r>
              <a:rPr lang="zh-CN" altLang="en-US" b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的信息构造优化解</a:t>
            </a:r>
            <a:r>
              <a:rPr lang="zh-CN" altLang="en-US" sz="3200" b="1" dirty="0">
                <a:solidFill>
                  <a:schemeClr val="tx2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endParaRPr lang="en-US" altLang="zh-CN" sz="3200" b="1" dirty="0">
              <a:solidFill>
                <a:schemeClr val="tx2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4" name="Left Arrow 3"/>
          <p:cNvSpPr/>
          <p:nvPr/>
        </p:nvSpPr>
        <p:spPr>
          <a:xfrm>
            <a:off x="4405093" y="1232854"/>
            <a:ext cx="902677" cy="454634"/>
          </a:xfrm>
          <a:prstGeom prst="leftArrow">
            <a:avLst/>
          </a:pr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0" y="199390"/>
            <a:ext cx="9144000" cy="645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3300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zh-CN" altLang="en-US" sz="3600" b="1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使用动态规划</a:t>
            </a:r>
            <a:endParaRPr lang="zh-CN" altLang="en-US" sz="3600" b="1" dirty="0">
              <a:solidFill>
                <a:srgbClr val="0070C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4" grpId="1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672771" name="Rectangle 3"/>
              <p:cNvSpPr>
                <a:spLocks noGrp="1" noChangeArrowheads="1"/>
              </p:cNvSpPr>
              <p:nvPr>
                <p:ph type="body" idx="1"/>
              </p:nvPr>
            </p:nvSpPr>
            <p:spPr bwMode="auto">
              <a:xfrm>
                <a:off x="173672" y="1066800"/>
                <a:ext cx="8796655" cy="4800600"/>
              </a:xfrm>
              <a:solidFill>
                <a:schemeClr val="bg1"/>
              </a:solidFill>
              <a:ln w="254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pPr marL="0" lvl="1" indent="457200">
                  <a:lnSpc>
                    <a:spcPct val="150000"/>
                  </a:lnSpc>
                  <a:spcBef>
                    <a:spcPts val="0"/>
                  </a:spcBef>
                  <a:buNone/>
                  <a:defRPr/>
                </a:pPr>
                <a:r>
                  <a:rPr lang="zh-CN" altLang="en-US" b="1" dirty="0">
                    <a:solidFill>
                      <a:srgbClr val="FF0000"/>
                    </a:solidFill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rPr>
                  <a:t>定理（优化子结构）：</a:t>
                </a:r>
                <a:r>
                  <a:rPr lang="zh-CN" altLang="en-US" sz="2400" b="1" dirty="0">
                    <a:solidFill>
                      <a:schemeClr val="tx1"/>
                    </a:solidFill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rPr>
                  <a:t>设</a:t>
                </a:r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𝑿</m:t>
                    </m:r>
                    <m:r>
                      <a:rPr lang="en-US" altLang="zh-CN" sz="2400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=(</m:t>
                    </m:r>
                    <m:sSub>
                      <m:sSubPr>
                        <m:ctrlPr>
                          <a:rPr lang="en-US" altLang="zh-CN" sz="2400" b="1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</m:ctrlPr>
                      </m:sSubPr>
                      <m:e>
                        <m:r>
                          <a:rPr lang="en-US" altLang="zh-CN" sz="2400" b="1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400" b="1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  <m:t>𝟏</m:t>
                        </m:r>
                      </m:sub>
                    </m:sSub>
                    <m:r>
                      <a:rPr lang="en-US" altLang="zh-CN" sz="2400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,</m:t>
                    </m:r>
                    <m:r>
                      <a:rPr lang="en-US" altLang="zh-CN" sz="2400" b="1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</m:t>
                    </m:r>
                    <m:r>
                      <a:rPr lang="en-US" altLang="zh-CN" sz="2400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,</m:t>
                    </m:r>
                    <m:sSub>
                      <m:sSubPr>
                        <m:ctrlPr>
                          <a:rPr lang="en-US" altLang="zh-CN" sz="2400" b="1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</m:ctrlPr>
                      </m:sSubPr>
                      <m:e>
                        <m:r>
                          <a:rPr lang="en-US" altLang="zh-CN" sz="2400" b="1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400" b="1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  <m:t>𝒎</m:t>
                        </m:r>
                      </m:sub>
                    </m:sSub>
                    <m:r>
                      <a:rPr lang="en-US" altLang="zh-CN" sz="2400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)</m:t>
                    </m:r>
                    <m:r>
                      <a:rPr lang="zh-CN" altLang="en-US" sz="2400" b="1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、</m:t>
                    </m:r>
                    <m:r>
                      <a:rPr lang="en-US" altLang="zh-CN" sz="2400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𝒀</m:t>
                    </m:r>
                    <m:r>
                      <a:rPr lang="en-US" altLang="zh-CN" sz="2400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=(</m:t>
                    </m:r>
                    <m:sSub>
                      <m:sSubPr>
                        <m:ctrlPr>
                          <a:rPr lang="en-US" altLang="zh-CN" sz="2400" b="1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</m:ctrlPr>
                      </m:sSubPr>
                      <m:e>
                        <m:r>
                          <a:rPr lang="en-US" altLang="zh-CN" sz="2400" b="1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  <m:t>𝒚</m:t>
                        </m:r>
                      </m:e>
                      <m:sub>
                        <m:r>
                          <a:rPr lang="en-US" altLang="zh-CN" sz="2400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  <m:t>𝟏</m:t>
                        </m:r>
                      </m:sub>
                    </m:sSub>
                    <m:r>
                      <a:rPr lang="en-US" altLang="zh-CN" sz="2400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,</m:t>
                    </m:r>
                    <m:r>
                      <a:rPr lang="en-US" altLang="zh-CN" sz="2400" b="1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</m:t>
                    </m:r>
                    <m:r>
                      <a:rPr lang="en-US" altLang="zh-CN" sz="2400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,</m:t>
                    </m:r>
                    <m:sSub>
                      <m:sSubPr>
                        <m:ctrlPr>
                          <a:rPr lang="en-US" altLang="zh-CN" sz="2400" b="1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</m:ctrlPr>
                      </m:sSubPr>
                      <m:e>
                        <m:r>
                          <a:rPr lang="en-US" altLang="zh-CN" sz="2400" b="1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  <m:t>𝒚</m:t>
                        </m:r>
                      </m:e>
                      <m:sub>
                        <m:r>
                          <a:rPr lang="en-US" altLang="zh-CN" sz="2400" b="1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  <m:t>𝒏</m:t>
                        </m:r>
                      </m:sub>
                    </m:sSub>
                    <m:r>
                      <a:rPr lang="en-US" altLang="zh-CN" sz="2400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) </m:t>
                    </m:r>
                  </m:oMath>
                </a14:m>
                <a:r>
                  <a:rPr lang="zh-CN" altLang="en-US" sz="2400" b="1" dirty="0">
                    <a:solidFill>
                      <a:schemeClr val="tx1"/>
                    </a:solidFill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rPr>
                  <a:t>是两个序列，</a:t>
                </a:r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𝒁</m:t>
                    </m:r>
                    <m:r>
                      <a:rPr lang="en-US" altLang="zh-CN" sz="2400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=(</m:t>
                    </m:r>
                    <m:sSub>
                      <m:sSubPr>
                        <m:ctrlPr>
                          <a:rPr lang="en-US" altLang="zh-CN" sz="2400" b="1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</m:ctrlPr>
                      </m:sSubPr>
                      <m:e>
                        <m:r>
                          <a:rPr lang="en-US" altLang="zh-CN" sz="2400" b="1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  <m:t>𝒛</m:t>
                        </m:r>
                      </m:e>
                      <m:sub>
                        <m:r>
                          <a:rPr lang="en-US" altLang="zh-CN" sz="2400" b="1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  <m:t>𝟏</m:t>
                        </m:r>
                      </m:sub>
                    </m:sSub>
                    <m:r>
                      <a:rPr lang="en-US" altLang="zh-CN" sz="2400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,</m:t>
                    </m:r>
                    <m:r>
                      <a:rPr lang="en-US" altLang="zh-CN" sz="2400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⋯</m:t>
                    </m:r>
                    <m:r>
                      <a:rPr lang="en-US" altLang="zh-CN" sz="2400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,</m:t>
                    </m:r>
                    <m:sSub>
                      <m:sSubPr>
                        <m:ctrlPr>
                          <a:rPr lang="en-US" altLang="zh-CN" sz="2400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</m:ctrlPr>
                      </m:sSubPr>
                      <m:e>
                        <m:r>
                          <a:rPr lang="en-US" altLang="zh-CN" sz="2400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  <m:t>𝒛</m:t>
                        </m:r>
                      </m:e>
                      <m:sub>
                        <m:r>
                          <a:rPr lang="en-US" altLang="zh-CN" sz="2400" b="1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  <m:t>𝒌</m:t>
                        </m:r>
                      </m:sub>
                    </m:sSub>
                    <m:r>
                      <a:rPr lang="en-US" altLang="zh-CN" sz="2400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)</m:t>
                    </m:r>
                  </m:oMath>
                </a14:m>
                <a:r>
                  <a:rPr lang="zh-CN" altLang="en-US" sz="2400" b="1" dirty="0">
                    <a:solidFill>
                      <a:schemeClr val="tx1"/>
                    </a:solidFill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rPr>
                  <a:t>是</a:t>
                </a:r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𝑿</m:t>
                    </m:r>
                  </m:oMath>
                </a14:m>
                <a:r>
                  <a:rPr lang="zh-CN" altLang="en-US" sz="2400" b="1" dirty="0">
                    <a:solidFill>
                      <a:schemeClr val="tx1"/>
                    </a:solidFill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rPr>
                  <a:t>与</a:t>
                </a:r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𝒀</m:t>
                    </m:r>
                  </m:oMath>
                </a14:m>
                <a:r>
                  <a:rPr lang="zh-CN" altLang="en-US" sz="2400" b="1" dirty="0">
                    <a:solidFill>
                      <a:schemeClr val="tx1"/>
                    </a:solidFill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rPr>
                  <a:t>的</a:t>
                </a:r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𝑳𝑪𝑺</m:t>
                    </m:r>
                  </m:oMath>
                </a14:m>
                <a:r>
                  <a:rPr lang="zh-CN" altLang="en-US" sz="2400" b="1" dirty="0">
                    <a:solidFill>
                      <a:schemeClr val="tx1"/>
                    </a:solidFill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rPr>
                  <a:t>，我们有：</a:t>
                </a:r>
                <a:endParaRPr lang="en-US" altLang="zh-CN" sz="2400" b="1" dirty="0">
                  <a:solidFill>
                    <a:schemeClr val="tx1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endParaRPr>
              </a:p>
              <a:p>
                <a:pPr marL="0" lvl="1" indent="457200">
                  <a:lnSpc>
                    <a:spcPct val="150000"/>
                  </a:lnSpc>
                  <a:spcBef>
                    <a:spcPts val="0"/>
                  </a:spcBef>
                  <a:buNone/>
                  <a:defRPr/>
                </a:pPr>
                <a:r>
                  <a:rPr lang="zh-CN" altLang="en-US" sz="2400" b="1" dirty="0">
                    <a:solidFill>
                      <a:schemeClr val="tx1"/>
                    </a:solidFill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rPr>
                  <a:t>（</a:t>
                </a:r>
                <a:r>
                  <a:rPr lang="en-US" altLang="zh-CN" sz="2400" b="1" dirty="0">
                    <a:solidFill>
                      <a:schemeClr val="tx1"/>
                    </a:solidFill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rPr>
                  <a:t>1</a:t>
                </a:r>
                <a:r>
                  <a:rPr lang="zh-CN" altLang="en-US" sz="2400" b="1" dirty="0">
                    <a:solidFill>
                      <a:schemeClr val="tx1"/>
                    </a:solidFill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rPr>
                  <a:t>）如果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</m:ctrlPr>
                      </m:sSubPr>
                      <m:e>
                        <m:r>
                          <a:rPr lang="en-US" altLang="zh-CN" sz="2400" b="1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400" b="1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  <m:t>𝒎</m:t>
                        </m:r>
                      </m:sub>
                    </m:sSub>
                    <m:r>
                      <a:rPr lang="en-US" altLang="zh-CN" sz="2400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=</m:t>
                    </m:r>
                    <m:sSub>
                      <m:sSubPr>
                        <m:ctrlPr>
                          <a:rPr lang="en-US" altLang="zh-CN" sz="2400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</m:ctrlPr>
                      </m:sSubPr>
                      <m:e>
                        <m:r>
                          <a:rPr lang="en-US" altLang="zh-CN" sz="2400" b="1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  <m:t>𝒚</m:t>
                        </m:r>
                      </m:e>
                      <m:sub>
                        <m:r>
                          <a:rPr lang="en-US" altLang="zh-CN" sz="2400" b="1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  <m:t>𝒏</m:t>
                        </m:r>
                      </m:sub>
                    </m:sSub>
                  </m:oMath>
                </a14:m>
                <a:r>
                  <a:rPr lang="zh-CN" altLang="en-US" sz="2400" b="1" dirty="0">
                    <a:solidFill>
                      <a:schemeClr val="tx1"/>
                    </a:solidFill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rPr>
                  <a:t>，则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</m:ctrlPr>
                      </m:sSubPr>
                      <m:e>
                        <m:r>
                          <a:rPr lang="en-US" altLang="zh-CN" sz="2400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  <m:t>𝒛</m:t>
                        </m:r>
                      </m:e>
                      <m:sub>
                        <m:r>
                          <a:rPr lang="en-US" altLang="zh-CN" sz="2400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  <m:t>𝒌</m:t>
                        </m:r>
                      </m:sub>
                    </m:sSub>
                    <m:r>
                      <a:rPr lang="en-US" altLang="zh-CN" sz="2400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=</m:t>
                    </m:r>
                    <m:sSub>
                      <m:sSubPr>
                        <m:ctrlPr>
                          <a:rPr lang="en-US" altLang="zh-CN" sz="2400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</m:ctrlPr>
                      </m:sSubPr>
                      <m:e>
                        <m:r>
                          <a:rPr lang="en-US" altLang="zh-CN" sz="2400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400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  <m:t>𝒎</m:t>
                        </m:r>
                      </m:sub>
                    </m:sSub>
                    <m:r>
                      <a:rPr lang="en-US" altLang="zh-CN" sz="2400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=</m:t>
                    </m:r>
                    <m:sSub>
                      <m:sSubPr>
                        <m:ctrlPr>
                          <a:rPr lang="en-US" altLang="zh-CN" sz="2400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</m:ctrlPr>
                      </m:sSubPr>
                      <m:e>
                        <m:r>
                          <a:rPr lang="en-US" altLang="zh-CN" sz="2400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  <m:t>𝒚</m:t>
                        </m:r>
                      </m:e>
                      <m:sub>
                        <m:r>
                          <a:rPr lang="en-US" altLang="zh-CN" sz="2400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  <m:t>𝒏</m:t>
                        </m:r>
                      </m:sub>
                    </m:sSub>
                  </m:oMath>
                </a14:m>
                <a:r>
                  <a:rPr lang="zh-CN" altLang="en-US" sz="2400" b="1" dirty="0">
                    <a:solidFill>
                      <a:schemeClr val="tx1"/>
                    </a:solidFill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rPr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</m:ctrlPr>
                      </m:sSubPr>
                      <m:e>
                        <m:r>
                          <a:rPr lang="en-US" altLang="zh-CN" sz="2400" b="1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  <m:t>𝒁</m:t>
                        </m:r>
                      </m:e>
                      <m:sub>
                        <m:r>
                          <a:rPr lang="en-US" altLang="zh-CN" sz="2400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  <m:t>𝒌</m:t>
                        </m:r>
                        <m:r>
                          <a:rPr lang="en-US" altLang="zh-CN" sz="2400" b="1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  <m:t>−</m:t>
                        </m:r>
                        <m:r>
                          <a:rPr lang="en-US" altLang="zh-CN" sz="2400" b="1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  <m:t>𝟏</m:t>
                        </m:r>
                      </m:sub>
                    </m:sSub>
                    <m:r>
                      <a:rPr lang="en-US" altLang="zh-CN" sz="2400" b="1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 </m:t>
                    </m:r>
                  </m:oMath>
                </a14:m>
                <a:r>
                  <a:rPr lang="zh-CN" altLang="en-US" sz="2400" b="1" dirty="0">
                    <a:solidFill>
                      <a:schemeClr val="tx1"/>
                    </a:solidFill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rPr>
                  <a:t>是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</m:ctrlPr>
                      </m:sSubPr>
                      <m:e>
                        <m:r>
                          <a:rPr lang="en-US" altLang="zh-CN" sz="2400" b="1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  <m:t>𝑿</m:t>
                        </m:r>
                      </m:e>
                      <m:sub>
                        <m:r>
                          <a:rPr lang="en-US" altLang="zh-CN" sz="2400" b="1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  <m:t>𝒎</m:t>
                        </m:r>
                        <m:r>
                          <a:rPr lang="en-US" altLang="zh-CN" sz="2400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  <m:t>−</m:t>
                        </m:r>
                        <m:r>
                          <a:rPr lang="en-US" altLang="zh-CN" sz="2400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  <m:t>𝟏</m:t>
                        </m:r>
                      </m:sub>
                    </m:sSub>
                    <m:r>
                      <a:rPr lang="en-US" altLang="zh-CN" sz="2400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 </m:t>
                    </m:r>
                  </m:oMath>
                </a14:m>
                <a:r>
                  <a:rPr lang="zh-CN" altLang="en-US" sz="2400" b="1" dirty="0">
                    <a:solidFill>
                      <a:schemeClr val="tx1"/>
                    </a:solidFill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rPr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</m:ctrlPr>
                      </m:sSubPr>
                      <m:e>
                        <m:r>
                          <a:rPr lang="en-US" altLang="zh-CN" sz="2400" b="1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  <m:t>𝒀</m:t>
                        </m:r>
                      </m:e>
                      <m:sub>
                        <m:r>
                          <a:rPr lang="en-US" altLang="zh-CN" sz="2400" b="1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  <m:t>𝒏</m:t>
                        </m:r>
                        <m:r>
                          <a:rPr lang="en-US" altLang="zh-CN" sz="2400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  <m:t>−</m:t>
                        </m:r>
                        <m:r>
                          <a:rPr lang="en-US" altLang="zh-CN" sz="2400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  <m:t>𝟏</m:t>
                        </m:r>
                      </m:sub>
                    </m:sSub>
                    <m:r>
                      <a:rPr lang="en-US" altLang="zh-CN" sz="2400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 </m:t>
                    </m:r>
                  </m:oMath>
                </a14:m>
                <a:r>
                  <a:rPr lang="zh-CN" altLang="en-US" sz="2400" b="1" dirty="0">
                    <a:solidFill>
                      <a:schemeClr val="tx1"/>
                    </a:solidFill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rPr>
                  <a:t>的</a:t>
                </a:r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𝑳𝑪𝑺</m:t>
                    </m:r>
                  </m:oMath>
                </a14:m>
                <a:r>
                  <a:rPr lang="en-US" altLang="zh-CN" sz="2400" b="1" dirty="0">
                    <a:solidFill>
                      <a:schemeClr val="tx1"/>
                    </a:solidFill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rPr>
                  <a:t>，</a:t>
                </a:r>
                <a:r>
                  <a:rPr lang="zh-CN" altLang="en-US" sz="2400" b="1" dirty="0">
                    <a:solidFill>
                      <a:schemeClr val="tx1"/>
                    </a:solidFill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rPr>
                  <a:t>即，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</m:ctrlPr>
                      </m:sSubPr>
                      <m:e>
                        <m:r>
                          <a:rPr lang="en-US" altLang="zh-CN" sz="2400" b="1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  <m:t>𝑳𝑪𝑺</m:t>
                        </m:r>
                      </m:e>
                      <m:sub>
                        <m:r>
                          <a:rPr lang="en-US" altLang="zh-CN" sz="2400" b="1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  <m:t>𝑿𝒀</m:t>
                        </m:r>
                      </m:sub>
                    </m:sSub>
                    <m:r>
                      <a:rPr lang="en-US" altLang="zh-CN" sz="2400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=</m:t>
                    </m:r>
                    <m:sSub>
                      <m:sSubPr>
                        <m:ctrlPr>
                          <a:rPr lang="en-US" altLang="zh-CN" sz="2400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</m:ctrlPr>
                      </m:sSubPr>
                      <m:e>
                        <m:r>
                          <a:rPr lang="en-US" altLang="zh-CN" sz="2400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  <m:t>𝑳𝑪𝑺</m:t>
                        </m:r>
                      </m:e>
                      <m:sub>
                        <m:sSub>
                          <m:sSubPr>
                            <m:ctrlPr>
                              <a:rPr lang="en-US" altLang="zh-CN" sz="2400" b="1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charset="0"/>
                              </a:rPr>
                              <m:t>𝑿</m:t>
                            </m:r>
                          </m:e>
                          <m:sub>
                            <m:r>
                              <a:rPr lang="en-US" altLang="zh-CN" sz="2400" b="1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charset="0"/>
                              </a:rPr>
                              <m:t>𝒎</m:t>
                            </m:r>
                            <m:r>
                              <a:rPr lang="en-US" altLang="zh-CN" sz="2400" b="1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charset="0"/>
                              </a:rPr>
                              <m:t>−</m:t>
                            </m:r>
                            <m:r>
                              <a:rPr lang="en-US" altLang="zh-CN" sz="2400" b="1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charset="0"/>
                              </a:rPr>
                              <m:t>𝟏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400" b="1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charset="0"/>
                              </a:rPr>
                              <m:t>𝒀</m:t>
                            </m:r>
                          </m:e>
                          <m:sub>
                            <m:r>
                              <a:rPr lang="en-US" altLang="zh-CN" sz="2400" b="1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charset="0"/>
                              </a:rPr>
                              <m:t>𝒏</m:t>
                            </m:r>
                            <m:r>
                              <a:rPr lang="en-US" altLang="zh-CN" sz="2400" b="1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charset="0"/>
                              </a:rPr>
                              <m:t>−</m:t>
                            </m:r>
                            <m:r>
                              <a:rPr lang="en-US" altLang="zh-CN" sz="2400" b="1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charset="0"/>
                              </a:rPr>
                              <m:t>𝟏</m:t>
                            </m:r>
                          </m:sub>
                        </m:sSub>
                      </m:sub>
                    </m:sSub>
                    <m:r>
                      <a:rPr lang="en-US" altLang="zh-CN" sz="2400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+&lt;</m:t>
                    </m:r>
                    <m:sSub>
                      <m:sSubPr>
                        <m:ctrlPr>
                          <a:rPr lang="en-US" altLang="zh-CN" sz="2400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</m:ctrlPr>
                      </m:sSubPr>
                      <m:e>
                        <m:r>
                          <a:rPr lang="en-US" altLang="zh-CN" sz="2400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400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  <m:t>𝒎</m:t>
                        </m:r>
                      </m:sub>
                    </m:sSub>
                    <m:r>
                      <a:rPr lang="en-US" altLang="zh-CN" sz="2400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=</m:t>
                    </m:r>
                    <m:sSub>
                      <m:sSubPr>
                        <m:ctrlPr>
                          <a:rPr lang="en-US" altLang="zh-CN" sz="2400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</m:ctrlPr>
                      </m:sSubPr>
                      <m:e>
                        <m:r>
                          <a:rPr lang="en-US" altLang="zh-CN" sz="2400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  <m:t>𝒚</m:t>
                        </m:r>
                      </m:e>
                      <m:sub>
                        <m:r>
                          <a:rPr lang="en-US" altLang="zh-CN" sz="2400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  <m:t>𝒏</m:t>
                        </m:r>
                      </m:sub>
                    </m:sSub>
                    <m:r>
                      <a:rPr lang="en-US" altLang="zh-CN" sz="2400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&gt;</m:t>
                    </m:r>
                  </m:oMath>
                </a14:m>
                <a:r>
                  <a:rPr lang="zh-CN" altLang="en-US" sz="2400" b="1" dirty="0">
                    <a:solidFill>
                      <a:schemeClr val="tx1"/>
                    </a:solidFill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rPr>
                  <a:t>；</a:t>
                </a:r>
                <a:endParaRPr lang="en-US" altLang="zh-CN" sz="2400" b="1" dirty="0">
                  <a:solidFill>
                    <a:schemeClr val="tx1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endParaRPr>
              </a:p>
              <a:p>
                <a:pPr marL="0" lvl="1" indent="457200">
                  <a:lnSpc>
                    <a:spcPct val="150000"/>
                  </a:lnSpc>
                  <a:spcBef>
                    <a:spcPts val="0"/>
                  </a:spcBef>
                  <a:buNone/>
                  <a:defRPr/>
                </a:pPr>
                <a:r>
                  <a:rPr lang="zh-CN" altLang="en-US" sz="2400" b="1" dirty="0">
                    <a:solidFill>
                      <a:schemeClr val="tx1"/>
                    </a:solidFill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rPr>
                  <a:t>（</a:t>
                </a:r>
                <a:r>
                  <a:rPr lang="en-US" altLang="zh-CN" sz="2400" b="1" dirty="0">
                    <a:solidFill>
                      <a:schemeClr val="tx1"/>
                    </a:solidFill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rPr>
                  <a:t>2</a:t>
                </a:r>
                <a:r>
                  <a:rPr lang="zh-CN" altLang="en-US" sz="2400" b="1" dirty="0">
                    <a:solidFill>
                      <a:schemeClr val="tx1"/>
                    </a:solidFill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rPr>
                  <a:t>）如果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</m:ctrlPr>
                      </m:sSubPr>
                      <m:e>
                        <m:r>
                          <a:rPr lang="en-US" altLang="zh-CN" sz="2400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400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  <m:t>𝒎</m:t>
                        </m:r>
                      </m:sub>
                    </m:sSub>
                    <m:r>
                      <a:rPr lang="en-US" altLang="zh-CN" sz="2400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≠</m:t>
                    </m:r>
                    <m:sSub>
                      <m:sSubPr>
                        <m:ctrlPr>
                          <a:rPr lang="en-US" altLang="zh-CN" sz="2400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</m:ctrlPr>
                      </m:sSubPr>
                      <m:e>
                        <m:r>
                          <a:rPr lang="en-US" altLang="zh-CN" sz="2400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  <m:t>𝒚</m:t>
                        </m:r>
                      </m:e>
                      <m:sub>
                        <m:r>
                          <a:rPr lang="en-US" altLang="zh-CN" sz="2400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  <m:t>𝒏</m:t>
                        </m:r>
                      </m:sub>
                    </m:sSub>
                  </m:oMath>
                </a14:m>
                <a:r>
                  <a:rPr lang="en-US" altLang="zh-CN" sz="2400" b="1" dirty="0">
                    <a:solidFill>
                      <a:schemeClr val="tx1"/>
                    </a:solidFill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rPr>
                  <a:t>，</a:t>
                </a:r>
                <a:r>
                  <a:rPr lang="zh-CN" altLang="en-US" sz="2400" b="1" dirty="0">
                    <a:solidFill>
                      <a:schemeClr val="tx1"/>
                    </a:solidFill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rPr>
                  <a:t>且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</m:ctrlPr>
                      </m:sSubPr>
                      <m:e>
                        <m:r>
                          <a:rPr lang="en-US" altLang="zh-CN" sz="2400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  <m:t>𝒛</m:t>
                        </m:r>
                      </m:e>
                      <m:sub>
                        <m:r>
                          <a:rPr lang="en-US" altLang="zh-CN" sz="2400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  <m:t>𝒌</m:t>
                        </m:r>
                      </m:sub>
                    </m:sSub>
                    <m:r>
                      <a:rPr lang="en-US" altLang="zh-CN" sz="2400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charset="0"/>
                      </a:rPr>
                      <m:t>≠</m:t>
                    </m:r>
                    <m:sSub>
                      <m:sSubPr>
                        <m:ctrlPr>
                          <a:rPr lang="en-US" altLang="zh-CN" sz="2400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</m:ctrlPr>
                      </m:sSubPr>
                      <m:e>
                        <m:r>
                          <a:rPr lang="en-US" altLang="zh-CN" sz="2400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400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  <m:t>𝒎</m:t>
                        </m:r>
                      </m:sub>
                    </m:sSub>
                  </m:oMath>
                </a14:m>
                <a:r>
                  <a:rPr lang="en-US" altLang="zh-CN" sz="2400" b="1" dirty="0">
                    <a:solidFill>
                      <a:schemeClr val="tx1"/>
                    </a:solidFill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rPr>
                  <a:t>，</a:t>
                </a:r>
                <a:r>
                  <a:rPr lang="zh-CN" altLang="en-US" sz="2400" b="1" dirty="0">
                    <a:solidFill>
                      <a:schemeClr val="tx1"/>
                    </a:solidFill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rPr>
                  <a:t>则</a:t>
                </a:r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𝒁</m:t>
                    </m:r>
                  </m:oMath>
                </a14:m>
                <a:r>
                  <a:rPr lang="zh-CN" altLang="en-US" sz="2400" b="1" dirty="0">
                    <a:solidFill>
                      <a:schemeClr val="tx1"/>
                    </a:solidFill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rPr>
                  <a:t>是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</m:ctrlPr>
                      </m:sSubPr>
                      <m:e>
                        <m:r>
                          <a:rPr lang="en-US" altLang="zh-CN" sz="2400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  <m:t>𝑿</m:t>
                        </m:r>
                      </m:e>
                      <m:sub>
                        <m:r>
                          <a:rPr lang="en-US" altLang="zh-CN" sz="2400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  <m:t>𝒎</m:t>
                        </m:r>
                        <m:r>
                          <a:rPr lang="en-US" altLang="zh-CN" sz="2400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  <m:t>−</m:t>
                        </m:r>
                        <m:r>
                          <a:rPr lang="en-US" altLang="zh-CN" sz="2400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zh-CN" altLang="en-US" sz="2400" b="1" dirty="0">
                    <a:solidFill>
                      <a:schemeClr val="tx1"/>
                    </a:solidFill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𝒀</m:t>
                    </m:r>
                  </m:oMath>
                </a14:m>
                <a:r>
                  <a:rPr lang="zh-CN" altLang="en-US" sz="2400" b="1" dirty="0">
                    <a:solidFill>
                      <a:schemeClr val="tx1"/>
                    </a:solidFill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rPr>
                  <a:t>的</a:t>
                </a:r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𝑳𝑪𝑺</m:t>
                    </m:r>
                  </m:oMath>
                </a14:m>
                <a:r>
                  <a:rPr lang="en-US" altLang="zh-CN" sz="2400" b="1" dirty="0">
                    <a:solidFill>
                      <a:schemeClr val="tx1"/>
                    </a:solidFill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rPr>
                  <a:t>，</a:t>
                </a:r>
                <a:r>
                  <a:rPr lang="zh-CN" altLang="en-US" sz="2400" b="1" dirty="0">
                    <a:solidFill>
                      <a:schemeClr val="tx1"/>
                    </a:solidFill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rPr>
                  <a:t>即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</m:ctrlPr>
                      </m:sSubPr>
                      <m:e>
                        <m:r>
                          <a:rPr lang="en-US" altLang="zh-CN" sz="2400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  <m:t>𝑳𝑪𝑺</m:t>
                        </m:r>
                      </m:e>
                      <m:sub>
                        <m:r>
                          <a:rPr lang="en-US" altLang="zh-CN" sz="2400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  <m:t>𝑿𝒀</m:t>
                        </m:r>
                      </m:sub>
                    </m:sSub>
                    <m:r>
                      <a:rPr lang="en-US" altLang="zh-CN" sz="2400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=</m:t>
                    </m:r>
                    <m:sSub>
                      <m:sSubPr>
                        <m:ctrlPr>
                          <a:rPr lang="en-US" altLang="zh-CN" sz="2400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</m:ctrlPr>
                      </m:sSubPr>
                      <m:e>
                        <m:r>
                          <a:rPr lang="en-US" altLang="zh-CN" sz="2400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  <m:t>𝑳𝑪𝑺</m:t>
                        </m:r>
                      </m:e>
                      <m:sub>
                        <m:sSub>
                          <m:sSubPr>
                            <m:ctrlPr>
                              <a:rPr lang="en-US" altLang="zh-CN" sz="2400" b="1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charset="0"/>
                              </a:rPr>
                              <m:t>𝑿</m:t>
                            </m:r>
                          </m:e>
                          <m:sub>
                            <m:r>
                              <a:rPr lang="en-US" altLang="zh-CN" sz="2400" b="1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charset="0"/>
                              </a:rPr>
                              <m:t>𝒎</m:t>
                            </m:r>
                            <m:r>
                              <a:rPr lang="en-US" altLang="zh-CN" sz="2400" b="1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charset="0"/>
                              </a:rPr>
                              <m:t>−</m:t>
                            </m:r>
                            <m:r>
                              <a:rPr lang="en-US" altLang="zh-CN" sz="2400" b="1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altLang="zh-CN" sz="2400" b="1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  <m:t>𝒀</m:t>
                        </m:r>
                      </m:sub>
                    </m:sSub>
                  </m:oMath>
                </a14:m>
                <a:r>
                  <a:rPr lang="zh-CN" altLang="en-US" sz="2400" b="1" dirty="0">
                    <a:solidFill>
                      <a:schemeClr val="tx1"/>
                    </a:solidFill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rPr>
                  <a:t>； </a:t>
                </a:r>
                <a:endParaRPr lang="en-US" altLang="zh-CN" sz="2400" b="1" dirty="0">
                  <a:solidFill>
                    <a:schemeClr val="tx1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endParaRPr>
              </a:p>
              <a:p>
                <a:pPr marL="0" lvl="1" indent="457200">
                  <a:lnSpc>
                    <a:spcPct val="150000"/>
                  </a:lnSpc>
                  <a:spcBef>
                    <a:spcPts val="0"/>
                  </a:spcBef>
                  <a:buNone/>
                  <a:defRPr/>
                </a:pPr>
                <a:r>
                  <a:rPr lang="zh-CN" altLang="en-US" sz="2400" b="1" dirty="0">
                    <a:solidFill>
                      <a:schemeClr val="tx1"/>
                    </a:solidFill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rPr>
                  <a:t>（</a:t>
                </a:r>
                <a:r>
                  <a:rPr lang="en-US" altLang="zh-CN" sz="2400" b="1" dirty="0">
                    <a:solidFill>
                      <a:schemeClr val="tx1"/>
                    </a:solidFill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rPr>
                  <a:t>3</a:t>
                </a:r>
                <a:r>
                  <a:rPr lang="zh-CN" altLang="en-US" sz="2400" b="1" dirty="0">
                    <a:solidFill>
                      <a:schemeClr val="tx1"/>
                    </a:solidFill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rPr>
                  <a:t>）如果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</m:ctrlPr>
                      </m:sSubPr>
                      <m:e>
                        <m:r>
                          <a:rPr lang="en-US" altLang="zh-CN" sz="2400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400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  <m:t>𝒎</m:t>
                        </m:r>
                      </m:sub>
                    </m:sSub>
                    <m:r>
                      <a:rPr lang="en-US" altLang="zh-CN" sz="2400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≠</m:t>
                    </m:r>
                    <m:sSub>
                      <m:sSubPr>
                        <m:ctrlPr>
                          <a:rPr lang="en-US" altLang="zh-CN" sz="2400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</m:ctrlPr>
                      </m:sSubPr>
                      <m:e>
                        <m:r>
                          <a:rPr lang="en-US" altLang="zh-CN" sz="2400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  <m:t>𝒚</m:t>
                        </m:r>
                      </m:e>
                      <m:sub>
                        <m:r>
                          <a:rPr lang="en-US" altLang="zh-CN" sz="2400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  <m:t>𝒏</m:t>
                        </m:r>
                      </m:sub>
                    </m:sSub>
                  </m:oMath>
                </a14:m>
                <a:r>
                  <a:rPr lang="zh-CN" altLang="en-US" sz="2400" b="1" dirty="0">
                    <a:solidFill>
                      <a:schemeClr val="tx1"/>
                    </a:solidFill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rPr>
                  <a:t>，且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</m:ctrlPr>
                      </m:sSubPr>
                      <m:e>
                        <m:r>
                          <a:rPr lang="en-US" altLang="zh-CN" sz="2400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  <m:t>𝒛</m:t>
                        </m:r>
                      </m:e>
                      <m:sub>
                        <m:r>
                          <a:rPr lang="en-US" altLang="zh-CN" sz="2400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  <m:t>𝒌</m:t>
                        </m:r>
                      </m:sub>
                    </m:sSub>
                    <m:r>
                      <a:rPr lang="en-US" altLang="zh-CN" sz="2400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charset="0"/>
                      </a:rPr>
                      <m:t>≠</m:t>
                    </m:r>
                    <m:sSub>
                      <m:sSubPr>
                        <m:ctrlPr>
                          <a:rPr lang="en-US" altLang="zh-CN" sz="2400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</m:ctrlPr>
                      </m:sSubPr>
                      <m:e>
                        <m:r>
                          <a:rPr lang="en-US" altLang="zh-CN" sz="2400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  <m:t>𝒚</m:t>
                        </m:r>
                      </m:e>
                      <m:sub>
                        <m:r>
                          <a:rPr lang="en-US" altLang="zh-CN" sz="2400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  <m:t>𝒏</m:t>
                        </m:r>
                      </m:sub>
                    </m:sSub>
                  </m:oMath>
                </a14:m>
                <a:r>
                  <a:rPr lang="zh-CN" altLang="en-US" sz="2400" b="1" dirty="0">
                    <a:solidFill>
                      <a:schemeClr val="tx1"/>
                    </a:solidFill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rPr>
                  <a:t>，则</a:t>
                </a:r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𝒁</m:t>
                    </m:r>
                  </m:oMath>
                </a14:m>
                <a:r>
                  <a:rPr lang="zh-CN" altLang="en-US" sz="2400" b="1" dirty="0">
                    <a:solidFill>
                      <a:schemeClr val="tx1"/>
                    </a:solidFill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rPr>
                  <a:t>是</a:t>
                </a:r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𝑿</m:t>
                    </m:r>
                  </m:oMath>
                </a14:m>
                <a:r>
                  <a:rPr lang="zh-CN" altLang="en-US" sz="2400" b="1" dirty="0">
                    <a:solidFill>
                      <a:schemeClr val="tx1"/>
                    </a:solidFill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rPr>
                  <a:t>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</m:ctrlPr>
                      </m:sSubPr>
                      <m:e>
                        <m:r>
                          <a:rPr lang="en-US" altLang="zh-CN" sz="2400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  <m:t>𝒀</m:t>
                        </m:r>
                      </m:e>
                      <m:sub>
                        <m:r>
                          <a:rPr lang="en-US" altLang="zh-CN" sz="2400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  <m:t>𝒏</m:t>
                        </m:r>
                        <m:r>
                          <a:rPr lang="en-US" altLang="zh-CN" sz="2400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  <m:t>−</m:t>
                        </m:r>
                        <m:r>
                          <a:rPr lang="en-US" altLang="zh-CN" sz="2400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zh-CN" altLang="en-US" sz="2400" b="1" dirty="0">
                    <a:solidFill>
                      <a:schemeClr val="tx1"/>
                    </a:solidFill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rPr>
                  <a:t>的</a:t>
                </a:r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𝑳𝑪𝑺</m:t>
                    </m:r>
                  </m:oMath>
                </a14:m>
                <a:r>
                  <a:rPr lang="en-US" altLang="zh-CN" sz="2400" b="1" dirty="0">
                    <a:solidFill>
                      <a:schemeClr val="tx1"/>
                    </a:solidFill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rPr>
                  <a:t>，</a:t>
                </a:r>
                <a:r>
                  <a:rPr lang="zh-CN" altLang="en-US" sz="2400" b="1" dirty="0">
                    <a:solidFill>
                      <a:schemeClr val="tx1"/>
                    </a:solidFill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rPr>
                  <a:t>即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</m:ctrlPr>
                      </m:sSubPr>
                      <m:e>
                        <m:r>
                          <a:rPr lang="en-US" altLang="zh-CN" sz="2400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  <m:t>𝑳𝑪𝑺</m:t>
                        </m:r>
                      </m:e>
                      <m:sub>
                        <m:r>
                          <a:rPr lang="en-US" altLang="zh-CN" sz="2400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  <m:t>𝑿𝒀</m:t>
                        </m:r>
                      </m:sub>
                    </m:sSub>
                    <m:r>
                      <a:rPr lang="en-US" altLang="zh-CN" sz="2400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=</m:t>
                    </m:r>
                    <m:sSub>
                      <m:sSubPr>
                        <m:ctrlPr>
                          <a:rPr lang="en-US" altLang="zh-CN" sz="2400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</m:ctrlPr>
                      </m:sSubPr>
                      <m:e>
                        <m:r>
                          <a:rPr lang="en-US" altLang="zh-CN" sz="2400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  <m:t>𝑳𝑪𝑺</m:t>
                        </m:r>
                      </m:e>
                      <m:sub>
                        <m:r>
                          <a:rPr lang="en-US" altLang="zh-CN" sz="2400" b="1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  <m:t>𝑿</m:t>
                        </m:r>
                        <m:sSub>
                          <m:sSubPr>
                            <m:ctrlPr>
                              <a:rPr lang="en-US" altLang="zh-CN" sz="2400" b="1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charset="0"/>
                              </a:rPr>
                              <m:t>𝒀</m:t>
                            </m:r>
                          </m:e>
                          <m:sub>
                            <m:r>
                              <a:rPr lang="en-US" altLang="zh-CN" sz="2400" b="1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charset="0"/>
                              </a:rPr>
                              <m:t>𝒏</m:t>
                            </m:r>
                            <m:r>
                              <a:rPr lang="en-US" altLang="zh-CN" sz="2400" b="1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charset="0"/>
                              </a:rPr>
                              <m:t>−</m:t>
                            </m:r>
                            <m:r>
                              <a:rPr lang="en-US" altLang="zh-CN" sz="2400" b="1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charset="0"/>
                              </a:rPr>
                              <m:t>𝟏</m:t>
                            </m:r>
                          </m:sub>
                        </m:sSub>
                      </m:sub>
                    </m:sSub>
                  </m:oMath>
                </a14:m>
                <a:r>
                  <a:rPr lang="zh-CN" altLang="en-US" sz="2400" b="1" dirty="0">
                    <a:solidFill>
                      <a:schemeClr val="tx1"/>
                    </a:solidFill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rPr>
                  <a:t>。</a:t>
                </a:r>
                <a:endParaRPr lang="en-US" altLang="zh-CN" sz="2400" b="1" baseline="-50000" dirty="0">
                  <a:solidFill>
                    <a:schemeClr val="tx1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672771" name="Rectangle 3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 bwMode="auto">
              <a:xfrm>
                <a:off x="173672" y="1066800"/>
                <a:ext cx="8796655" cy="4800600"/>
              </a:xfrm>
              <a:blipFill rotWithShape="1">
                <a:blip r:embed="rId1"/>
                <a:stretch>
                  <a:fillRect l="-148" t="-265" r="-141" b="-265"/>
                </a:stretch>
              </a:blipFill>
              <a:ln w="254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0" y="193040"/>
            <a:ext cx="9143999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hlink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zh-CN" altLang="en-US" sz="36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charset="0"/>
              </a:rPr>
              <a:t>第一步：分析优化解的结构</a:t>
            </a:r>
            <a:endParaRPr lang="zh-CN" altLang="en-US" sz="3600" b="1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27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27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27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673795" name="Rectangle 3"/>
              <p:cNvSpPr>
                <a:spLocks noGrp="1" noChangeArrowheads="1"/>
              </p:cNvSpPr>
              <p:nvPr>
                <p:ph type="body" idx="1"/>
              </p:nvPr>
            </p:nvSpPr>
            <p:spPr bwMode="auto">
              <a:xfrm>
                <a:off x="228600" y="381001"/>
                <a:ext cx="8686800" cy="1600200"/>
              </a:xfrm>
              <a:solidFill>
                <a:schemeClr val="bg1"/>
              </a:solidFill>
              <a:ln w="25400">
                <a:solidFill>
                  <a:schemeClr val="tx2">
                    <a:lumMod val="60000"/>
                    <a:lumOff val="40000"/>
                  </a:schemeClr>
                </a:solidFill>
                <a:miter lim="800000"/>
              </a:ln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pPr marL="0" indent="457200" algn="just">
                  <a:lnSpc>
                    <a:spcPct val="130000"/>
                  </a:lnSpc>
                  <a:spcBef>
                    <a:spcPts val="0"/>
                  </a:spcBef>
                  <a:buNone/>
                  <a:defRPr/>
                </a:pPr>
                <a:r>
                  <a:rPr lang="zh-CN" altLang="en-US" sz="2400" b="1" dirty="0">
                    <a:solidFill>
                      <a:srgbClr val="FF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  <a:cs typeface="华文细黑" panose="02010600040101010101" charset="-122"/>
                  </a:rPr>
                  <a:t>（</a:t>
                </a:r>
                <a:r>
                  <a:rPr lang="en-US" altLang="zh-CN" sz="2400" b="1" dirty="0">
                    <a:solidFill>
                      <a:srgbClr val="FF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  <a:cs typeface="华文细黑" panose="02010600040101010101" charset="-122"/>
                  </a:rPr>
                  <a:t>1</a:t>
                </a:r>
                <a:r>
                  <a:rPr lang="zh-CN" altLang="en-US" sz="2400" b="1" dirty="0">
                    <a:solidFill>
                      <a:srgbClr val="FF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  <a:cs typeface="华文细黑" panose="02010600040101010101" charset="-122"/>
                  </a:rPr>
                  <a:t>）</a:t>
                </a:r>
                <a:r>
                  <a:rPr lang="en-US" altLang="zh-CN" sz="2400" b="1" dirty="0">
                    <a:latin typeface="楷体" panose="02010609060101010101" pitchFamily="49" charset="-122"/>
                    <a:ea typeface="楷体" panose="02010609060101010101" pitchFamily="49" charset="-122"/>
                    <a:cs typeface="华文细黑" panose="02010600040101010101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𝑿</m:t>
                    </m:r>
                    <m:r>
                      <a:rPr lang="en-US" altLang="zh-CN" sz="2400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=</m:t>
                    </m:r>
                    <m:d>
                      <m:dPr>
                        <m:ctrlPr>
                          <a:rPr lang="en-US" altLang="zh-CN" sz="2400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b="1" i="1" dirty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2400" b="1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altLang="zh-CN" sz="2400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  <m:t>,</m:t>
                        </m:r>
                        <m:r>
                          <a:rPr lang="en-US" altLang="zh-CN" sz="2400" b="1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  <m:r>
                          <a:rPr lang="en-US" altLang="zh-CN" sz="2400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400" b="1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altLang="zh-CN" sz="2400" b="1" i="1" dirty="0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楷体" panose="02010609060101010101" pitchFamily="49" charset="-122"/>
                                    <a:cs typeface="Times New Roman" panose="02020603050405020304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1" i="1" dirty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楷体" panose="02010609060101010101" pitchFamily="49" charset="-122"/>
                                    <a:cs typeface="Times New Roman" panose="02020603050405020304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zh-CN" sz="2400" b="1" i="1" dirty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楷体" panose="02010609060101010101" pitchFamily="49" charset="-122"/>
                                    <a:cs typeface="Times New Roman" panose="02020603050405020304" charset="0"/>
                                  </a:rPr>
                                  <m:t>𝒎</m:t>
                                </m:r>
                                <m:r>
                                  <a:rPr lang="en-US" altLang="zh-CN" sz="2400" b="1" i="1" dirty="0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楷体" panose="02010609060101010101" pitchFamily="49" charset="-122"/>
                                    <a:cs typeface="Times New Roman" panose="02020603050405020304" charset="0"/>
                                  </a:rPr>
                                  <m:t>−</m:t>
                                </m:r>
                                <m:r>
                                  <a:rPr lang="en-US" altLang="zh-CN" sz="2400" b="1" i="1" dirty="0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楷体" panose="02010609060101010101" pitchFamily="49" charset="-122"/>
                                    <a:cs typeface="Times New Roman" panose="02020603050405020304" charset="0"/>
                                  </a:rPr>
                                  <m:t>𝟏</m:t>
                                </m:r>
                              </m:sub>
                            </m:sSub>
                            <m:r>
                              <a:rPr lang="en-US" altLang="zh-CN" sz="2400" b="1" i="1" dirty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charset="0"/>
                              </a:rPr>
                              <m:t>,</m:t>
                            </m:r>
                            <m:r>
                              <a:rPr lang="en-US" altLang="zh-CN" sz="2400" b="1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charset="0"/>
                              </a:rPr>
                              <m:t> </m:t>
                            </m:r>
                            <m:r>
                              <a:rPr lang="en-US" altLang="zh-CN" sz="2400" b="1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2400" b="1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charset="0"/>
                              </a:rPr>
                              <m:t>𝒎</m:t>
                            </m:r>
                          </m:sub>
                        </m:sSub>
                      </m:e>
                    </m:d>
                    <m:r>
                      <a:rPr lang="en-US" altLang="zh-CN" sz="2400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,    </m:t>
                    </m:r>
                    <m:r>
                      <a:rPr lang="en-US" altLang="zh-CN" sz="2400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𝒀</m:t>
                    </m:r>
                    <m:r>
                      <a:rPr lang="en-US" altLang="zh-CN" sz="2400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=</m:t>
                    </m:r>
                    <m:d>
                      <m:dPr>
                        <m:ctrlPr>
                          <a:rPr lang="en-US" altLang="zh-CN" sz="2400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b="1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altLang="zh-CN" sz="2400" b="1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altLang="zh-CN" sz="2400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  <m:t>,</m:t>
                        </m:r>
                        <m:r>
                          <a:rPr lang="en-US" altLang="zh-CN" sz="2400" b="1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  <m:sSub>
                          <m:sSubPr>
                            <m:ctrlPr>
                              <a:rPr lang="en-US" altLang="zh-CN" sz="2400" b="1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altLang="zh-CN" sz="2400" b="1" i="1" dirty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楷体" panose="02010609060101010101" pitchFamily="49" charset="-122"/>
                                    <a:cs typeface="Times New Roman" panose="02020603050405020304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1" i="1" dirty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楷体" panose="02010609060101010101" pitchFamily="49" charset="-122"/>
                                    <a:cs typeface="Times New Roman" panose="02020603050405020304" charset="0"/>
                                  </a:rPr>
                                  <m:t>,</m:t>
                                </m:r>
                                <m:r>
                                  <a:rPr lang="en-US" altLang="zh-CN" sz="2400" b="1" i="1" dirty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楷体" panose="02010609060101010101" pitchFamily="49" charset="-122"/>
                                    <a:cs typeface="Times New Roman" panose="02020603050405020304" charset="0"/>
                                  </a:rPr>
                                  <m:t>𝒚</m:t>
                                </m:r>
                              </m:e>
                              <m:sub>
                                <m:r>
                                  <a:rPr lang="en-US" altLang="zh-CN" sz="2400" b="1" i="1" dirty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楷体" panose="02010609060101010101" pitchFamily="49" charset="-122"/>
                                    <a:cs typeface="Times New Roman" panose="02020603050405020304" charset="0"/>
                                  </a:rPr>
                                  <m:t>𝒏</m:t>
                                </m:r>
                                <m:r>
                                  <a:rPr lang="en-US" altLang="zh-CN" sz="2400" b="1" i="1" dirty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楷体" panose="02010609060101010101" pitchFamily="49" charset="-122"/>
                                    <a:cs typeface="Times New Roman" panose="02020603050405020304" charset="0"/>
                                  </a:rPr>
                                  <m:t>−</m:t>
                                </m:r>
                                <m:r>
                                  <a:rPr lang="en-US" altLang="zh-CN" sz="2400" b="1" i="1" dirty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楷体" panose="02010609060101010101" pitchFamily="49" charset="-122"/>
                                    <a:cs typeface="Times New Roman" panose="02020603050405020304" charset="0"/>
                                  </a:rPr>
                                  <m:t>𝟏</m:t>
                                </m:r>
                              </m:sub>
                            </m:sSub>
                            <m:r>
                              <a:rPr lang="en-US" altLang="zh-CN" sz="2400" b="1" i="1" dirty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charset="0"/>
                              </a:rPr>
                              <m:t>,</m:t>
                            </m:r>
                            <m:r>
                              <a:rPr lang="en-US" altLang="zh-CN" sz="2400" b="1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2400" b="1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charset="0"/>
                              </a:rPr>
                              <m:t>𝒎</m:t>
                            </m:r>
                          </m:sub>
                        </m:sSub>
                      </m:e>
                    </m:d>
                    <m:r>
                      <a:rPr lang="en-US" altLang="zh-CN" sz="2400" b="1" i="0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,     </m:t>
                    </m:r>
                    <m:r>
                      <a:rPr lang="en-US" altLang="zh-CN" sz="2400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𝒁</m:t>
                    </m:r>
                    <m:r>
                      <a:rPr lang="en-US" altLang="zh-CN" sz="2400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=(</m:t>
                    </m:r>
                    <m:sSub>
                      <m:sSubPr>
                        <m:ctrlPr>
                          <a:rPr lang="en-US" altLang="zh-CN" sz="2400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</m:ctrlPr>
                      </m:sSubPr>
                      <m:e>
                        <m:r>
                          <a:rPr lang="en-US" altLang="zh-CN" sz="2400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  <m:t>𝒛</m:t>
                        </m:r>
                      </m:e>
                      <m:sub>
                        <m:r>
                          <a:rPr lang="en-US" altLang="zh-CN" sz="2400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  <m:t>𝟏</m:t>
                        </m:r>
                      </m:sub>
                    </m:sSub>
                    <m:r>
                      <a:rPr lang="en-US" altLang="zh-CN" sz="2400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,⋯,</m:t>
                    </m:r>
                    <m:sSub>
                      <m:sSubPr>
                        <m:ctrlPr>
                          <a:rPr lang="en-US" altLang="zh-CN" sz="2400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</m:ctrlPr>
                      </m:sSubPr>
                      <m:e>
                        <m:r>
                          <a:rPr lang="en-US" altLang="zh-CN" sz="2400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  <m:t>𝒛</m:t>
                        </m:r>
                      </m:e>
                      <m:sub>
                        <m:r>
                          <a:rPr lang="en-US" altLang="zh-CN" sz="2400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  <m:t>𝒌</m:t>
                        </m:r>
                      </m:sub>
                    </m:sSub>
                    <m:r>
                      <a:rPr lang="en-US" altLang="zh-CN" sz="2400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)</m:t>
                    </m:r>
                  </m:oMath>
                </a14:m>
                <a:r>
                  <a:rPr lang="zh-CN" altLang="en-US" sz="2400" b="1" dirty="0"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rPr>
                  <a:t> 是</a:t>
                </a:r>
                <a14:m>
                  <m:oMath xmlns:m="http://schemas.openxmlformats.org/officeDocument/2006/math">
                    <m:r>
                      <a:rPr lang="en-US" altLang="zh-CN" sz="2400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𝑿</m:t>
                    </m:r>
                  </m:oMath>
                </a14:m>
                <a:r>
                  <a:rPr lang="zh-CN" altLang="en-US" sz="2400" b="1" dirty="0"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rPr>
                  <a:t>与</a:t>
                </a:r>
                <a14:m>
                  <m:oMath xmlns:m="http://schemas.openxmlformats.org/officeDocument/2006/math">
                    <m:r>
                      <a:rPr lang="en-US" altLang="zh-CN" sz="2400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𝒀</m:t>
                    </m:r>
                  </m:oMath>
                </a14:m>
                <a:r>
                  <a:rPr lang="zh-CN" altLang="en-US" sz="2400" b="1" dirty="0"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rPr>
                  <a:t>的</a:t>
                </a:r>
                <a14:m>
                  <m:oMath xmlns:m="http://schemas.openxmlformats.org/officeDocument/2006/math">
                    <m:r>
                      <a:rPr lang="en-US" altLang="zh-CN" sz="2400" b="1" i="1" dirty="0"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𝑳𝑪𝑺</m:t>
                    </m:r>
                  </m:oMath>
                </a14:m>
                <a:r>
                  <a:rPr lang="zh-CN" altLang="en-US" sz="2400" b="1" dirty="0"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rPr>
                  <a:t>，</a:t>
                </a:r>
                <a:r>
                  <a:rPr lang="zh-CN" altLang="en-US" sz="2400" b="1" dirty="0">
                    <a:latin typeface="楷体" panose="02010609060101010101" pitchFamily="49" charset="-122"/>
                    <a:ea typeface="楷体" panose="02010609060101010101" pitchFamily="49" charset="-122"/>
                    <a:cs typeface="华文细黑" panose="02010600040101010101" charset="-122"/>
                  </a:rPr>
                  <a:t>则</a:t>
                </a:r>
                <a:endParaRPr lang="zh-CN" altLang="en-US" sz="2400" b="1" dirty="0">
                  <a:latin typeface="楷体" panose="02010609060101010101" pitchFamily="49" charset="-122"/>
                  <a:ea typeface="楷体" panose="02010609060101010101" pitchFamily="49" charset="-122"/>
                  <a:cs typeface="华文细黑" panose="02010600040101010101" charset="-122"/>
                </a:endParaRPr>
              </a:p>
              <a:p>
                <a:pPr algn="just">
                  <a:lnSpc>
                    <a:spcPct val="130000"/>
                  </a:lnSpc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1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charset="0"/>
                            </a:rPr>
                          </m:ctrlPr>
                        </m:sSubPr>
                        <m:e>
                          <m:r>
                            <a:rPr lang="en-US" altLang="zh-CN" sz="2400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charset="0"/>
                            </a:rPr>
                            <m:t>𝑳𝑪𝑺</m:t>
                          </m:r>
                        </m:e>
                        <m:sub>
                          <m:r>
                            <a:rPr lang="en-US" altLang="zh-CN" sz="2400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charset="0"/>
                            </a:rPr>
                            <m:t>𝑿𝒀</m:t>
                          </m:r>
                        </m:sub>
                      </m:sSub>
                      <m:r>
                        <a:rPr lang="en-US" altLang="zh-CN" sz="2400" b="1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charset="0"/>
                            </a:rPr>
                          </m:ctrlPr>
                        </m:sSubPr>
                        <m:e>
                          <m:r>
                            <a:rPr lang="en-US" altLang="zh-CN" sz="2400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charset="0"/>
                            </a:rPr>
                            <m:t>𝑳𝑪𝑺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sz="2400" b="1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charset="0"/>
                                </a:rPr>
                                <m:t>𝑿</m:t>
                              </m:r>
                            </m:e>
                            <m:sub>
                              <m:r>
                                <a:rPr lang="en-US" altLang="zh-CN" sz="2400" b="1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charset="0"/>
                                </a:rPr>
                                <m:t>𝒎</m:t>
                              </m:r>
                              <m:r>
                                <a:rPr lang="en-US" altLang="zh-CN" sz="2400" b="1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charset="0"/>
                                </a:rPr>
                                <m:t>−</m:t>
                              </m:r>
                              <m:r>
                                <a:rPr lang="en-US" altLang="zh-CN" sz="2400" b="1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charset="0"/>
                                </a:rPr>
                                <m:t>𝟏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400" b="1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charset="0"/>
                                </a:rPr>
                                <m:t>𝒀</m:t>
                              </m:r>
                            </m:e>
                            <m:sub>
                              <m:r>
                                <a:rPr lang="en-US" altLang="zh-CN" sz="2400" b="1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charset="0"/>
                                </a:rPr>
                                <m:t>𝒏</m:t>
                              </m:r>
                              <m:r>
                                <a:rPr lang="en-US" altLang="zh-CN" sz="2400" b="1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charset="0"/>
                                </a:rPr>
                                <m:t>−</m:t>
                              </m:r>
                              <m:r>
                                <a:rPr lang="en-US" altLang="zh-CN" sz="2400" b="1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charset="0"/>
                                </a:rPr>
                                <m:t>𝟏</m:t>
                              </m:r>
                            </m:sub>
                          </m:sSub>
                        </m:sub>
                      </m:sSub>
                      <m:r>
                        <a:rPr lang="en-US" altLang="zh-CN" sz="2400" b="1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+&lt;</m:t>
                      </m:r>
                      <m:sSub>
                        <m:sSubPr>
                          <m:ctrlPr>
                            <a:rPr lang="en-US" altLang="zh-CN" sz="2400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charset="0"/>
                            </a:rPr>
                          </m:ctrlPr>
                        </m:sSubPr>
                        <m:e>
                          <m:r>
                            <a:rPr lang="en-US" altLang="zh-CN" sz="2400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sz="2400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charset="0"/>
                            </a:rPr>
                            <m:t>𝒎</m:t>
                          </m:r>
                        </m:sub>
                      </m:sSub>
                      <m:r>
                        <a:rPr lang="en-US" altLang="zh-CN" sz="2400" b="1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charset="0"/>
                            </a:rPr>
                          </m:ctrlPr>
                        </m:sSubPr>
                        <m:e>
                          <m:r>
                            <a:rPr lang="en-US" altLang="zh-CN" sz="2400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charset="0"/>
                            </a:rPr>
                            <m:t>𝒚</m:t>
                          </m:r>
                        </m:e>
                        <m:sub>
                          <m:r>
                            <a:rPr lang="en-US" altLang="zh-CN" sz="2400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charset="0"/>
                            </a:rPr>
                            <m:t>𝒏</m:t>
                          </m:r>
                        </m:sub>
                      </m:sSub>
                      <m:r>
                        <a:rPr lang="en-US" altLang="zh-CN" sz="2400" b="1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&gt;</m:t>
                      </m:r>
                    </m:oMath>
                  </m:oMathPara>
                </a14:m>
                <a:endParaRPr lang="en-US" altLang="zh-CN" sz="2400" b="1" dirty="0">
                  <a:solidFill>
                    <a:srgbClr val="0000FF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华文细黑" panose="02010600040101010101" charset="-122"/>
                </a:endParaRPr>
              </a:p>
            </p:txBody>
          </p:sp>
        </mc:Choice>
        <mc:Fallback>
          <p:sp>
            <p:nvSpPr>
              <p:cNvPr id="673795" name="Rectangle 3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 bwMode="auto">
              <a:xfrm>
                <a:off x="228600" y="381001"/>
                <a:ext cx="8686800" cy="1600200"/>
              </a:xfrm>
              <a:blipFill rotWithShape="1">
                <a:blip r:embed="rId1"/>
                <a:stretch>
                  <a:fillRect l="-146" t="-794" r="-146" b="-794"/>
                </a:stretch>
              </a:blipFill>
              <a:ln w="25400">
                <a:solidFill>
                  <a:schemeClr val="tx2">
                    <a:lumMod val="60000"/>
                    <a:lumOff val="40000"/>
                  </a:schemeClr>
                </a:solidFill>
                <a:miter lim="8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3"/>
              <p:cNvSpPr txBox="1">
                <a:spLocks noChangeArrowheads="1"/>
              </p:cNvSpPr>
              <p:nvPr/>
            </p:nvSpPr>
            <p:spPr bwMode="auto">
              <a:xfrm>
                <a:off x="228600" y="2133600"/>
                <a:ext cx="8686800" cy="443585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2">
                    <a:lumMod val="60000"/>
                    <a:lumOff val="40000"/>
                  </a:schemeClr>
                </a:solidFill>
                <a:miter lim="800000"/>
              </a:ln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>
                <a:lvl1pPr marL="342900" indent="-3429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just">
                  <a:lnSpc>
                    <a:spcPct val="130000"/>
                  </a:lnSpc>
                  <a:spcBef>
                    <a:spcPts val="0"/>
                  </a:spcBef>
                  <a:buNone/>
                  <a:defRPr/>
                </a:pPr>
                <a:r>
                  <a:rPr lang="zh-CN" altLang="en-US" sz="2400" b="1" dirty="0">
                    <a:solidFill>
                      <a:srgbClr val="FF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  <a:cs typeface="华文细黑" panose="02010600040101010101" charset="-122"/>
                  </a:rPr>
                  <a:t>证明:（反证法）</a:t>
                </a:r>
                <a:endParaRPr lang="en-US" altLang="zh-CN" sz="2400" b="1" dirty="0">
                  <a:solidFill>
                    <a:srgbClr val="FF0000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华文细黑" panose="02010600040101010101" charset="-122"/>
                </a:endParaRPr>
              </a:p>
              <a:p>
                <a:pPr algn="just">
                  <a:lnSpc>
                    <a:spcPct val="130000"/>
                  </a:lnSpc>
                  <a:spcBef>
                    <a:spcPts val="0"/>
                  </a:spcBef>
                  <a:buFont typeface="Wingdings" panose="05000000000000000000" pitchFamily="2" charset="2"/>
                  <a:buChar char="Ø"/>
                  <a:defRPr/>
                </a:pPr>
                <a:r>
                  <a:rPr lang="zh-CN" altLang="en-US" sz="2400" b="1" dirty="0">
                    <a:latin typeface="楷体" panose="02010609060101010101" pitchFamily="49" charset="-122"/>
                    <a:ea typeface="楷体" panose="02010609060101010101" pitchFamily="49" charset="-122"/>
                    <a:cs typeface="华文细黑" panose="02010600040101010101" charset="-122"/>
                  </a:rPr>
                  <a:t>设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</m:ctrlPr>
                      </m:sSubPr>
                      <m:e>
                        <m:r>
                          <a:rPr lang="en-US" altLang="zh-CN" sz="2400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  <m:t>𝒛</m:t>
                        </m:r>
                      </m:e>
                      <m:sub>
                        <m:r>
                          <a:rPr lang="en-US" altLang="zh-CN" sz="2400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  <m:t>𝒌</m:t>
                        </m:r>
                      </m:sub>
                    </m:sSub>
                    <m:r>
                      <a:rPr lang="en-US" altLang="zh-CN" sz="2400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charset="0"/>
                      </a:rPr>
                      <m:t>≠</m:t>
                    </m:r>
                    <m:sSub>
                      <m:sSubPr>
                        <m:ctrlPr>
                          <a:rPr lang="en-US" altLang="zh-CN" sz="2400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</m:ctrlPr>
                      </m:sSubPr>
                      <m:e>
                        <m:r>
                          <a:rPr lang="en-US" altLang="zh-CN" sz="2400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400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  <m:t>𝒎</m:t>
                        </m:r>
                      </m:sub>
                    </m:sSub>
                  </m:oMath>
                </a14:m>
                <a:r>
                  <a:rPr lang="en-US" altLang="zh-CN" sz="2400" b="1" dirty="0">
                    <a:latin typeface="楷体" panose="02010609060101010101" pitchFamily="49" charset="-122"/>
                    <a:ea typeface="楷体" panose="02010609060101010101" pitchFamily="49" charset="-122"/>
                    <a:cs typeface="华文细黑" panose="02010600040101010101" charset="-122"/>
                  </a:rPr>
                  <a:t>，</a:t>
                </a:r>
                <a:r>
                  <a:rPr lang="zh-CN" altLang="en-US" sz="2400" b="1" dirty="0">
                    <a:latin typeface="楷体" panose="02010609060101010101" pitchFamily="49" charset="-122"/>
                    <a:ea typeface="楷体" panose="02010609060101010101" pitchFamily="49" charset="-122"/>
                    <a:cs typeface="华文细黑" panose="02010600040101010101" charset="-122"/>
                  </a:rPr>
                  <a:t>则可加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</m:ctrlPr>
                      </m:sSubPr>
                      <m:e>
                        <m:r>
                          <a:rPr lang="en-US" altLang="zh-CN" sz="2400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400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  <m:t>𝒎</m:t>
                        </m:r>
                      </m:sub>
                    </m:sSub>
                    <m:r>
                      <a:rPr lang="en-US" altLang="zh-CN" sz="2400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=</m:t>
                    </m:r>
                    <m:sSub>
                      <m:sSubPr>
                        <m:ctrlPr>
                          <a:rPr lang="en-US" altLang="zh-CN" sz="2400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</m:ctrlPr>
                      </m:sSubPr>
                      <m:e>
                        <m:r>
                          <a:rPr lang="en-US" altLang="zh-CN" sz="2400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  <m:t>𝒚</m:t>
                        </m:r>
                      </m:e>
                      <m:sub>
                        <m:r>
                          <a:rPr lang="en-US" altLang="zh-CN" sz="2400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  <m:t>𝒏</m:t>
                        </m:r>
                      </m:sub>
                    </m:sSub>
                  </m:oMath>
                </a14:m>
                <a:r>
                  <a:rPr lang="zh-CN" altLang="en-US" sz="2400" b="1" dirty="0">
                    <a:latin typeface="楷体" panose="02010609060101010101" pitchFamily="49" charset="-122"/>
                    <a:ea typeface="楷体" panose="02010609060101010101" pitchFamily="49" charset="-122"/>
                    <a:cs typeface="华文细黑" panose="02010600040101010101" charset="-122"/>
                  </a:rPr>
                  <a:t>追加到</a:t>
                </a:r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华文细黑" panose="02010600040101010101" charset="-122"/>
                      </a:rPr>
                      <m:t>𝒁</m:t>
                    </m:r>
                  </m:oMath>
                </a14:m>
                <a:r>
                  <a:rPr lang="zh-CN" altLang="en-US" sz="2400" b="1" dirty="0">
                    <a:latin typeface="楷体" panose="02010609060101010101" pitchFamily="49" charset="-122"/>
                    <a:ea typeface="楷体" panose="02010609060101010101" pitchFamily="49" charset="-122"/>
                    <a:cs typeface="华文细黑" panose="02010600040101010101" charset="-122"/>
                  </a:rPr>
                  <a:t>的末尾</a:t>
                </a:r>
                <a:r>
                  <a:rPr lang="en-US" altLang="zh-CN" sz="2400" b="1" dirty="0">
                    <a:latin typeface="楷体" panose="02010609060101010101" pitchFamily="49" charset="-122"/>
                    <a:ea typeface="楷体" panose="02010609060101010101" pitchFamily="49" charset="-122"/>
                    <a:cs typeface="华文细黑" panose="02010600040101010101" charset="-122"/>
                  </a:rPr>
                  <a:t>，</a:t>
                </a:r>
                <a:r>
                  <a:rPr lang="zh-CN" altLang="en-US" sz="2400" b="1" dirty="0">
                    <a:latin typeface="楷体" panose="02010609060101010101" pitchFamily="49" charset="-122"/>
                    <a:ea typeface="楷体" panose="02010609060101010101" pitchFamily="49" charset="-122"/>
                    <a:cs typeface="华文细黑" panose="02010600040101010101" charset="-122"/>
                  </a:rPr>
                  <a:t>得到一个长为</a:t>
                </a:r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华文细黑" panose="02010600040101010101" charset="-122"/>
                      </a:rPr>
                      <m:t>𝒌</m:t>
                    </m:r>
                    <m:r>
                      <a:rPr lang="en-US" altLang="zh-CN" sz="2400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华文细黑" panose="02010600040101010101" charset="-122"/>
                      </a:rPr>
                      <m:t>+</m:t>
                    </m:r>
                    <m:r>
                      <a:rPr lang="en-US" altLang="zh-CN" sz="2400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华文细黑" panose="02010600040101010101" charset="-122"/>
                      </a:rPr>
                      <m:t>𝟏</m:t>
                    </m:r>
                  </m:oMath>
                </a14:m>
                <a:r>
                  <a:rPr lang="zh-CN" altLang="en-US" sz="2400" b="1" dirty="0">
                    <a:latin typeface="楷体" panose="02010609060101010101" pitchFamily="49" charset="-122"/>
                    <a:ea typeface="楷体" panose="02010609060101010101" pitchFamily="49" charset="-122"/>
                    <a:cs typeface="华文细黑" panose="02010600040101010101" charset="-122"/>
                  </a:rPr>
                  <a:t>的</a:t>
                </a:r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华文细黑" panose="02010600040101010101" charset="-122"/>
                      </a:rPr>
                      <m:t>𝑿</m:t>
                    </m:r>
                  </m:oMath>
                </a14:m>
                <a:r>
                  <a:rPr lang="zh-CN" altLang="en-US" sz="2400" b="1" dirty="0">
                    <a:latin typeface="楷体" panose="02010609060101010101" pitchFamily="49" charset="-122"/>
                    <a:ea typeface="楷体" panose="02010609060101010101" pitchFamily="49" charset="-122"/>
                    <a:cs typeface="华文细黑" panose="02010600040101010101" charset="-122"/>
                  </a:rPr>
                  <a:t>与</a:t>
                </a:r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华文细黑" panose="02010600040101010101" charset="-122"/>
                      </a:rPr>
                      <m:t>𝒀</m:t>
                    </m:r>
                  </m:oMath>
                </a14:m>
                <a:r>
                  <a:rPr lang="zh-CN" altLang="en-US" sz="2400" b="1" dirty="0">
                    <a:latin typeface="楷体" panose="02010609060101010101" pitchFamily="49" charset="-122"/>
                    <a:ea typeface="楷体" panose="02010609060101010101" pitchFamily="49" charset="-122"/>
                    <a:cs typeface="华文细黑" panose="02010600040101010101" charset="-122"/>
                  </a:rPr>
                  <a:t>的公共序列，</a:t>
                </a:r>
                <a:r>
                  <a:rPr lang="zh-CN" altLang="en-US" sz="2400" b="1" dirty="0">
                    <a:solidFill>
                      <a:srgbClr val="FF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  <a:cs typeface="华文细黑" panose="02010600040101010101" charset="-122"/>
                  </a:rPr>
                  <a:t>与</a:t>
                </a:r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华文细黑" panose="02010600040101010101" charset="-122"/>
                      </a:rPr>
                      <m:t>𝒁</m:t>
                    </m:r>
                  </m:oMath>
                </a14:m>
                <a:r>
                  <a:rPr lang="zh-CN" altLang="en-US" sz="2400" b="1" dirty="0">
                    <a:solidFill>
                      <a:srgbClr val="FF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  <a:cs typeface="华文细黑" panose="02010600040101010101" charset="-122"/>
                  </a:rPr>
                  <a:t>是</a:t>
                </a:r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华文细黑" panose="02010600040101010101" charset="-122"/>
                      </a:rPr>
                      <m:t>𝑿</m:t>
                    </m:r>
                  </m:oMath>
                </a14:m>
                <a:r>
                  <a:rPr lang="zh-CN" altLang="en-US" sz="2400" b="1" dirty="0">
                    <a:solidFill>
                      <a:srgbClr val="FF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  <a:cs typeface="华文细黑" panose="02010600040101010101" charset="-122"/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华文细黑" panose="02010600040101010101" charset="-122"/>
                      </a:rPr>
                      <m:t>𝒀</m:t>
                    </m:r>
                  </m:oMath>
                </a14:m>
                <a:r>
                  <a:rPr lang="zh-CN" altLang="en-US" sz="2400" b="1" dirty="0">
                    <a:solidFill>
                      <a:srgbClr val="FF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  <a:cs typeface="华文细黑" panose="02010600040101010101" charset="-122"/>
                  </a:rPr>
                  <a:t>的</a:t>
                </a:r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华文细黑" panose="02010600040101010101" charset="-122"/>
                      </a:rPr>
                      <m:t>𝑳𝑪𝑺</m:t>
                    </m:r>
                  </m:oMath>
                </a14:m>
                <a:r>
                  <a:rPr lang="zh-CN" altLang="en-US" sz="2400" b="1" dirty="0">
                    <a:solidFill>
                      <a:srgbClr val="FF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  <a:cs typeface="华文细黑" panose="02010600040101010101" charset="-122"/>
                  </a:rPr>
                  <a:t>矛盾，</a:t>
                </a:r>
                <a:r>
                  <a:rPr lang="zh-CN" altLang="en-US" sz="2400" b="1" dirty="0">
                    <a:latin typeface="楷体" panose="02010609060101010101" pitchFamily="49" charset="-122"/>
                    <a:ea typeface="楷体" panose="02010609060101010101" pitchFamily="49" charset="-122"/>
                    <a:cs typeface="华文细黑" panose="02010600040101010101" charset="-122"/>
                  </a:rPr>
                  <a:t>于是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</m:ctrlPr>
                      </m:sSubPr>
                      <m:e>
                        <m:r>
                          <a:rPr lang="en-US" altLang="zh-CN" sz="2400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  <m:t>𝒛</m:t>
                        </m:r>
                      </m:e>
                      <m:sub>
                        <m:r>
                          <a:rPr lang="en-US" altLang="zh-CN" sz="2400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  <m:t>𝒌</m:t>
                        </m:r>
                      </m:sub>
                    </m:sSub>
                    <m:r>
                      <a:rPr lang="en-US" altLang="zh-CN" sz="2400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=</m:t>
                    </m:r>
                    <m:sSub>
                      <m:sSubPr>
                        <m:ctrlPr>
                          <a:rPr lang="en-US" altLang="zh-CN" sz="2400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</m:ctrlPr>
                      </m:sSubPr>
                      <m:e>
                        <m:r>
                          <a:rPr lang="en-US" altLang="zh-CN" sz="2400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400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  <m:t>𝒎</m:t>
                        </m:r>
                      </m:sub>
                    </m:sSub>
                    <m:r>
                      <a:rPr lang="en-US" altLang="zh-CN" sz="2400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=</m:t>
                    </m:r>
                    <m:sSub>
                      <m:sSubPr>
                        <m:ctrlPr>
                          <a:rPr lang="en-US" altLang="zh-CN" sz="2400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</m:ctrlPr>
                      </m:sSubPr>
                      <m:e>
                        <m:r>
                          <a:rPr lang="en-US" altLang="zh-CN" sz="2400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  <m:t>𝒚</m:t>
                        </m:r>
                      </m:e>
                      <m:sub>
                        <m:r>
                          <a:rPr lang="en-US" altLang="zh-CN" sz="2400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  <m:t>𝒏</m:t>
                        </m:r>
                      </m:sub>
                    </m:sSub>
                    <m:r>
                      <a:rPr lang="en-US" altLang="zh-CN" sz="2400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 </m:t>
                    </m:r>
                  </m:oMath>
                </a14:m>
                <a:r>
                  <a:rPr lang="en-US" altLang="zh-CN" sz="2400" b="1" dirty="0">
                    <a:latin typeface="楷体" panose="02010609060101010101" pitchFamily="49" charset="-122"/>
                    <a:ea typeface="楷体" panose="02010609060101010101" pitchFamily="49" charset="-122"/>
                    <a:cs typeface="华文细黑" panose="02010600040101010101" charset="-122"/>
                  </a:rPr>
                  <a:t>。</a:t>
                </a:r>
                <a:endParaRPr lang="en-US" altLang="zh-CN" sz="2400" b="1" dirty="0">
                  <a:latin typeface="楷体" panose="02010609060101010101" pitchFamily="49" charset="-122"/>
                  <a:ea typeface="楷体" panose="02010609060101010101" pitchFamily="49" charset="-122"/>
                  <a:cs typeface="华文细黑" panose="02010600040101010101" charset="-122"/>
                </a:endParaRPr>
              </a:p>
              <a:p>
                <a:pPr algn="just">
                  <a:lnSpc>
                    <a:spcPct val="130000"/>
                  </a:lnSpc>
                  <a:spcBef>
                    <a:spcPts val="0"/>
                  </a:spcBef>
                  <a:buFont typeface="Wingdings" panose="05000000000000000000" pitchFamily="2" charset="2"/>
                  <a:buChar char="Ø"/>
                  <a:defRPr/>
                </a:pPr>
                <a:r>
                  <a:rPr lang="zh-CN" altLang="en-US" sz="2400" b="1" dirty="0">
                    <a:latin typeface="楷体" panose="02010609060101010101" pitchFamily="49" charset="-122"/>
                    <a:ea typeface="楷体" panose="02010609060101010101" pitchFamily="49" charset="-122"/>
                    <a:cs typeface="华文细黑" panose="02010600040101010101" charset="-122"/>
                  </a:rPr>
                  <a:t>现在证明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</m:ctrlPr>
                      </m:sSubPr>
                      <m:e>
                        <m:r>
                          <a:rPr lang="en-US" altLang="zh-CN" sz="2400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  <m:t>𝒁</m:t>
                        </m:r>
                      </m:e>
                      <m:sub>
                        <m:r>
                          <a:rPr lang="en-US" altLang="zh-CN" sz="2400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  <m:t>𝒌</m:t>
                        </m:r>
                        <m:r>
                          <a:rPr lang="en-US" altLang="zh-CN" sz="2400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  <m:t>−</m:t>
                        </m:r>
                        <m:r>
                          <a:rPr lang="en-US" altLang="zh-CN" sz="2400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zh-CN" altLang="en-US" sz="2400" b="1" dirty="0">
                    <a:latin typeface="楷体" panose="02010609060101010101" pitchFamily="49" charset="-122"/>
                    <a:ea typeface="楷体" panose="02010609060101010101" pitchFamily="49" charset="-122"/>
                    <a:cs typeface="华文细黑" panose="02010600040101010101" charset="-122"/>
                  </a:rPr>
                  <a:t>是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</m:ctrlPr>
                      </m:sSubPr>
                      <m:e>
                        <m:r>
                          <a:rPr lang="en-US" altLang="zh-CN" sz="2400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  <m:t>𝑿</m:t>
                        </m:r>
                      </m:e>
                      <m:sub>
                        <m:r>
                          <a:rPr lang="en-US" altLang="zh-CN" sz="2400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  <m:t>𝒎</m:t>
                        </m:r>
                        <m:r>
                          <a:rPr lang="en-US" altLang="zh-CN" sz="2400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  <m:t>−</m:t>
                        </m:r>
                        <m:r>
                          <a:rPr lang="en-US" altLang="zh-CN" sz="2400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zh-CN" altLang="en-US" sz="2400" b="1" dirty="0">
                    <a:latin typeface="楷体" panose="02010609060101010101" pitchFamily="49" charset="-122"/>
                    <a:ea typeface="楷体" panose="02010609060101010101" pitchFamily="49" charset="-122"/>
                    <a:cs typeface="华文细黑" panose="02010600040101010101" charset="-122"/>
                  </a:rPr>
                  <a:t>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</m:ctrlPr>
                      </m:sSubPr>
                      <m:e>
                        <m:r>
                          <a:rPr lang="en-US" altLang="zh-CN" sz="2400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  <m:t>𝒀</m:t>
                        </m:r>
                      </m:e>
                      <m:sub>
                        <m:r>
                          <a:rPr lang="en-US" altLang="zh-CN" sz="2400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  <m:t>𝒏</m:t>
                        </m:r>
                        <m:r>
                          <a:rPr lang="en-US" altLang="zh-CN" sz="2400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  <m:t>−</m:t>
                        </m:r>
                        <m:r>
                          <a:rPr lang="en-US" altLang="zh-CN" sz="2400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zh-CN" altLang="en-US" sz="2400" b="1" dirty="0">
                    <a:latin typeface="楷体" panose="02010609060101010101" pitchFamily="49" charset="-122"/>
                    <a:ea typeface="楷体" panose="02010609060101010101" pitchFamily="49" charset="-122"/>
                    <a:cs typeface="华文细黑" panose="02010600040101010101" charset="-122"/>
                  </a:rPr>
                  <a:t>的</a:t>
                </a:r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华文细黑" panose="02010600040101010101" charset="-122"/>
                      </a:rPr>
                      <m:t>𝑳𝑪𝑺</m:t>
                    </m:r>
                  </m:oMath>
                </a14:m>
                <a:r>
                  <a:rPr lang="en-US" altLang="zh-CN" sz="2400" b="1" dirty="0">
                    <a:latin typeface="楷体" panose="02010609060101010101" pitchFamily="49" charset="-122"/>
                    <a:ea typeface="楷体" panose="02010609060101010101" pitchFamily="49" charset="-122"/>
                    <a:cs typeface="华文细黑" panose="02010600040101010101" charset="-122"/>
                  </a:rPr>
                  <a:t>。</a:t>
                </a:r>
                <a:r>
                  <a:rPr lang="zh-CN" altLang="en-US" sz="2400" b="1" dirty="0">
                    <a:latin typeface="楷体" panose="02010609060101010101" pitchFamily="49" charset="-122"/>
                    <a:ea typeface="楷体" panose="02010609060101010101" pitchFamily="49" charset="-122"/>
                    <a:cs typeface="华文细黑" panose="02010600040101010101" charset="-122"/>
                  </a:rPr>
                  <a:t>显然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</m:ctrlPr>
                      </m:sSubPr>
                      <m:e>
                        <m:r>
                          <a:rPr lang="en-US" altLang="zh-CN" sz="2400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  <m:t>𝒁</m:t>
                        </m:r>
                      </m:e>
                      <m:sub>
                        <m:r>
                          <a:rPr lang="en-US" altLang="zh-CN" sz="2400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  <m:t>𝒌</m:t>
                        </m:r>
                        <m:r>
                          <a:rPr lang="en-US" altLang="zh-CN" sz="2400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  <m:t>−</m:t>
                        </m:r>
                        <m:r>
                          <a:rPr lang="en-US" altLang="zh-CN" sz="2400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zh-CN" altLang="en-US" sz="2400" b="1" dirty="0">
                    <a:latin typeface="楷体" panose="02010609060101010101" pitchFamily="49" charset="-122"/>
                    <a:ea typeface="楷体" panose="02010609060101010101" pitchFamily="49" charset="-122"/>
                    <a:cs typeface="华文细黑" panose="02010600040101010101" charset="-122"/>
                  </a:rPr>
                  <a:t>是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</m:ctrlPr>
                      </m:sSubPr>
                      <m:e>
                        <m:r>
                          <a:rPr lang="en-US" altLang="zh-CN" sz="2400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  <m:t>𝑿</m:t>
                        </m:r>
                      </m:e>
                      <m:sub>
                        <m:r>
                          <a:rPr lang="en-US" altLang="zh-CN" sz="2400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  <m:t>𝒎</m:t>
                        </m:r>
                        <m:r>
                          <a:rPr lang="en-US" altLang="zh-CN" sz="2400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  <m:t>−</m:t>
                        </m:r>
                        <m:r>
                          <a:rPr lang="en-US" altLang="zh-CN" sz="2400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zh-CN" altLang="en-US" sz="2400" b="1" dirty="0">
                    <a:latin typeface="楷体" panose="02010609060101010101" pitchFamily="49" charset="-122"/>
                    <a:ea typeface="楷体" panose="02010609060101010101" pitchFamily="49" charset="-122"/>
                    <a:cs typeface="华文细黑" panose="02010600040101010101" charset="-122"/>
                  </a:rPr>
                  <a:t>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</m:ctrlPr>
                      </m:sSubPr>
                      <m:e>
                        <m:r>
                          <a:rPr lang="en-US" altLang="zh-CN" sz="2400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  <m:t>𝒀</m:t>
                        </m:r>
                      </m:e>
                      <m:sub>
                        <m:r>
                          <a:rPr lang="en-US" altLang="zh-CN" sz="2400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  <m:t>𝒏</m:t>
                        </m:r>
                        <m:r>
                          <a:rPr lang="en-US" altLang="zh-CN" sz="2400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  <m:t>−</m:t>
                        </m:r>
                        <m:r>
                          <a:rPr lang="en-US" altLang="zh-CN" sz="2400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zh-CN" altLang="en-US" sz="2400" b="1" dirty="0">
                    <a:latin typeface="楷体" panose="02010609060101010101" pitchFamily="49" charset="-122"/>
                    <a:ea typeface="楷体" panose="02010609060101010101" pitchFamily="49" charset="-122"/>
                    <a:cs typeface="华文细黑" panose="02010600040101010101" charset="-122"/>
                  </a:rPr>
                  <a:t>的公共序列。我们需要证明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</m:ctrlPr>
                      </m:sSubPr>
                      <m:e>
                        <m:r>
                          <a:rPr lang="en-US" altLang="zh-CN" sz="2400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  <m:t>𝒁</m:t>
                        </m:r>
                      </m:e>
                      <m:sub>
                        <m:r>
                          <a:rPr lang="en-US" altLang="zh-CN" sz="2400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  <m:t>𝒌</m:t>
                        </m:r>
                        <m:r>
                          <a:rPr lang="en-US" altLang="zh-CN" sz="2400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  <m:t>−</m:t>
                        </m:r>
                        <m:r>
                          <a:rPr lang="en-US" altLang="zh-CN" sz="2400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zh-CN" altLang="en-US" sz="2400" b="1" dirty="0">
                    <a:latin typeface="楷体" panose="02010609060101010101" pitchFamily="49" charset="-122"/>
                    <a:ea typeface="楷体" panose="02010609060101010101" pitchFamily="49" charset="-122"/>
                    <a:cs typeface="华文细黑" panose="02010600040101010101" charset="-122"/>
                  </a:rPr>
                  <a:t>是</a:t>
                </a:r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华文细黑" panose="02010600040101010101" charset="-122"/>
                      </a:rPr>
                      <m:t>𝑳𝑪𝑺</m:t>
                    </m:r>
                  </m:oMath>
                </a14:m>
                <a:r>
                  <a:rPr lang="en-US" altLang="zh-CN" sz="2400" b="1" dirty="0">
                    <a:latin typeface="楷体" panose="02010609060101010101" pitchFamily="49" charset="-122"/>
                    <a:ea typeface="楷体" panose="02010609060101010101" pitchFamily="49" charset="-122"/>
                    <a:cs typeface="华文细黑" panose="02010600040101010101" charset="-122"/>
                  </a:rPr>
                  <a:t>。</a:t>
                </a:r>
                <a:r>
                  <a:rPr lang="zh-CN" altLang="en-US" sz="2400" b="1" dirty="0">
                    <a:latin typeface="楷体" panose="02010609060101010101" pitchFamily="49" charset="-122"/>
                    <a:ea typeface="楷体" panose="02010609060101010101" pitchFamily="49" charset="-122"/>
                    <a:cs typeface="华文细黑" panose="02010600040101010101" charset="-122"/>
                  </a:rPr>
                  <a:t>设不然，则存在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</m:ctrlPr>
                      </m:sSubPr>
                      <m:e>
                        <m:r>
                          <a:rPr lang="en-US" altLang="zh-CN" sz="2400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  <m:t>𝑿</m:t>
                        </m:r>
                      </m:e>
                      <m:sub>
                        <m:r>
                          <a:rPr lang="en-US" altLang="zh-CN" sz="2400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  <m:t>𝒎</m:t>
                        </m:r>
                        <m:r>
                          <a:rPr lang="en-US" altLang="zh-CN" sz="2400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  <m:t>−</m:t>
                        </m:r>
                        <m:r>
                          <a:rPr lang="en-US" altLang="zh-CN" sz="2400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zh-CN" altLang="en-US" sz="2400" b="1" dirty="0">
                    <a:latin typeface="楷体" panose="02010609060101010101" pitchFamily="49" charset="-122"/>
                    <a:ea typeface="楷体" panose="02010609060101010101" pitchFamily="49" charset="-122"/>
                    <a:cs typeface="华文细黑" panose="02010600040101010101" charset="-122"/>
                  </a:rPr>
                  <a:t>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</m:ctrlPr>
                      </m:sSubPr>
                      <m:e>
                        <m:r>
                          <a:rPr lang="en-US" altLang="zh-CN" sz="2400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  <m:t>𝒀</m:t>
                        </m:r>
                      </m:e>
                      <m:sub>
                        <m:r>
                          <a:rPr lang="en-US" altLang="zh-CN" sz="2400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  <m:t>𝒏</m:t>
                        </m:r>
                        <m:r>
                          <a:rPr lang="en-US" altLang="zh-CN" sz="2400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  <m:t>−</m:t>
                        </m:r>
                        <m:r>
                          <a:rPr lang="en-US" altLang="zh-CN" sz="2400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zh-CN" altLang="en-US" sz="2400" b="1" dirty="0">
                    <a:latin typeface="楷体" panose="02010609060101010101" pitchFamily="49" charset="-122"/>
                    <a:ea typeface="楷体" panose="02010609060101010101" pitchFamily="49" charset="-122"/>
                    <a:cs typeface="华文细黑" panose="02010600040101010101" charset="-122"/>
                  </a:rPr>
                  <a:t>的公共子序列</a:t>
                </a:r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华文细黑" panose="02010600040101010101" charset="-122"/>
                      </a:rPr>
                      <m:t>𝑾</m:t>
                    </m:r>
                  </m:oMath>
                </a14:m>
                <a:r>
                  <a:rPr lang="en-US" altLang="zh-CN" sz="2400" b="1" dirty="0">
                    <a:latin typeface="楷体" panose="02010609060101010101" pitchFamily="49" charset="-122"/>
                    <a:ea typeface="楷体" panose="02010609060101010101" pitchFamily="49" charset="-122"/>
                    <a:cs typeface="华文细黑" panose="02010600040101010101" charset="-122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华文细黑" panose="02010600040101010101" charset="-122"/>
                      </a:rPr>
                      <m:t>𝑾</m:t>
                    </m:r>
                  </m:oMath>
                </a14:m>
                <a:r>
                  <a:rPr lang="zh-CN" altLang="en-US" sz="2400" b="1" dirty="0">
                    <a:latin typeface="楷体" panose="02010609060101010101" pitchFamily="49" charset="-122"/>
                    <a:ea typeface="楷体" panose="02010609060101010101" pitchFamily="49" charset="-122"/>
                    <a:cs typeface="华文细黑" panose="02010600040101010101" charset="-122"/>
                  </a:rPr>
                  <a:t>的长大于</a:t>
                </a:r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华文细黑" panose="02010600040101010101" charset="-122"/>
                      </a:rPr>
                      <m:t>𝒌</m:t>
                    </m:r>
                    <m:r>
                      <a:rPr lang="en-US" altLang="zh-CN" sz="2400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华文细黑" panose="02010600040101010101" charset="-122"/>
                      </a:rPr>
                      <m:t>−</m:t>
                    </m:r>
                    <m:r>
                      <a:rPr lang="en-US" altLang="zh-CN" sz="2400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华文细黑" panose="02010600040101010101" charset="-122"/>
                      </a:rPr>
                      <m:t>𝟏</m:t>
                    </m:r>
                  </m:oMath>
                </a14:m>
                <a:r>
                  <a:rPr lang="en-US" altLang="zh-CN" sz="2400" b="1" dirty="0">
                    <a:latin typeface="楷体" panose="02010609060101010101" pitchFamily="49" charset="-122"/>
                    <a:ea typeface="楷体" panose="02010609060101010101" pitchFamily="49" charset="-122"/>
                    <a:cs typeface="华文细黑" panose="02010600040101010101" charset="-122"/>
                  </a:rPr>
                  <a:t>。</a:t>
                </a:r>
                <a:r>
                  <a:rPr lang="zh-CN" altLang="en-US" sz="2400" b="1" dirty="0">
                    <a:latin typeface="楷体" panose="02010609060101010101" pitchFamily="49" charset="-122"/>
                    <a:ea typeface="楷体" panose="02010609060101010101" pitchFamily="49" charset="-122"/>
                    <a:cs typeface="华文细黑" panose="02010600040101010101" charset="-122"/>
                  </a:rPr>
                  <a:t>增加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 dirty="0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</m:ctrlPr>
                      </m:sSubPr>
                      <m:e>
                        <m:r>
                          <a:rPr lang="en-US" altLang="zh-CN" sz="2400" b="1" i="1" dirty="0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400" b="1" i="1" dirty="0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  <m:t>𝒎</m:t>
                        </m:r>
                      </m:sub>
                    </m:sSub>
                    <m:r>
                      <a:rPr lang="en-US" altLang="zh-CN" sz="2400" b="1" i="1" dirty="0">
                        <a:solidFill>
                          <a:srgbClr val="0000CC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=</m:t>
                    </m:r>
                    <m:sSub>
                      <m:sSubPr>
                        <m:ctrlPr>
                          <a:rPr lang="en-US" altLang="zh-CN" sz="2400" b="1" i="1" dirty="0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</m:ctrlPr>
                      </m:sSubPr>
                      <m:e>
                        <m:r>
                          <a:rPr lang="en-US" altLang="zh-CN" sz="2400" b="1" i="1" dirty="0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  <m:t>𝒚</m:t>
                        </m:r>
                      </m:e>
                      <m:sub>
                        <m:r>
                          <a:rPr lang="en-US" altLang="zh-CN" sz="2400" b="1" i="1" dirty="0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  <m:t>𝒏</m:t>
                        </m:r>
                      </m:sub>
                    </m:sSub>
                  </m:oMath>
                </a14:m>
                <a:r>
                  <a:rPr lang="zh-CN" altLang="en-US" sz="2400" b="1" dirty="0">
                    <a:latin typeface="楷体" panose="02010609060101010101" pitchFamily="49" charset="-122"/>
                    <a:ea typeface="楷体" panose="02010609060101010101" pitchFamily="49" charset="-122"/>
                    <a:cs typeface="华文细黑" panose="02010600040101010101" charset="-122"/>
                  </a:rPr>
                  <a:t>到</a:t>
                </a:r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华文细黑" panose="02010600040101010101" charset="-122"/>
                      </a:rPr>
                      <m:t>𝑾</m:t>
                    </m:r>
                  </m:oMath>
                </a14:m>
                <a:r>
                  <a:rPr lang="en-US" altLang="zh-CN" sz="2400" b="1" dirty="0">
                    <a:latin typeface="楷体" panose="02010609060101010101" pitchFamily="49" charset="-122"/>
                    <a:ea typeface="楷体" panose="02010609060101010101" pitchFamily="49" charset="-122"/>
                    <a:cs typeface="华文细黑" panose="02010600040101010101" charset="-122"/>
                  </a:rPr>
                  <a:t>，</a:t>
                </a:r>
                <a:r>
                  <a:rPr lang="zh-CN" altLang="en-US" sz="2400" b="1" dirty="0">
                    <a:latin typeface="楷体" panose="02010609060101010101" pitchFamily="49" charset="-122"/>
                    <a:ea typeface="楷体" panose="02010609060101010101" pitchFamily="49" charset="-122"/>
                    <a:cs typeface="华文细黑" panose="02010600040101010101" charset="-122"/>
                  </a:rPr>
                  <a:t>我们得到一个长大于</a:t>
                </a:r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华文细黑" panose="02010600040101010101" charset="-122"/>
                      </a:rPr>
                      <m:t>𝒌</m:t>
                    </m:r>
                  </m:oMath>
                </a14:m>
                <a:r>
                  <a:rPr lang="zh-CN" altLang="en-US" sz="2400" b="1" dirty="0">
                    <a:latin typeface="楷体" panose="02010609060101010101" pitchFamily="49" charset="-122"/>
                    <a:ea typeface="楷体" panose="02010609060101010101" pitchFamily="49" charset="-122"/>
                    <a:cs typeface="华文细黑" panose="02010600040101010101" charset="-122"/>
                  </a:rPr>
                  <a:t>的</a:t>
                </a:r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华文细黑" panose="02010600040101010101" charset="-122"/>
                      </a:rPr>
                      <m:t>𝑿</m:t>
                    </m:r>
                  </m:oMath>
                </a14:m>
                <a:r>
                  <a:rPr lang="zh-CN" altLang="en-US" sz="2400" b="1" dirty="0">
                    <a:latin typeface="楷体" panose="02010609060101010101" pitchFamily="49" charset="-122"/>
                    <a:ea typeface="楷体" panose="02010609060101010101" pitchFamily="49" charset="-122"/>
                    <a:cs typeface="华文细黑" panose="02010600040101010101" charset="-122"/>
                  </a:rPr>
                  <a:t>与</a:t>
                </a:r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华文细黑" panose="02010600040101010101" charset="-122"/>
                      </a:rPr>
                      <m:t>𝒀</m:t>
                    </m:r>
                  </m:oMath>
                </a14:m>
                <a:r>
                  <a:rPr lang="zh-CN" altLang="en-US" sz="2400" b="1" dirty="0">
                    <a:latin typeface="楷体" panose="02010609060101010101" pitchFamily="49" charset="-122"/>
                    <a:ea typeface="楷体" panose="02010609060101010101" pitchFamily="49" charset="-122"/>
                    <a:cs typeface="华文细黑" panose="02010600040101010101" charset="-122"/>
                  </a:rPr>
                  <a:t>的公共序列，</a:t>
                </a:r>
                <a:r>
                  <a:rPr lang="zh-CN" altLang="en-US" sz="2400" b="1" dirty="0">
                    <a:solidFill>
                      <a:srgbClr val="FF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  <a:cs typeface="华文细黑" panose="02010600040101010101" charset="-122"/>
                  </a:rPr>
                  <a:t>与</a:t>
                </a:r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华文细黑" panose="02010600040101010101" charset="-122"/>
                      </a:rPr>
                      <m:t>𝒁</m:t>
                    </m:r>
                  </m:oMath>
                </a14:m>
                <a:r>
                  <a:rPr lang="zh-CN" altLang="en-US" sz="2400" b="1" dirty="0">
                    <a:solidFill>
                      <a:srgbClr val="FF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  <a:cs typeface="华文细黑" panose="02010600040101010101" charset="-122"/>
                  </a:rPr>
                  <a:t>是</a:t>
                </a:r>
                <a14:m>
                  <m:oMath xmlns:m="http://schemas.openxmlformats.org/officeDocument/2006/math">
                    <m:r>
                      <a:rPr lang="zh-CN" altLang="en-US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华文细黑" panose="02010600040101010101" charset="-122"/>
                      </a:rPr>
                      <m:t>𝑿</m:t>
                    </m:r>
                  </m:oMath>
                </a14:m>
                <a:r>
                  <a:rPr lang="zh-CN" altLang="en-US" sz="2400" b="1" dirty="0">
                    <a:solidFill>
                      <a:srgbClr val="FF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  <a:cs typeface="华文细黑" panose="02010600040101010101" charset="-122"/>
                  </a:rPr>
                  <a:t>和</a:t>
                </a:r>
                <a14:m>
                  <m:oMath xmlns:m="http://schemas.openxmlformats.org/officeDocument/2006/math">
                    <m:r>
                      <a:rPr lang="zh-CN" altLang="en-US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华文细黑" panose="02010600040101010101" charset="-122"/>
                      </a:rPr>
                      <m:t>𝒀</m:t>
                    </m:r>
                  </m:oMath>
                </a14:m>
                <a:r>
                  <a:rPr lang="zh-CN" altLang="en-US" sz="2400" b="1" dirty="0">
                    <a:solidFill>
                      <a:srgbClr val="FF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  <a:cs typeface="华文细黑" panose="02010600040101010101" charset="-122"/>
                  </a:rPr>
                  <a:t>的</a:t>
                </a:r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华文细黑" panose="02010600040101010101" charset="-122"/>
                      </a:rPr>
                      <m:t>𝑳𝑪𝑺</m:t>
                    </m:r>
                  </m:oMath>
                </a14:m>
                <a:r>
                  <a:rPr lang="zh-CN" altLang="en-US" sz="2400" b="1" dirty="0">
                    <a:solidFill>
                      <a:srgbClr val="FF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  <a:cs typeface="华文细黑" panose="02010600040101010101" charset="-122"/>
                  </a:rPr>
                  <a:t>矛盾</a:t>
                </a:r>
                <a:r>
                  <a:rPr lang="zh-CN" altLang="en-US" sz="2400" b="1" dirty="0">
                    <a:latin typeface="楷体" panose="02010609060101010101" pitchFamily="49" charset="-122"/>
                    <a:ea typeface="楷体" panose="02010609060101010101" pitchFamily="49" charset="-122"/>
                    <a:cs typeface="华文细黑" panose="02010600040101010101" charset="-122"/>
                  </a:rPr>
                  <a:t>。于是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</m:ctrlPr>
                      </m:sSubPr>
                      <m:e>
                        <m:r>
                          <a:rPr lang="en-US" altLang="zh-CN" sz="2400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  <m:t>𝒁</m:t>
                        </m:r>
                      </m:e>
                      <m:sub>
                        <m:r>
                          <a:rPr lang="en-US" altLang="zh-CN" sz="2400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  <m:t>𝒌</m:t>
                        </m:r>
                        <m:r>
                          <a:rPr lang="en-US" altLang="zh-CN" sz="2400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  <m:t>−</m:t>
                        </m:r>
                        <m:r>
                          <a:rPr lang="en-US" altLang="zh-CN" sz="2400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zh-CN" altLang="en-US" sz="2400" b="1" dirty="0">
                    <a:latin typeface="楷体" panose="02010609060101010101" pitchFamily="49" charset="-122"/>
                    <a:ea typeface="楷体" panose="02010609060101010101" pitchFamily="49" charset="-122"/>
                    <a:cs typeface="华文细黑" panose="02010600040101010101" charset="-122"/>
                  </a:rPr>
                  <a:t>是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</m:ctrlPr>
                      </m:sSubPr>
                      <m:e>
                        <m:r>
                          <a:rPr lang="en-US" altLang="zh-CN" sz="2400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  <m:t>𝑿</m:t>
                        </m:r>
                      </m:e>
                      <m:sub>
                        <m:r>
                          <a:rPr lang="en-US" altLang="zh-CN" sz="2400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  <m:t>𝒎</m:t>
                        </m:r>
                        <m:r>
                          <a:rPr lang="en-US" altLang="zh-CN" sz="2400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  <m:t>−</m:t>
                        </m:r>
                        <m:r>
                          <a:rPr lang="en-US" altLang="zh-CN" sz="2400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zh-CN" altLang="en-US" sz="2400" b="1" dirty="0">
                    <a:latin typeface="楷体" panose="02010609060101010101" pitchFamily="49" charset="-122"/>
                    <a:ea typeface="楷体" panose="02010609060101010101" pitchFamily="49" charset="-122"/>
                    <a:cs typeface="华文细黑" panose="02010600040101010101" charset="-122"/>
                  </a:rPr>
                  <a:t>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</m:ctrlPr>
                      </m:sSubPr>
                      <m:e>
                        <m:r>
                          <a:rPr lang="en-US" altLang="zh-CN" sz="2400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  <m:t>𝒀</m:t>
                        </m:r>
                      </m:e>
                      <m:sub>
                        <m:r>
                          <a:rPr lang="en-US" altLang="zh-CN" sz="2400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  <m:t>𝒏</m:t>
                        </m:r>
                        <m:r>
                          <a:rPr lang="en-US" altLang="zh-CN" sz="2400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  <m:t>−</m:t>
                        </m:r>
                        <m:r>
                          <a:rPr lang="en-US" altLang="zh-CN" sz="2400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zh-CN" altLang="en-US" sz="2400" b="1" dirty="0">
                    <a:latin typeface="楷体" panose="02010609060101010101" pitchFamily="49" charset="-122"/>
                    <a:ea typeface="楷体" panose="02010609060101010101" pitchFamily="49" charset="-122"/>
                    <a:cs typeface="华文细黑" panose="02010600040101010101" charset="-122"/>
                  </a:rPr>
                  <a:t>的</a:t>
                </a:r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华文细黑" panose="02010600040101010101" charset="-122"/>
                      </a:rPr>
                      <m:t>𝑳𝑪𝑺</m:t>
                    </m:r>
                  </m:oMath>
                </a14:m>
                <a:r>
                  <a:rPr lang="zh-CN" altLang="en-US" sz="2400" b="1" dirty="0">
                    <a:latin typeface="楷体" panose="02010609060101010101" pitchFamily="49" charset="-122"/>
                    <a:ea typeface="楷体" panose="02010609060101010101" pitchFamily="49" charset="-122"/>
                    <a:cs typeface="华文细黑" panose="02010600040101010101" charset="-122"/>
                  </a:rPr>
                  <a:t>。</a:t>
                </a:r>
                <a:endParaRPr lang="en-US" altLang="zh-CN" sz="2400" b="1" dirty="0">
                  <a:latin typeface="楷体" panose="02010609060101010101" pitchFamily="49" charset="-122"/>
                  <a:ea typeface="楷体" panose="02010609060101010101" pitchFamily="49" charset="-122"/>
                  <a:cs typeface="华文细黑" panose="02010600040101010101" charset="-122"/>
                </a:endParaRPr>
              </a:p>
            </p:txBody>
          </p:sp>
        </mc:Choice>
        <mc:Fallback>
          <p:sp>
            <p:nvSpPr>
              <p:cNvPr id="5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28600" y="2133600"/>
                <a:ext cx="8686800" cy="4435850"/>
              </a:xfrm>
              <a:prstGeom prst="rect">
                <a:avLst/>
              </a:prstGeom>
              <a:blipFill rotWithShape="1">
                <a:blip r:embed="rId2"/>
                <a:stretch>
                  <a:fillRect l="-146" t="-286" r="-146" b="-278"/>
                </a:stretch>
              </a:blipFill>
              <a:ln w="25400">
                <a:solidFill>
                  <a:schemeClr val="tx2">
                    <a:lumMod val="60000"/>
                    <a:lumOff val="40000"/>
                  </a:schemeClr>
                </a:solidFill>
                <a:miter lim="8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713731" name="Rectangle 3"/>
              <p:cNvSpPr>
                <a:spLocks noGrp="1" noChangeArrowheads="1"/>
              </p:cNvSpPr>
              <p:nvPr>
                <p:ph type="body" idx="1"/>
              </p:nvPr>
            </p:nvSpPr>
            <p:spPr bwMode="auto">
              <a:xfrm>
                <a:off x="304800" y="449423"/>
                <a:ext cx="8458200" cy="1219199"/>
              </a:xfrm>
              <a:solidFill>
                <a:schemeClr val="bg1"/>
              </a:solidFill>
              <a:ln w="254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pPr marL="0" lvl="1" indent="457200">
                  <a:lnSpc>
                    <a:spcPct val="150000"/>
                  </a:lnSpc>
                  <a:spcBef>
                    <a:spcPts val="0"/>
                  </a:spcBef>
                  <a:buNone/>
                  <a:defRPr/>
                </a:pPr>
                <a:r>
                  <a:rPr lang="zh-CN" altLang="en-US" sz="2400" b="1" dirty="0">
                    <a:solidFill>
                      <a:srgbClr val="FF0000"/>
                    </a:solidFill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rPr>
                  <a:t>（</a:t>
                </a:r>
                <a:r>
                  <a:rPr lang="en-US" altLang="zh-CN" sz="2400" b="1" dirty="0">
                    <a:solidFill>
                      <a:srgbClr val="FF0000"/>
                    </a:solidFill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rPr>
                  <a:t>2</a:t>
                </a:r>
                <a:r>
                  <a:rPr lang="zh-CN" altLang="en-US" sz="2400" b="1" dirty="0">
                    <a:solidFill>
                      <a:srgbClr val="FF0000"/>
                    </a:solidFill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rPr>
                  <a:t>）</a:t>
                </a:r>
                <a14:m>
                  <m:oMath xmlns:m="http://schemas.openxmlformats.org/officeDocument/2006/math">
                    <m:r>
                      <a:rPr lang="en-US" altLang="zh-CN" sz="2400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𝑿</m:t>
                    </m:r>
                    <m:r>
                      <a:rPr lang="en-US" altLang="zh-CN" sz="2400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=</m:t>
                    </m:r>
                    <m:d>
                      <m:dPr>
                        <m:ctrlPr>
                          <a:rPr lang="en-US" altLang="zh-CN" sz="2400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b="1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2400" b="1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altLang="zh-CN" sz="2400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  <m:t>,</m:t>
                        </m:r>
                        <m:r>
                          <a:rPr lang="en-US" altLang="zh-CN" sz="2400" b="1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  <m:r>
                          <a:rPr lang="en-US" altLang="zh-CN" sz="2400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400" b="1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altLang="zh-CN" sz="2400" b="1" i="1" dirty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楷体" panose="02010609060101010101" pitchFamily="49" charset="-122"/>
                                    <a:cs typeface="Times New Roman" panose="02020603050405020304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1" i="1" dirty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楷体" panose="02010609060101010101" pitchFamily="49" charset="-122"/>
                                    <a:cs typeface="Times New Roman" panose="02020603050405020304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zh-CN" sz="2400" b="1" i="1" dirty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楷体" panose="02010609060101010101" pitchFamily="49" charset="-122"/>
                                    <a:cs typeface="Times New Roman" panose="02020603050405020304" charset="0"/>
                                  </a:rPr>
                                  <m:t>𝒎</m:t>
                                </m:r>
                                <m:r>
                                  <a:rPr lang="en-US" altLang="zh-CN" sz="2400" b="1" i="1" dirty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楷体" panose="02010609060101010101" pitchFamily="49" charset="-122"/>
                                    <a:cs typeface="Times New Roman" panose="02020603050405020304" charset="0"/>
                                  </a:rPr>
                                  <m:t>−</m:t>
                                </m:r>
                                <m:r>
                                  <a:rPr lang="en-US" altLang="zh-CN" sz="2400" b="1" i="1" dirty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楷体" panose="02010609060101010101" pitchFamily="49" charset="-122"/>
                                    <a:cs typeface="Times New Roman" panose="02020603050405020304" charset="0"/>
                                  </a:rPr>
                                  <m:t>𝟏</m:t>
                                </m:r>
                              </m:sub>
                            </m:sSub>
                            <m:r>
                              <a:rPr lang="en-US" altLang="zh-CN" sz="2400" b="1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charset="0"/>
                              </a:rPr>
                              <m:t>, </m:t>
                            </m:r>
                            <m:r>
                              <a:rPr lang="en-US" altLang="zh-CN" sz="2400" b="1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2400" b="1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charset="0"/>
                              </a:rPr>
                              <m:t>𝒎</m:t>
                            </m:r>
                          </m:sub>
                        </m:sSub>
                      </m:e>
                    </m:d>
                    <m:r>
                      <a:rPr lang="en-US" altLang="zh-CN" sz="2400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,</m:t>
                    </m:r>
                    <m:r>
                      <a:rPr lang="en-US" altLang="zh-CN" sz="2400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   </m:t>
                    </m:r>
                    <m:r>
                      <a:rPr lang="en-US" altLang="zh-CN" sz="2400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𝒀</m:t>
                    </m:r>
                    <m:r>
                      <a:rPr lang="en-US" altLang="zh-CN" sz="2400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=</m:t>
                    </m:r>
                    <m:d>
                      <m:dPr>
                        <m:ctrlPr>
                          <a:rPr lang="en-US" altLang="zh-CN" sz="2400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b="1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altLang="zh-CN" sz="2400" b="1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altLang="zh-CN" sz="2400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  <m:t>,</m:t>
                        </m:r>
                        <m:r>
                          <a:rPr lang="en-US" altLang="zh-CN" sz="2400" b="1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  <m:sSub>
                          <m:sSubPr>
                            <m:ctrlPr>
                              <a:rPr lang="en-US" altLang="zh-CN" sz="2400" b="1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charset="0"/>
                              </a:rPr>
                              <m:t>,</m:t>
                            </m:r>
                            <m:r>
                              <a:rPr lang="en-US" altLang="zh-CN" sz="2400" b="1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altLang="zh-CN" sz="2400" b="1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charset="0"/>
                              </a:rPr>
                              <m:t>𝒏</m:t>
                            </m:r>
                            <m:r>
                              <a:rPr lang="en-US" altLang="zh-CN" sz="2400" b="1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charset="0"/>
                              </a:rPr>
                              <m:t>−</m:t>
                            </m:r>
                            <m:r>
                              <a:rPr lang="en-US" altLang="zh-CN" sz="2400" b="1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charset="0"/>
                              </a:rPr>
                              <m:t>𝟏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400" b="1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charset="0"/>
                              </a:rPr>
                              <m:t>,</m:t>
                            </m:r>
                            <m:r>
                              <a:rPr lang="en-US" altLang="zh-CN" sz="2400" b="1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altLang="zh-CN" sz="2400" b="1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charset="0"/>
                              </a:rPr>
                              <m:t>𝒏</m:t>
                            </m:r>
                          </m:sub>
                        </m:sSub>
                      </m:e>
                    </m:d>
                    <m:r>
                      <a:rPr lang="en-US" altLang="zh-CN" sz="2400" b="1" i="0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,</m:t>
                    </m:r>
                    <m:r>
                      <a:rPr lang="en-US" altLang="zh-CN" sz="2400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  </m:t>
                    </m:r>
                    <m:sSub>
                      <m:sSubPr>
                        <m:ctrlPr>
                          <a:rPr lang="en-US" altLang="zh-CN" sz="2400" b="1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</m:ctrlPr>
                      </m:sSubPr>
                      <m:e>
                        <m:r>
                          <a:rPr lang="en-US" altLang="zh-CN" sz="2400" b="1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  <m:t>  </m:t>
                        </m:r>
                        <m:r>
                          <a:rPr lang="en-US" altLang="zh-CN" sz="2400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400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  <m:t>𝒎</m:t>
                        </m:r>
                      </m:sub>
                    </m:sSub>
                    <m:r>
                      <a:rPr lang="en-US" altLang="zh-CN" sz="2400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≠</m:t>
                    </m:r>
                    <m:sSub>
                      <m:sSubPr>
                        <m:ctrlPr>
                          <a:rPr lang="en-US" altLang="zh-CN" sz="2400" b="1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</m:ctrlPr>
                      </m:sSubPr>
                      <m:e>
                        <m:r>
                          <a:rPr lang="en-US" altLang="zh-CN" sz="2400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  <m:t>𝒚</m:t>
                        </m:r>
                      </m:e>
                      <m:sub>
                        <m:r>
                          <a:rPr lang="en-US" altLang="zh-CN" sz="2400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  <m:t>𝒏</m:t>
                        </m:r>
                      </m:sub>
                    </m:sSub>
                  </m:oMath>
                </a14:m>
                <a:r>
                  <a:rPr lang="en-US" altLang="zh-CN" sz="2400" b="1" dirty="0">
                    <a:solidFill>
                      <a:srgbClr val="0000FF"/>
                    </a:solidFill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rPr>
                  <a:t>，</a:t>
                </a:r>
                <a:r>
                  <a:rPr lang="zh-CN" altLang="en-US" sz="2400" b="1" dirty="0">
                    <a:solidFill>
                      <a:srgbClr val="0000FF"/>
                    </a:solidFill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rPr>
                  <a:t>且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</m:ctrlPr>
                      </m:sSubPr>
                      <m:e>
                        <m:r>
                          <a:rPr lang="en-US" altLang="zh-CN" sz="2400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  <m:t>𝒛</m:t>
                        </m:r>
                      </m:e>
                      <m:sub>
                        <m:r>
                          <a:rPr lang="en-US" altLang="zh-CN" sz="2400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  <m:t>𝒌</m:t>
                        </m:r>
                      </m:sub>
                    </m:sSub>
                    <m:r>
                      <a:rPr lang="en-US" altLang="zh-CN" sz="2400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charset="0"/>
                      </a:rPr>
                      <m:t>≠</m:t>
                    </m:r>
                    <m:sSub>
                      <m:sSubPr>
                        <m:ctrlPr>
                          <a:rPr lang="en-US" altLang="zh-CN" sz="2400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</m:ctrlPr>
                      </m:sSubPr>
                      <m:e>
                        <m:r>
                          <a:rPr lang="en-US" altLang="zh-CN" sz="2400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400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  <m:t>𝒎</m:t>
                        </m:r>
                      </m:sub>
                    </m:sSub>
                  </m:oMath>
                </a14:m>
                <a:r>
                  <a:rPr lang="zh-CN" altLang="en-US" sz="2400" b="1" dirty="0">
                    <a:solidFill>
                      <a:srgbClr val="0000FF"/>
                    </a:solidFill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rPr>
                  <a:t>，则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</m:ctrlPr>
                      </m:sSubPr>
                      <m:e>
                        <m:r>
                          <a:rPr lang="en-US" altLang="zh-CN" sz="2400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  <m:t>𝑳𝑪𝑺</m:t>
                        </m:r>
                      </m:e>
                      <m:sub>
                        <m:r>
                          <a:rPr lang="en-US" altLang="zh-CN" sz="2400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  <m:t>𝑿𝒀</m:t>
                        </m:r>
                      </m:sub>
                    </m:sSub>
                    <m:r>
                      <a:rPr lang="en-US" altLang="zh-CN" sz="2400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=</m:t>
                    </m:r>
                    <m:sSub>
                      <m:sSubPr>
                        <m:ctrlPr>
                          <a:rPr lang="en-US" altLang="zh-CN" sz="2400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</m:ctrlPr>
                      </m:sSubPr>
                      <m:e>
                        <m:r>
                          <a:rPr lang="en-US" altLang="zh-CN" sz="2400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  <m:t>𝑳𝑪𝑺</m:t>
                        </m:r>
                      </m:e>
                      <m:sub>
                        <m:sSub>
                          <m:sSubPr>
                            <m:ctrlPr>
                              <a:rPr lang="en-US" altLang="zh-CN" sz="2400" b="1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charset="0"/>
                              </a:rPr>
                              <m:t>𝑿</m:t>
                            </m:r>
                          </m:e>
                          <m:sub>
                            <m:r>
                              <a:rPr lang="en-US" altLang="zh-CN" sz="2400" b="1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charset="0"/>
                              </a:rPr>
                              <m:t>𝒎</m:t>
                            </m:r>
                            <m:r>
                              <a:rPr lang="en-US" altLang="zh-CN" sz="2400" b="1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charset="0"/>
                              </a:rPr>
                              <m:t>−</m:t>
                            </m:r>
                            <m:r>
                              <a:rPr lang="en-US" altLang="zh-CN" sz="2400" b="1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altLang="zh-CN" sz="2400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  <m:t>𝒀</m:t>
                        </m:r>
                      </m:sub>
                    </m:sSub>
                  </m:oMath>
                </a14:m>
                <a:r>
                  <a:rPr lang="zh-CN" altLang="en-US" sz="2400" b="1" dirty="0">
                    <a:solidFill>
                      <a:srgbClr val="0000FF"/>
                    </a:solidFill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rPr>
                  <a:t> </a:t>
                </a:r>
                <a:endParaRPr lang="zh-CN" altLang="en-US" sz="2400" b="1" dirty="0"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713731" name="Rectangle 3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 bwMode="auto">
              <a:xfrm>
                <a:off x="304800" y="449423"/>
                <a:ext cx="8458200" cy="1219199"/>
              </a:xfrm>
              <a:blipFill rotWithShape="1">
                <a:blip r:embed="rId1"/>
                <a:stretch>
                  <a:fillRect l="-150" t="-1081" r="-150" b="-40013"/>
                </a:stretch>
              </a:blipFill>
              <a:ln w="254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 3"/>
              <p:cNvSpPr txBox="1">
                <a:spLocks noChangeArrowheads="1"/>
              </p:cNvSpPr>
              <p:nvPr/>
            </p:nvSpPr>
            <p:spPr bwMode="auto">
              <a:xfrm>
                <a:off x="304800" y="1752600"/>
                <a:ext cx="8458200" cy="28956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>
                <a:lvl1pPr marL="342900" indent="-3429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1" indent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r>
                  <a:rPr lang="zh-CN" altLang="en-US" sz="2400" b="1" dirty="0">
                    <a:solidFill>
                      <a:srgbClr val="FF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  <a:cs typeface="华文细黑" panose="02010600040101010101" charset="-122"/>
                  </a:rPr>
                  <a:t>证明:（反证法）</a:t>
                </a:r>
                <a:endParaRPr lang="en-US" altLang="zh-CN" sz="2400" b="1" dirty="0">
                  <a:solidFill>
                    <a:srgbClr val="FF0000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endParaRPr>
              </a:p>
              <a:p>
                <a:pPr marL="0" lvl="1" indent="45720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None/>
                  <a:defRPr/>
                </a:pPr>
                <a:r>
                  <a:rPr lang="zh-CN" altLang="en-US" sz="2400" b="1" dirty="0">
                    <a:solidFill>
                      <a:srgbClr val="FF0000"/>
                    </a:solidFill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rPr>
                  <a:t>由于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</m:ctrlPr>
                      </m:sSubPr>
                      <m:e>
                        <m:r>
                          <a:rPr lang="en-US" altLang="zh-CN" sz="2400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  <m:t>𝒛</m:t>
                        </m:r>
                      </m:e>
                      <m:sub>
                        <m:r>
                          <a:rPr lang="en-US" altLang="zh-CN" sz="2400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  <m:t>𝒌</m:t>
                        </m:r>
                      </m:sub>
                    </m:sSub>
                    <m:r>
                      <a:rPr lang="en-US" altLang="zh-CN" sz="2400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charset="0"/>
                      </a:rPr>
                      <m:t>≠</m:t>
                    </m:r>
                    <m:sSub>
                      <m:sSubPr>
                        <m:ctrlPr>
                          <a:rPr lang="en-US" altLang="zh-CN" sz="2400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</m:ctrlPr>
                      </m:sSubPr>
                      <m:e>
                        <m:r>
                          <a:rPr lang="en-US" altLang="zh-CN" sz="2400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400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  <m:t>𝒎</m:t>
                        </m:r>
                      </m:sub>
                    </m:sSub>
                  </m:oMath>
                </a14:m>
                <a:r>
                  <a:rPr lang="zh-CN" altLang="en-US" sz="2400" b="1" dirty="0">
                    <a:solidFill>
                      <a:srgbClr val="FF0000"/>
                    </a:solidFill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华文细黑" panose="02010600040101010101" charset="-122"/>
                      </a:rPr>
                      <m:t>𝒁</m:t>
                    </m:r>
                  </m:oMath>
                </a14:m>
                <a:r>
                  <a:rPr lang="zh-CN" altLang="en-US" sz="2400" b="1" dirty="0">
                    <a:solidFill>
                      <a:srgbClr val="FF0000"/>
                    </a:solidFill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rPr>
                  <a:t>是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</m:ctrlPr>
                      </m:sSubPr>
                      <m:e>
                        <m:r>
                          <a:rPr lang="en-US" altLang="zh-CN" sz="2400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  <m:t>𝑿</m:t>
                        </m:r>
                      </m:e>
                      <m:sub>
                        <m:r>
                          <a:rPr lang="en-US" altLang="zh-CN" sz="2400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  <m:t>𝒎</m:t>
                        </m:r>
                        <m:r>
                          <a:rPr lang="en-US" altLang="zh-CN" sz="2400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  <m:t>−</m:t>
                        </m:r>
                        <m:r>
                          <a:rPr lang="en-US" altLang="zh-CN" sz="2400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zh-CN" altLang="en-US" sz="2400" b="1" dirty="0">
                    <a:solidFill>
                      <a:srgbClr val="FF0000"/>
                    </a:solidFill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rPr>
                  <a:t>与</a:t>
                </a:r>
                <a14:m>
                  <m:oMath xmlns:m="http://schemas.openxmlformats.org/officeDocument/2006/math">
                    <m:r>
                      <a:rPr lang="en-US" altLang="zh-CN" sz="2400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华文细黑" panose="02010600040101010101" charset="-122"/>
                      </a:rPr>
                      <m:t>𝒀</m:t>
                    </m:r>
                  </m:oMath>
                </a14:m>
                <a:r>
                  <a:rPr lang="zh-CN" altLang="en-US" sz="2400" b="1" dirty="0">
                    <a:solidFill>
                      <a:srgbClr val="FF0000"/>
                    </a:solidFill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rPr>
                  <a:t>的公共子序列。我们来证</a:t>
                </a:r>
                <a14:m>
                  <m:oMath xmlns:m="http://schemas.openxmlformats.org/officeDocument/2006/math">
                    <m:r>
                      <a:rPr lang="en-US" altLang="zh-CN" sz="2400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华文细黑" panose="02010600040101010101" charset="-122"/>
                      </a:rPr>
                      <m:t>𝒁</m:t>
                    </m:r>
                  </m:oMath>
                </a14:m>
                <a:r>
                  <a:rPr lang="zh-CN" altLang="en-US" sz="2400" b="1" dirty="0">
                    <a:solidFill>
                      <a:srgbClr val="FF0000"/>
                    </a:solidFill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rPr>
                  <a:t>是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</m:ctrlPr>
                      </m:sSubPr>
                      <m:e>
                        <m:r>
                          <a:rPr lang="en-US" altLang="zh-CN" sz="2400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  <m:t>𝑿</m:t>
                        </m:r>
                      </m:e>
                      <m:sub>
                        <m:r>
                          <a:rPr lang="en-US" altLang="zh-CN" sz="2400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  <m:t>𝒎</m:t>
                        </m:r>
                        <m:r>
                          <a:rPr lang="en-US" altLang="zh-CN" sz="2400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  <m:t>−</m:t>
                        </m:r>
                        <m:r>
                          <a:rPr lang="en-US" altLang="zh-CN" sz="2400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zh-CN" altLang="en-US" sz="2400" b="1" dirty="0">
                    <a:solidFill>
                      <a:srgbClr val="FF0000"/>
                    </a:solidFill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rPr>
                  <a:t>与</a:t>
                </a:r>
                <a14:m>
                  <m:oMath xmlns:m="http://schemas.openxmlformats.org/officeDocument/2006/math">
                    <m:r>
                      <a:rPr lang="en-US" altLang="zh-CN" sz="2400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华文细黑" panose="02010600040101010101" charset="-122"/>
                      </a:rPr>
                      <m:t>𝒀</m:t>
                    </m:r>
                  </m:oMath>
                </a14:m>
                <a:r>
                  <a:rPr lang="zh-CN" altLang="en-US" sz="2400" b="1" dirty="0">
                    <a:solidFill>
                      <a:srgbClr val="FF0000"/>
                    </a:solidFill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rPr>
                  <a:t>的</a:t>
                </a:r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华文细黑" panose="02010600040101010101" charset="-122"/>
                      </a:rPr>
                      <m:t>𝑳𝑪𝑺</m:t>
                    </m:r>
                  </m:oMath>
                </a14:m>
                <a:r>
                  <a:rPr lang="en-US" altLang="zh-CN" sz="2400" b="1" dirty="0">
                    <a:solidFill>
                      <a:srgbClr val="FF0000"/>
                    </a:solidFill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rPr>
                  <a:t>。</a:t>
                </a:r>
                <a:r>
                  <a:rPr lang="zh-CN" altLang="en-US" sz="2400" b="1" dirty="0">
                    <a:solidFill>
                      <a:srgbClr val="FF0000"/>
                    </a:solidFill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rPr>
                  <a:t>设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</m:ctrlPr>
                      </m:sSubPr>
                      <m:e>
                        <m:r>
                          <a:rPr lang="en-US" altLang="zh-CN" sz="2400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  <m:t>𝑿</m:t>
                        </m:r>
                      </m:e>
                      <m:sub>
                        <m:r>
                          <a:rPr lang="en-US" altLang="zh-CN" sz="2400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  <m:t>𝒎</m:t>
                        </m:r>
                        <m:r>
                          <a:rPr lang="en-US" altLang="zh-CN" sz="2400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  <m:t>−</m:t>
                        </m:r>
                        <m:r>
                          <a:rPr lang="en-US" altLang="zh-CN" sz="2400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zh-CN" altLang="en-US" sz="2400" b="1" dirty="0">
                    <a:solidFill>
                      <a:srgbClr val="FF0000"/>
                    </a:solidFill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rPr>
                  <a:t>与</a:t>
                </a:r>
                <a14:m>
                  <m:oMath xmlns:m="http://schemas.openxmlformats.org/officeDocument/2006/math">
                    <m:r>
                      <a:rPr lang="en-US" altLang="zh-CN" sz="2400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华文细黑" panose="02010600040101010101" charset="-122"/>
                      </a:rPr>
                      <m:t>𝒀</m:t>
                    </m:r>
                  </m:oMath>
                </a14:m>
                <a:r>
                  <a:rPr lang="zh-CN" altLang="en-US" sz="2400" b="1" dirty="0">
                    <a:solidFill>
                      <a:srgbClr val="FF0000"/>
                    </a:solidFill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rPr>
                  <a:t>有一个公共子序列</a:t>
                </a:r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华文细黑" panose="02010600040101010101" charset="-122"/>
                      </a:rPr>
                      <m:t>𝑾</m:t>
                    </m:r>
                  </m:oMath>
                </a14:m>
                <a:r>
                  <a:rPr lang="en-US" altLang="zh-CN" sz="2400" b="1" dirty="0">
                    <a:solidFill>
                      <a:srgbClr val="FF0000"/>
                    </a:solidFill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华文细黑" panose="02010600040101010101" charset="-122"/>
                      </a:rPr>
                      <m:t>𝑾</m:t>
                    </m:r>
                  </m:oMath>
                </a14:m>
                <a:r>
                  <a:rPr lang="zh-CN" altLang="en-US" sz="2400" b="1" dirty="0">
                    <a:solidFill>
                      <a:srgbClr val="FF0000"/>
                    </a:solidFill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rPr>
                  <a:t>的长度大于</a:t>
                </a:r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华文细黑" panose="02010600040101010101" charset="-122"/>
                      </a:rPr>
                      <m:t>𝒌</m:t>
                    </m:r>
                  </m:oMath>
                </a14:m>
                <a:r>
                  <a:rPr lang="zh-CN" altLang="en-US" sz="2400" b="1" dirty="0">
                    <a:solidFill>
                      <a:srgbClr val="FF0000"/>
                    </a:solidFill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rPr>
                  <a:t>，则</a:t>
                </a:r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华文细黑" panose="02010600040101010101" charset="-122"/>
                      </a:rPr>
                      <m:t>𝑾</m:t>
                    </m:r>
                  </m:oMath>
                </a14:m>
                <a:r>
                  <a:rPr lang="zh-CN" altLang="en-US" sz="2400" b="1" dirty="0">
                    <a:solidFill>
                      <a:srgbClr val="FF0000"/>
                    </a:solidFill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rPr>
                  <a:t>也是</a:t>
                </a:r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华文细黑" panose="02010600040101010101" charset="-122"/>
                      </a:rPr>
                      <m:t>𝑿</m:t>
                    </m:r>
                  </m:oMath>
                </a14:m>
                <a:r>
                  <a:rPr lang="zh-CN" altLang="en-US" sz="2400" b="1" dirty="0">
                    <a:solidFill>
                      <a:srgbClr val="FF0000"/>
                    </a:solidFill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rPr>
                  <a:t>与</a:t>
                </a:r>
                <a14:m>
                  <m:oMath xmlns:m="http://schemas.openxmlformats.org/officeDocument/2006/math">
                    <m:r>
                      <a:rPr lang="en-US" altLang="zh-CN" sz="2400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华文细黑" panose="02010600040101010101" charset="-122"/>
                      </a:rPr>
                      <m:t>𝒀</m:t>
                    </m:r>
                  </m:oMath>
                </a14:m>
                <a:r>
                  <a:rPr lang="zh-CN" altLang="en-US" sz="2400" b="1" dirty="0">
                    <a:solidFill>
                      <a:srgbClr val="FF0000"/>
                    </a:solidFill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rPr>
                  <a:t>的公共子序列，与</a:t>
                </a:r>
                <a14:m>
                  <m:oMath xmlns:m="http://schemas.openxmlformats.org/officeDocument/2006/math">
                    <m:r>
                      <a:rPr lang="en-US" altLang="zh-CN" sz="2400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华文细黑" panose="02010600040101010101" charset="-122"/>
                      </a:rPr>
                      <m:t>𝒁</m:t>
                    </m:r>
                  </m:oMath>
                </a14:m>
                <a:r>
                  <a:rPr lang="zh-CN" altLang="en-US" sz="2400" b="1" dirty="0">
                    <a:solidFill>
                      <a:srgbClr val="FF0000"/>
                    </a:solidFill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rPr>
                  <a:t>是</a:t>
                </a:r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华文细黑" panose="02010600040101010101" charset="-122"/>
                      </a:rPr>
                      <m:t>𝑳𝑪𝑺</m:t>
                    </m:r>
                  </m:oMath>
                </a14:m>
                <a:r>
                  <a:rPr lang="zh-CN" altLang="en-US" sz="2400" b="1" dirty="0">
                    <a:solidFill>
                      <a:srgbClr val="FF0000"/>
                    </a:solidFill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rPr>
                  <a:t>矛盾。</a:t>
                </a:r>
                <a:endParaRPr lang="zh-CN" altLang="en-US" sz="2400" b="1" dirty="0">
                  <a:solidFill>
                    <a:srgbClr val="FF0000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endParaRPr>
              </a:p>
              <a:p>
                <a:pPr marL="0" indent="0" algn="just">
                  <a:lnSpc>
                    <a:spcPct val="150000"/>
                  </a:lnSpc>
                  <a:spcBef>
                    <a:spcPts val="0"/>
                  </a:spcBef>
                  <a:buFontTx/>
                  <a:buNone/>
                  <a:defRPr/>
                </a:pPr>
                <a:r>
                  <a:rPr lang="zh-CN" altLang="en-US" sz="2400" b="1" dirty="0">
                    <a:solidFill>
                      <a:srgbClr val="FF0000"/>
                    </a:solidFill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rPr>
                  <a:t> （</a:t>
                </a:r>
                <a:r>
                  <a:rPr lang="en-US" altLang="zh-CN" sz="2400" b="1" dirty="0">
                    <a:solidFill>
                      <a:srgbClr val="FF0000"/>
                    </a:solidFill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rPr>
                  <a:t>3</a:t>
                </a:r>
                <a:r>
                  <a:rPr lang="zh-CN" altLang="en-US" sz="2400" b="1" dirty="0">
                    <a:solidFill>
                      <a:srgbClr val="FF0000"/>
                    </a:solidFill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rPr>
                  <a:t>）  同（</a:t>
                </a:r>
                <a:r>
                  <a:rPr lang="en-US" altLang="zh-CN" sz="2400" b="1" dirty="0">
                    <a:solidFill>
                      <a:srgbClr val="FF0000"/>
                    </a:solidFill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rPr>
                  <a:t>2</a:t>
                </a:r>
                <a:r>
                  <a:rPr lang="zh-CN" altLang="en-US" sz="2400" b="1" dirty="0">
                    <a:solidFill>
                      <a:srgbClr val="FF0000"/>
                    </a:solidFill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rPr>
                  <a:t>）可证。</a:t>
                </a:r>
                <a:endParaRPr lang="zh-CN" altLang="en-US" sz="2400" dirty="0">
                  <a:solidFill>
                    <a:srgbClr val="FF0000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3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04800" y="1752600"/>
                <a:ext cx="8458200" cy="2895600"/>
              </a:xfrm>
              <a:prstGeom prst="rect">
                <a:avLst/>
              </a:prstGeom>
              <a:blipFill rotWithShape="1">
                <a:blip r:embed="rId2"/>
                <a:stretch>
                  <a:fillRect l="-150" t="-439" r="-150" b="-439"/>
                </a:stretch>
              </a:blipFill>
              <a:ln w="254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Box 8"/>
          <p:cNvSpPr txBox="1">
            <a:spLocks noChangeArrowheads="1"/>
          </p:cNvSpPr>
          <p:nvPr/>
        </p:nvSpPr>
        <p:spPr bwMode="auto">
          <a:xfrm>
            <a:off x="57150" y="5021423"/>
            <a:ext cx="9029700" cy="1303177"/>
          </a:xfrm>
          <a:prstGeom prst="rect">
            <a:avLst/>
          </a:prstGeom>
          <a:solidFill>
            <a:srgbClr val="66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zh-CN" altLang="en-US" sz="2800" b="1" dirty="0">
                <a:solidFill>
                  <a:srgbClr val="FF0000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rPr>
              <a:t>定理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rPr>
              <a:t>1</a:t>
            </a:r>
            <a:r>
              <a:rPr lang="zh-CN" altLang="en-US" sz="2800" b="1" dirty="0">
                <a:solidFill>
                  <a:srgbClr val="FF0000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rPr>
              <a:t>表明：两个序列的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rPr>
              <a:t>LCS</a:t>
            </a:r>
            <a:r>
              <a:rPr lang="zh-CN" altLang="en-US" sz="2800" b="1" dirty="0">
                <a:solidFill>
                  <a:srgbClr val="FF0000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rPr>
              <a:t>包含两个序列前缀的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rPr>
              <a:t>LCS</a:t>
            </a:r>
            <a:r>
              <a:rPr lang="zh-CN" altLang="en-US" sz="2800" b="1" dirty="0">
                <a:solidFill>
                  <a:srgbClr val="FF0000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rPr>
              <a:t>。</a:t>
            </a:r>
            <a:endParaRPr lang="en-US" altLang="zh-CN" sz="2800" b="1" dirty="0">
              <a:solidFill>
                <a:srgbClr val="FF0000"/>
              </a:solidFill>
              <a:latin typeface="Times New Roman" panose="02020603050405020304" charset="0"/>
              <a:ea typeface="楷体" panose="02010609060101010101" pitchFamily="49" charset="-122"/>
              <a:cs typeface="Times New Roman" panose="02020603050405020304" charset="0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800" b="1" dirty="0">
                <a:solidFill>
                  <a:srgbClr val="FF0000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rPr>
              <a:t>因此，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rPr>
              <a:t>LCS</a:t>
            </a:r>
            <a:r>
              <a:rPr lang="zh-CN" altLang="en-US" sz="2800" b="1" dirty="0">
                <a:solidFill>
                  <a:srgbClr val="FF0000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rPr>
              <a:t>问题具有优化子结构。可以考虑动态规划。</a:t>
            </a:r>
            <a:endParaRPr lang="zh-CN" altLang="en-US" sz="2800" b="1" dirty="0">
              <a:solidFill>
                <a:srgbClr val="FF0000"/>
              </a:solidFill>
              <a:latin typeface="Times New Roman" panose="02020603050405020304" charset="0"/>
              <a:ea typeface="楷体" panose="02010609060101010101" pitchFamily="49" charset="-122"/>
              <a:cs typeface="Times New Roman" panose="020206030504050203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676867" name="Rectangle 3"/>
              <p:cNvSpPr>
                <a:spLocks noGrp="1" noChangeArrowheads="1"/>
              </p:cNvSpPr>
              <p:nvPr>
                <p:ph type="body" idx="1"/>
              </p:nvPr>
            </p:nvSpPr>
            <p:spPr bwMode="auto">
              <a:xfrm>
                <a:off x="152400" y="1371600"/>
                <a:ext cx="8839200" cy="2362200"/>
              </a:xfrm>
              <a:solidFill>
                <a:srgbClr val="00FFFF"/>
              </a:solidFill>
              <a:ln w="25400">
                <a:solidFill>
                  <a:schemeClr val="tx2">
                    <a:lumMod val="60000"/>
                    <a:lumOff val="40000"/>
                  </a:schemeClr>
                </a:solidFill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lvl="1" algn="just">
                  <a:lnSpc>
                    <a:spcPct val="150000"/>
                  </a:lnSpc>
                  <a:spcAft>
                    <a:spcPts val="1800"/>
                  </a:spcAft>
                  <a:buNone/>
                  <a:defRPr/>
                </a:pPr>
                <a14:m>
                  <m:oMath xmlns:m="http://schemas.openxmlformats.org/officeDocument/2006/math">
                    <m:r>
                      <a:rPr lang="en-US" altLang="zh-CN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𝑿</m:t>
                    </m:r>
                  </m:oMath>
                </a14:m>
                <a:r>
                  <a:rPr lang="zh-CN" altLang="en-US" b="1" dirty="0">
                    <a:latin typeface="楷体" panose="02010609060101010101" pitchFamily="49" charset="-122"/>
                    <a:ea typeface="楷体" panose="02010609060101010101" pitchFamily="49" charset="-122"/>
                    <a:cs typeface="华文细黑" panose="02010600040101010101" charset="-122"/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𝒀</m:t>
                    </m:r>
                  </m:oMath>
                </a14:m>
                <a:r>
                  <a:rPr lang="zh-CN" altLang="en-US" b="1" dirty="0">
                    <a:latin typeface="楷体" panose="02010609060101010101" pitchFamily="49" charset="-122"/>
                    <a:ea typeface="楷体" panose="02010609060101010101" pitchFamily="49" charset="-122"/>
                    <a:cs typeface="华文细黑" panose="02010600040101010101" charset="-122"/>
                  </a:rPr>
                  <a:t>的</a:t>
                </a:r>
                <a:r>
                  <a:rPr lang="en-US" altLang="zh-CN" b="1" dirty="0"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rPr>
                  <a:t>LCS</a:t>
                </a:r>
                <a:r>
                  <a:rPr lang="zh-CN" altLang="en-US" b="1" dirty="0">
                    <a:latin typeface="楷体" panose="02010609060101010101" pitchFamily="49" charset="-122"/>
                    <a:ea typeface="楷体" panose="02010609060101010101" pitchFamily="49" charset="-122"/>
                    <a:cs typeface="华文细黑" panose="02010600040101010101" charset="-122"/>
                  </a:rPr>
                  <a:t>的优化解结构为</a:t>
                </a:r>
                <a:endParaRPr lang="en-US" altLang="zh-CN" b="1" dirty="0">
                  <a:latin typeface="楷体" panose="02010609060101010101" pitchFamily="49" charset="-122"/>
                  <a:ea typeface="楷体" panose="02010609060101010101" pitchFamily="49" charset="-122"/>
                  <a:cs typeface="华文细黑" panose="02010600040101010101" charset="-122"/>
                </a:endParaRPr>
              </a:p>
              <a:p>
                <a:pPr marL="0" lvl="1" indent="0" algn="just">
                  <a:spcBef>
                    <a:spcPts val="0"/>
                  </a:spcBef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charset="0"/>
                            </a:rPr>
                          </m:ctrlPr>
                        </m:sSubPr>
                        <m:e>
                          <m:r>
                            <a:rPr lang="en-US" altLang="zh-CN" sz="2400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charset="0"/>
                            </a:rPr>
                            <m:t>𝑳𝑪𝑺</m:t>
                          </m:r>
                        </m:e>
                        <m:sub>
                          <m:r>
                            <a:rPr lang="en-US" altLang="zh-CN" sz="2400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charset="0"/>
                            </a:rPr>
                            <m:t>𝑿𝒀</m:t>
                          </m:r>
                        </m:sub>
                      </m:sSub>
                      <m:r>
                        <a:rPr lang="en-US" altLang="zh-CN" sz="2400" b="1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sz="2400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华文细黑" panose="02010600040101010101" charset="-122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2400" b="1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华文细黑" panose="02010600040101010101" charset="-122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altLang="zh-CN" sz="2400" b="1" i="1" dirty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  <a:cs typeface="Times New Roman" panose="020206030504050203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1" i="1" dirty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  <a:cs typeface="Times New Roman" panose="02020603050405020304" charset="0"/>
                                    </a:rPr>
                                    <m:t>𝑳𝑪𝑺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altLang="zh-CN" sz="2400" b="1" i="1" dirty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楷体" panose="02010609060101010101" pitchFamily="49" charset="-122"/>
                                          <a:cs typeface="Times New Roman" panose="0202060305040502030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b="1" i="1" dirty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楷体" panose="02010609060101010101" pitchFamily="49" charset="-122"/>
                                          <a:cs typeface="Times New Roman" panose="02020603050405020304" charset="0"/>
                                        </a:rPr>
                                        <m:t>𝑿</m:t>
                                      </m:r>
                                    </m:e>
                                    <m:sub>
                                      <m:r>
                                        <a:rPr lang="en-US" altLang="zh-CN" sz="2400" b="1" i="1" dirty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楷体" panose="02010609060101010101" pitchFamily="49" charset="-122"/>
                                          <a:cs typeface="Times New Roman" panose="02020603050405020304" charset="0"/>
                                        </a:rPr>
                                        <m:t>𝒎</m:t>
                                      </m:r>
                                      <m:r>
                                        <a:rPr lang="en-US" altLang="zh-CN" sz="2400" b="1" i="1" dirty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楷体" panose="02010609060101010101" pitchFamily="49" charset="-122"/>
                                          <a:cs typeface="Times New Roman" panose="02020603050405020304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sz="2400" b="1" i="1" dirty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楷体" panose="02010609060101010101" pitchFamily="49" charset="-122"/>
                                          <a:cs typeface="Times New Roman" panose="02020603050405020304" charset="0"/>
                                        </a:rPr>
                                        <m:t>𝟏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altLang="zh-CN" sz="2400" b="1" i="1" dirty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楷体" panose="02010609060101010101" pitchFamily="49" charset="-122"/>
                                          <a:cs typeface="Times New Roman" panose="0202060305040502030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b="1" i="1" dirty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楷体" panose="02010609060101010101" pitchFamily="49" charset="-122"/>
                                          <a:cs typeface="Times New Roman" panose="02020603050405020304" charset="0"/>
                                        </a:rPr>
                                        <m:t>𝒀</m:t>
                                      </m:r>
                                    </m:e>
                                    <m:sub>
                                      <m:r>
                                        <a:rPr lang="en-US" altLang="zh-CN" sz="2400" b="1" i="1" dirty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楷体" panose="02010609060101010101" pitchFamily="49" charset="-122"/>
                                          <a:cs typeface="Times New Roman" panose="02020603050405020304" charset="0"/>
                                        </a:rPr>
                                        <m:t>𝒏</m:t>
                                      </m:r>
                                      <m:r>
                                        <a:rPr lang="en-US" altLang="zh-CN" sz="2400" b="1" i="1" dirty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楷体" panose="02010609060101010101" pitchFamily="49" charset="-122"/>
                                          <a:cs typeface="Times New Roman" panose="02020603050405020304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sz="2400" b="1" i="1" dirty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楷体" panose="02010609060101010101" pitchFamily="49" charset="-122"/>
                                          <a:cs typeface="Times New Roman" panose="02020603050405020304" charset="0"/>
                                        </a:rPr>
                                        <m:t>𝟏</m:t>
                                      </m:r>
                                    </m:sub>
                                  </m:sSub>
                                </m:sub>
                              </m:sSub>
                              <m:r>
                                <a:rPr lang="en-US" altLang="zh-CN" sz="2400" b="1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charset="0"/>
                                </a:rPr>
                                <m:t>+&lt;</m:t>
                              </m:r>
                              <m:sSub>
                                <m:sSubPr>
                                  <m:ctrlPr>
                                    <a:rPr lang="en-US" altLang="zh-CN" sz="2400" b="1" i="1" dirty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  <a:cs typeface="Times New Roman" panose="020206030504050203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1" i="1" dirty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  <a:cs typeface="Times New Roman" panose="02020603050405020304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CN" sz="2400" b="1" i="1" dirty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  <a:cs typeface="Times New Roman" panose="02020603050405020304" charset="0"/>
                                    </a:rPr>
                                    <m:t>𝒎</m:t>
                                  </m:r>
                                </m:sub>
                              </m:sSub>
                              <m:r>
                                <a:rPr lang="en-US" altLang="zh-CN" sz="2400" b="1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zh-CN" sz="2400" b="1" i="1" dirty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  <a:cs typeface="Times New Roman" panose="020206030504050203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1" i="1" dirty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  <a:cs typeface="Times New Roman" panose="02020603050405020304" charset="0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en-US" altLang="zh-CN" sz="2400" b="1" i="1" dirty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  <a:cs typeface="Times New Roman" panose="02020603050405020304" charset="0"/>
                                    </a:rPr>
                                    <m:t>𝒏</m:t>
                                  </m:r>
                                </m:sub>
                              </m:sSub>
                              <m:r>
                                <a:rPr lang="en-US" altLang="zh-CN" sz="2400" b="1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charset="0"/>
                                </a:rPr>
                                <m:t>&gt;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CN" sz="2400" b="1" i="1" dirty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  <a:cs typeface="Times New Roman" panose="020206030504050203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1" i="1" dirty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  <a:cs typeface="Times New Roman" panose="02020603050405020304" charset="0"/>
                                    </a:rPr>
                                    <m:t>𝑳𝑪𝑺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altLang="zh-CN" sz="2400" b="1" i="1" dirty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楷体" panose="02010609060101010101" pitchFamily="49" charset="-122"/>
                                          <a:cs typeface="Times New Roman" panose="0202060305040502030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b="1" i="1" dirty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楷体" panose="02010609060101010101" pitchFamily="49" charset="-122"/>
                                          <a:cs typeface="Times New Roman" panose="02020603050405020304" charset="0"/>
                                        </a:rPr>
                                        <m:t>𝑿</m:t>
                                      </m:r>
                                    </m:e>
                                    <m:sub>
                                      <m:r>
                                        <a:rPr lang="en-US" altLang="zh-CN" sz="2400" b="1" i="1" dirty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楷体" panose="02010609060101010101" pitchFamily="49" charset="-122"/>
                                          <a:cs typeface="Times New Roman" panose="02020603050405020304" charset="0"/>
                                        </a:rPr>
                                        <m:t>𝒎</m:t>
                                      </m:r>
                                      <m:r>
                                        <a:rPr lang="en-US" altLang="zh-CN" sz="2400" b="1" i="1" dirty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楷体" panose="02010609060101010101" pitchFamily="49" charset="-122"/>
                                          <a:cs typeface="Times New Roman" panose="02020603050405020304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sz="2400" b="1" i="1" dirty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楷体" panose="02010609060101010101" pitchFamily="49" charset="-122"/>
                                          <a:cs typeface="Times New Roman" panose="02020603050405020304" charset="0"/>
                                        </a:rPr>
                                        <m:t>𝟏</m:t>
                                      </m:r>
                                    </m:sub>
                                  </m:sSub>
                                  <m:r>
                                    <a:rPr lang="en-US" altLang="zh-CN" sz="2400" b="1" i="1" dirty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  <a:cs typeface="Times New Roman" panose="02020603050405020304" charset="0"/>
                                    </a:rPr>
                                    <m:t>𝒀</m:t>
                                  </m:r>
                                  <m:r>
                                    <a:rPr lang="en-US" altLang="zh-CN" sz="2400" b="1" i="1" dirty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  <a:cs typeface="Times New Roman" panose="02020603050405020304" charset="0"/>
                                    </a:rPr>
                                    <m:t>   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sz="2400" b="1" i="1" dirty="0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  <a:cs typeface="Times New Roman" panose="020206030504050203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1" i="1" dirty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  <a:cs typeface="Times New Roman" panose="02020603050405020304" charset="0"/>
                                    </a:rPr>
                                    <m:t>𝑳𝑪𝑺</m:t>
                                  </m:r>
                                </m:e>
                                <m:sub>
                                  <m:r>
                                    <a:rPr lang="en-US" altLang="zh-CN" sz="2400" b="1" i="1" dirty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  <a:cs typeface="Times New Roman" panose="02020603050405020304" charset="0"/>
                                    </a:rPr>
                                    <m:t>𝑿</m:t>
                                  </m:r>
                                  <m:sSub>
                                    <m:sSubPr>
                                      <m:ctrlPr>
                                        <a:rPr lang="en-US" altLang="zh-CN" sz="2400" b="1" i="1" dirty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楷体" panose="02010609060101010101" pitchFamily="49" charset="-122"/>
                                          <a:cs typeface="Times New Roman" panose="0202060305040502030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b="1" i="1" dirty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楷体" panose="02010609060101010101" pitchFamily="49" charset="-122"/>
                                          <a:cs typeface="Times New Roman" panose="02020603050405020304" charset="0"/>
                                        </a:rPr>
                                        <m:t>𝒀</m:t>
                                      </m:r>
                                    </m:e>
                                    <m:sub>
                                      <m:r>
                                        <a:rPr lang="en-US" altLang="zh-CN" sz="2400" b="1" i="1" dirty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楷体" panose="02010609060101010101" pitchFamily="49" charset="-122"/>
                                          <a:cs typeface="Times New Roman" panose="02020603050405020304" charset="0"/>
                                        </a:rPr>
                                        <m:t>𝒏</m:t>
                                      </m:r>
                                      <m:r>
                                        <a:rPr lang="en-US" altLang="zh-CN" sz="2400" b="1" i="1" dirty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楷体" panose="02010609060101010101" pitchFamily="49" charset="-122"/>
                                          <a:cs typeface="Times New Roman" panose="02020603050405020304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sz="2400" b="1" i="1" dirty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楷体" panose="02010609060101010101" pitchFamily="49" charset="-122"/>
                                          <a:cs typeface="Times New Roman" panose="02020603050405020304" charset="0"/>
                                        </a:rPr>
                                        <m:t>𝟏</m:t>
                                      </m:r>
                                    </m:sub>
                                  </m:sSub>
                                  <m:r>
                                    <a:rPr lang="en-US" altLang="zh-CN" sz="2400" b="1" i="1" dirty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  <a:cs typeface="Times New Roman" panose="02020603050405020304" charset="0"/>
                                    </a:rPr>
                                    <m:t> 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altLang="zh-CN" sz="2400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华文细黑" panose="02010600040101010101" charset="-122"/>
                            </a:rPr>
                          </m:ctrlPr>
                        </m:mPr>
                        <m:mr>
                          <m:e>
                            <m:r>
                              <a:rPr lang="en-US" altLang="zh-CN" sz="2400" b="1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华文细黑" panose="02010600040101010101" charset="-122"/>
                                <a:cs typeface="华文细黑" panose="02010600040101010101" charset="-122"/>
                              </a:rPr>
                              <m:t>𝒊𝒇</m:t>
                            </m:r>
                            <m:r>
                              <a:rPr lang="en-US" altLang="zh-CN" sz="2400" b="1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华文细黑" panose="02010600040101010101" charset="-122"/>
                                <a:cs typeface="华文细黑" panose="02010600040101010101" charset="-122"/>
                              </a:rPr>
                              <m:t>   </m:t>
                            </m:r>
                            <m:sSub>
                              <m:sSubPr>
                                <m:ctrlPr>
                                  <a:rPr lang="en-US" altLang="zh-CN" sz="2400" b="1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华文细黑" panose="02010600040101010101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1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华文细黑" panose="02010600040101010101" charset="-122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zh-CN" sz="2400" b="1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华文细黑" panose="02010600040101010101" charset="-122"/>
                                  </a:rPr>
                                  <m:t>𝒎</m:t>
                                </m:r>
                              </m:sub>
                            </m:sSub>
                            <m:r>
                              <a:rPr lang="en-US" altLang="zh-CN" sz="2400" b="1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华文细黑" panose="02010600040101010101" charset="-122"/>
                                <a:cs typeface="华文细黑" panose="02010600040101010101" charset="-122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altLang="zh-CN" sz="2400" b="1" i="1" dirty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楷体" panose="02010609060101010101" pitchFamily="49" charset="-122"/>
                                    <a:cs typeface="Times New Roman" panose="02020603050405020304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1" i="1" dirty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楷体" panose="02010609060101010101" pitchFamily="49" charset="-122"/>
                                    <a:cs typeface="Times New Roman" panose="02020603050405020304" charset="0"/>
                                  </a:rPr>
                                  <m:t>𝒚</m:t>
                                </m:r>
                              </m:e>
                              <m:sub>
                                <m:r>
                                  <a:rPr lang="en-US" altLang="zh-CN" sz="2400" b="1" i="1" dirty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楷体" panose="02010609060101010101" pitchFamily="49" charset="-122"/>
                                    <a:cs typeface="Times New Roman" panose="02020603050405020304" charset="0"/>
                                  </a:rPr>
                                  <m:t>𝒏</m:t>
                                </m:r>
                              </m:sub>
                            </m:sSub>
                          </m:e>
                        </m:mr>
                        <m:mr>
                          <m:e>
                            <m:r>
                              <a:rPr lang="en-US" altLang="zh-CN" sz="2400" b="1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charset="0"/>
                              </a:rPr>
                              <m:t>𝒊𝒇</m:t>
                            </m:r>
                            <m:sSub>
                              <m:sSubPr>
                                <m:ctrlPr>
                                  <a:rPr lang="en-US" altLang="zh-CN" sz="2400" b="1" i="1" dirty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楷体" panose="02010609060101010101" pitchFamily="49" charset="-122"/>
                                    <a:cs typeface="Times New Roman" panose="02020603050405020304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1" i="1" dirty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楷体" panose="02010609060101010101" pitchFamily="49" charset="-122"/>
                                    <a:cs typeface="Times New Roman" panose="02020603050405020304" charset="0"/>
                                  </a:rPr>
                                  <m:t>  </m:t>
                                </m:r>
                                <m:r>
                                  <a:rPr lang="en-US" altLang="zh-CN" sz="2400" b="1" i="1" dirty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楷体" panose="02010609060101010101" pitchFamily="49" charset="-122"/>
                                    <a:cs typeface="Times New Roman" panose="02020603050405020304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zh-CN" sz="2400" b="1" i="1" dirty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楷体" panose="02010609060101010101" pitchFamily="49" charset="-122"/>
                                    <a:cs typeface="Times New Roman" panose="02020603050405020304" charset="0"/>
                                  </a:rPr>
                                  <m:t>𝒎</m:t>
                                </m:r>
                              </m:sub>
                            </m:sSub>
                            <m:r>
                              <a:rPr lang="en-US" altLang="zh-CN" sz="2400" b="1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charset="0"/>
                              </a:rPr>
                              <m:t>≠</m:t>
                            </m:r>
                            <m:sSub>
                              <m:sSubPr>
                                <m:ctrlPr>
                                  <a:rPr lang="en-US" altLang="zh-CN" sz="2400" b="1" i="1" dirty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楷体" panose="02010609060101010101" pitchFamily="49" charset="-122"/>
                                    <a:cs typeface="Times New Roman" panose="02020603050405020304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1" i="1" dirty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楷体" panose="02010609060101010101" pitchFamily="49" charset="-122"/>
                                    <a:cs typeface="Times New Roman" panose="02020603050405020304" charset="0"/>
                                  </a:rPr>
                                  <m:t>𝒚</m:t>
                                </m:r>
                              </m:e>
                              <m:sub>
                                <m:r>
                                  <a:rPr lang="en-US" altLang="zh-CN" sz="2400" b="1" i="1" dirty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楷体" panose="02010609060101010101" pitchFamily="49" charset="-122"/>
                                    <a:cs typeface="Times New Roman" panose="02020603050405020304" charset="0"/>
                                  </a:rPr>
                                  <m:t>𝒏</m:t>
                                </m:r>
                              </m:sub>
                            </m:sSub>
                            <m:r>
                              <a:rPr lang="en-US" altLang="zh-CN" sz="2400" b="1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altLang="zh-CN" sz="2400" b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sz="2400" b="1" i="1" dirty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楷体" panose="02010609060101010101" pitchFamily="49" charset="-122"/>
                                    <a:cs typeface="Times New Roman" panose="02020603050405020304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1" i="1" dirty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楷体" panose="02010609060101010101" pitchFamily="49" charset="-122"/>
                                    <a:cs typeface="Times New Roman" panose="02020603050405020304" charset="0"/>
                                  </a:rPr>
                                  <m:t> </m:t>
                                </m:r>
                                <m:r>
                                  <a:rPr lang="en-US" altLang="zh-CN" sz="2400" b="1" i="1" dirty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楷体" panose="02010609060101010101" pitchFamily="49" charset="-122"/>
                                    <a:cs typeface="Times New Roman" panose="02020603050405020304" charset="0"/>
                                  </a:rPr>
                                  <m:t>𝒛</m:t>
                                </m:r>
                              </m:e>
                              <m:sub>
                                <m:r>
                                  <a:rPr lang="en-US" altLang="zh-CN" sz="2400" b="1" i="1" dirty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楷体" panose="02010609060101010101" pitchFamily="49" charset="-122"/>
                                    <a:cs typeface="Times New Roman" panose="02020603050405020304" charset="0"/>
                                  </a:rPr>
                                  <m:t>𝒌</m:t>
                                </m:r>
                              </m:sub>
                            </m:sSub>
                            <m:r>
                              <a:rPr lang="en-US" altLang="zh-CN" sz="2400" b="1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charset="0"/>
                              </a:rPr>
                              <m:t>≠</m:t>
                            </m:r>
                            <m:sSub>
                              <m:sSubPr>
                                <m:ctrlPr>
                                  <a:rPr lang="en-US" altLang="zh-CN" sz="2400" b="1" i="1" dirty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楷体" panose="02010609060101010101" pitchFamily="49" charset="-122"/>
                                    <a:cs typeface="Times New Roman" panose="02020603050405020304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1" i="1" dirty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楷体" panose="02010609060101010101" pitchFamily="49" charset="-122"/>
                                    <a:cs typeface="Times New Roman" panose="02020603050405020304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zh-CN" sz="2400" b="1" i="1" dirty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楷体" panose="02010609060101010101" pitchFamily="49" charset="-122"/>
                                    <a:cs typeface="Times New Roman" panose="02020603050405020304" charset="0"/>
                                  </a:rPr>
                                  <m:t>𝒎</m:t>
                                </m:r>
                              </m:sub>
                            </m:sSub>
                          </m:e>
                        </m:mr>
                        <m:mr>
                          <m:e>
                            <m:r>
                              <a:rPr lang="en-US" altLang="zh-CN" sz="2400" b="1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charset="0"/>
                              </a:rPr>
                              <m:t>𝒊𝒇</m:t>
                            </m:r>
                            <m:sSub>
                              <m:sSubPr>
                                <m:ctrlPr>
                                  <a:rPr lang="en-US" altLang="zh-CN" sz="2400" b="1" i="1" dirty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楷体" panose="02010609060101010101" pitchFamily="49" charset="-122"/>
                                    <a:cs typeface="Times New Roman" panose="02020603050405020304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1" i="1" dirty="0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楷体" panose="02010609060101010101" pitchFamily="49" charset="-122"/>
                                    <a:cs typeface="Times New Roman" panose="02020603050405020304" charset="0"/>
                                  </a:rPr>
                                  <m:t>  </m:t>
                                </m:r>
                                <m:r>
                                  <a:rPr lang="en-US" altLang="zh-CN" sz="2400" b="1" i="1" dirty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楷体" panose="02010609060101010101" pitchFamily="49" charset="-122"/>
                                    <a:cs typeface="Times New Roman" panose="02020603050405020304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zh-CN" sz="2400" b="1" i="1" dirty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楷体" panose="02010609060101010101" pitchFamily="49" charset="-122"/>
                                    <a:cs typeface="Times New Roman" panose="02020603050405020304" charset="0"/>
                                  </a:rPr>
                                  <m:t>𝒎</m:t>
                                </m:r>
                              </m:sub>
                            </m:sSub>
                            <m:r>
                              <a:rPr lang="en-US" altLang="zh-CN" sz="2400" b="1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charset="0"/>
                              </a:rPr>
                              <m:t>≠</m:t>
                            </m:r>
                            <m:sSub>
                              <m:sSubPr>
                                <m:ctrlPr>
                                  <a:rPr lang="en-US" altLang="zh-CN" sz="2400" b="1" i="1" dirty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楷体" panose="02010609060101010101" pitchFamily="49" charset="-122"/>
                                    <a:cs typeface="Times New Roman" panose="02020603050405020304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1" i="1" dirty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楷体" panose="02010609060101010101" pitchFamily="49" charset="-122"/>
                                    <a:cs typeface="Times New Roman" panose="02020603050405020304" charset="0"/>
                                  </a:rPr>
                                  <m:t>𝒚</m:t>
                                </m:r>
                              </m:e>
                              <m:sub>
                                <m:r>
                                  <a:rPr lang="en-US" altLang="zh-CN" sz="2400" b="1" i="1" dirty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楷体" panose="02010609060101010101" pitchFamily="49" charset="-122"/>
                                    <a:cs typeface="Times New Roman" panose="02020603050405020304" charset="0"/>
                                  </a:rPr>
                                  <m:t>𝒏</m:t>
                                </m:r>
                              </m:sub>
                            </m:sSub>
                            <m:r>
                              <m:rPr>
                                <m:nor/>
                              </m:rPr>
                              <a:rPr lang="en-US" altLang="zh-CN" sz="2400" b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altLang="zh-CN" sz="2400" b="1" i="1" dirty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楷体" panose="02010609060101010101" pitchFamily="49" charset="-122"/>
                                    <a:cs typeface="Times New Roman" panose="02020603050405020304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1" i="1" dirty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楷体" panose="02010609060101010101" pitchFamily="49" charset="-122"/>
                                    <a:cs typeface="Times New Roman" panose="02020603050405020304" charset="0"/>
                                  </a:rPr>
                                  <m:t>𝒛</m:t>
                                </m:r>
                              </m:e>
                              <m:sub>
                                <m:r>
                                  <a:rPr lang="en-US" altLang="zh-CN" sz="2400" b="1" i="1" dirty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楷体" panose="02010609060101010101" pitchFamily="49" charset="-122"/>
                                    <a:cs typeface="Times New Roman" panose="02020603050405020304" charset="0"/>
                                  </a:rPr>
                                  <m:t>𝒌</m:t>
                                </m:r>
                              </m:sub>
                            </m:sSub>
                            <m:r>
                              <a:rPr lang="en-US" altLang="zh-CN" sz="2400" b="1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charset="0"/>
                              </a:rPr>
                              <m:t>≠</m:t>
                            </m:r>
                            <m:sSub>
                              <m:sSubPr>
                                <m:ctrlPr>
                                  <a:rPr lang="en-US" altLang="zh-CN" sz="2400" b="1" i="1" dirty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楷体" panose="02010609060101010101" pitchFamily="49" charset="-122"/>
                                    <a:cs typeface="Times New Roman" panose="02020603050405020304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1" i="1" dirty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楷体" panose="02010609060101010101" pitchFamily="49" charset="-122"/>
                                    <a:cs typeface="Times New Roman" panose="02020603050405020304" charset="0"/>
                                  </a:rPr>
                                  <m:t>𝒚</m:t>
                                </m:r>
                              </m:e>
                              <m:sub>
                                <m:r>
                                  <a:rPr lang="en-US" altLang="zh-CN" sz="2400" b="1" i="1" dirty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楷体" panose="02010609060101010101" pitchFamily="49" charset="-122"/>
                                    <a:cs typeface="Times New Roman" panose="02020603050405020304" charset="0"/>
                                  </a:rPr>
                                  <m:t>𝒏</m:t>
                                </m:r>
                              </m:sub>
                            </m:sSub>
                          </m:e>
                        </m:mr>
                      </m:m>
                    </m:oMath>
                  </m:oMathPara>
                </a14:m>
                <a:endParaRPr lang="zh-CN" altLang="en-US" sz="2400" b="1" dirty="0">
                  <a:solidFill>
                    <a:srgbClr val="0000FF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华文细黑" panose="02010600040101010101" charset="-122"/>
                </a:endParaRPr>
              </a:p>
              <a:p>
                <a:pPr lvl="2" algn="just" eaLnBrk="1" hangingPunct="1">
                  <a:lnSpc>
                    <a:spcPct val="150000"/>
                  </a:lnSpc>
                  <a:buFontTx/>
                  <a:buNone/>
                  <a:defRPr/>
                </a:pPr>
                <a:r>
                  <a:rPr lang="en-US" altLang="zh-CN" b="1" dirty="0">
                    <a:solidFill>
                      <a:schemeClr val="tx2"/>
                    </a:solidFill>
                    <a:latin typeface="楷体" panose="02010609060101010101" pitchFamily="49" charset="-122"/>
                    <a:ea typeface="楷体" panose="02010609060101010101" pitchFamily="49" charset="-122"/>
                    <a:cs typeface="华文细黑" panose="02010600040101010101" charset="-122"/>
                  </a:rPr>
                  <a:t> </a:t>
                </a:r>
                <a:endParaRPr lang="en-US" altLang="zh-CN" b="1" baseline="-30000" dirty="0">
                  <a:solidFill>
                    <a:srgbClr val="FF0000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华文细黑" panose="02010600040101010101" charset="-122"/>
                </a:endParaRPr>
              </a:p>
            </p:txBody>
          </p:sp>
        </mc:Choice>
        <mc:Fallback>
          <p:sp>
            <p:nvSpPr>
              <p:cNvPr id="676867" name="Rectangle 3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 bwMode="auto">
              <a:xfrm>
                <a:off x="152400" y="1371600"/>
                <a:ext cx="8839200" cy="2362200"/>
              </a:xfrm>
              <a:blipFill rotWithShape="1">
                <a:blip r:embed="rId1"/>
                <a:stretch>
                  <a:fillRect l="-144" t="-538" r="-144" b="-17957"/>
                </a:stretch>
              </a:blipFill>
              <a:ln w="25400">
                <a:solidFill>
                  <a:schemeClr val="tx2">
                    <a:lumMod val="60000"/>
                    <a:lumOff val="40000"/>
                  </a:schemeClr>
                </a:solidFill>
                <a:miter lim="8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9"/>
          <p:cNvSpPr txBox="1">
            <a:spLocks noChangeArrowheads="1"/>
          </p:cNvSpPr>
          <p:nvPr/>
        </p:nvSpPr>
        <p:spPr bwMode="auto">
          <a:xfrm>
            <a:off x="3376889" y="354757"/>
            <a:ext cx="2922968" cy="553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tabLst>
                <a:tab pos="2755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marL="742950" indent="-285750">
              <a:tabLst>
                <a:tab pos="2755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tabLst>
                <a:tab pos="2755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tabLst>
                <a:tab pos="2755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tabLst>
                <a:tab pos="2755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2755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2755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2755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2755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>
              <a:defRPr/>
            </a:pPr>
            <a:r>
              <a:rPr kumimoji="0" lang="zh-CN" altLang="en-US" sz="36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斐波那契数列</a:t>
            </a:r>
            <a:endParaRPr kumimoji="0" lang="zh-CN" altLang="en-US" sz="3600" b="1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3" name="Freeform 15"/>
          <p:cNvSpPr/>
          <p:nvPr/>
        </p:nvSpPr>
        <p:spPr>
          <a:xfrm>
            <a:off x="138517" y="3153262"/>
            <a:ext cx="8979438" cy="2587134"/>
          </a:xfrm>
          <a:custGeom>
            <a:avLst/>
            <a:gdLst>
              <a:gd name="connsiteX0" fmla="*/ 775883 w 8979438"/>
              <a:gd name="connsiteY0" fmla="*/ 34781 h 2587134"/>
              <a:gd name="connsiteX1" fmla="*/ 108618 w 8979438"/>
              <a:gd name="connsiteY1" fmla="*/ 108922 h 2587134"/>
              <a:gd name="connsiteX2" fmla="*/ 34478 w 8979438"/>
              <a:gd name="connsiteY2" fmla="*/ 627906 h 2587134"/>
              <a:gd name="connsiteX3" fmla="*/ 454607 w 8979438"/>
              <a:gd name="connsiteY3" fmla="*/ 1023322 h 2587134"/>
              <a:gd name="connsiteX4" fmla="*/ 1257797 w 8979438"/>
              <a:gd name="connsiteY4" fmla="*/ 739116 h 2587134"/>
              <a:gd name="connsiteX5" fmla="*/ 2617040 w 8979438"/>
              <a:gd name="connsiteY5" fmla="*/ 862684 h 2587134"/>
              <a:gd name="connsiteX6" fmla="*/ 3407872 w 8979438"/>
              <a:gd name="connsiteY6" fmla="*/ 1468165 h 2587134"/>
              <a:gd name="connsiteX7" fmla="*/ 4149278 w 8979438"/>
              <a:gd name="connsiteY7" fmla="*/ 1801797 h 2587134"/>
              <a:gd name="connsiteX8" fmla="*/ 4569407 w 8979438"/>
              <a:gd name="connsiteY8" fmla="*/ 1381668 h 2587134"/>
              <a:gd name="connsiteX9" fmla="*/ 4853613 w 8979438"/>
              <a:gd name="connsiteY9" fmla="*/ 949181 h 2587134"/>
              <a:gd name="connsiteX10" fmla="*/ 5372597 w 8979438"/>
              <a:gd name="connsiteY10" fmla="*/ 1072749 h 2587134"/>
              <a:gd name="connsiteX11" fmla="*/ 5730942 w 8979438"/>
              <a:gd name="connsiteY11" fmla="*/ 1727657 h 2587134"/>
              <a:gd name="connsiteX12" fmla="*/ 7090186 w 8979438"/>
              <a:gd name="connsiteY12" fmla="*/ 1715300 h 2587134"/>
              <a:gd name="connsiteX13" fmla="*/ 7992229 w 8979438"/>
              <a:gd name="connsiteY13" fmla="*/ 1777084 h 2587134"/>
              <a:gd name="connsiteX14" fmla="*/ 8288791 w 8979438"/>
              <a:gd name="connsiteY14" fmla="*/ 2518489 h 2587134"/>
              <a:gd name="connsiteX15" fmla="*/ 8844845 w 8979438"/>
              <a:gd name="connsiteY15" fmla="*/ 2469062 h 2587134"/>
              <a:gd name="connsiteX16" fmla="*/ 8931342 w 8979438"/>
              <a:gd name="connsiteY16" fmla="*/ 1764727 h 2587134"/>
              <a:gd name="connsiteX17" fmla="*/ 8214651 w 8979438"/>
              <a:gd name="connsiteY17" fmla="*/ 1715300 h 2587134"/>
              <a:gd name="connsiteX18" fmla="*/ 7806878 w 8979438"/>
              <a:gd name="connsiteY18" fmla="*/ 1542306 h 2587134"/>
              <a:gd name="connsiteX19" fmla="*/ 7460888 w 8979438"/>
              <a:gd name="connsiteY19" fmla="*/ 1085106 h 2587134"/>
              <a:gd name="connsiteX20" fmla="*/ 5595018 w 8979438"/>
              <a:gd name="connsiteY20" fmla="*/ 949181 h 2587134"/>
              <a:gd name="connsiteX21" fmla="*/ 4581764 w 8979438"/>
              <a:gd name="connsiteY21" fmla="*/ 702046 h 2587134"/>
              <a:gd name="connsiteX22" fmla="*/ 3420229 w 8979438"/>
              <a:gd name="connsiteY22" fmla="*/ 1072749 h 2587134"/>
              <a:gd name="connsiteX23" fmla="*/ 2382261 w 8979438"/>
              <a:gd name="connsiteY23" fmla="*/ 541408 h 2587134"/>
              <a:gd name="connsiteX24" fmla="*/ 775883 w 8979438"/>
              <a:gd name="connsiteY24" fmla="*/ 34781 h 2587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8979438" h="2587134">
                <a:moveTo>
                  <a:pt x="775883" y="34781"/>
                </a:moveTo>
                <a:cubicBezTo>
                  <a:pt x="396943" y="-37300"/>
                  <a:pt x="232185" y="10068"/>
                  <a:pt x="108618" y="108922"/>
                </a:cubicBezTo>
                <a:cubicBezTo>
                  <a:pt x="-14949" y="207776"/>
                  <a:pt x="-23187" y="475506"/>
                  <a:pt x="34478" y="627906"/>
                </a:cubicBezTo>
                <a:cubicBezTo>
                  <a:pt x="92143" y="780306"/>
                  <a:pt x="250721" y="1004787"/>
                  <a:pt x="454607" y="1023322"/>
                </a:cubicBezTo>
                <a:cubicBezTo>
                  <a:pt x="658493" y="1041857"/>
                  <a:pt x="897392" y="765889"/>
                  <a:pt x="1257797" y="739116"/>
                </a:cubicBezTo>
                <a:cubicBezTo>
                  <a:pt x="1618203" y="712343"/>
                  <a:pt x="2258694" y="741176"/>
                  <a:pt x="2617040" y="862684"/>
                </a:cubicBezTo>
                <a:cubicBezTo>
                  <a:pt x="2975386" y="984192"/>
                  <a:pt x="3152499" y="1311646"/>
                  <a:pt x="3407872" y="1468165"/>
                </a:cubicBezTo>
                <a:cubicBezTo>
                  <a:pt x="3663245" y="1624684"/>
                  <a:pt x="3955689" y="1816213"/>
                  <a:pt x="4149278" y="1801797"/>
                </a:cubicBezTo>
                <a:cubicBezTo>
                  <a:pt x="4342867" y="1787381"/>
                  <a:pt x="4452018" y="1523771"/>
                  <a:pt x="4569407" y="1381668"/>
                </a:cubicBezTo>
                <a:cubicBezTo>
                  <a:pt x="4686796" y="1239565"/>
                  <a:pt x="4719748" y="1000667"/>
                  <a:pt x="4853613" y="949181"/>
                </a:cubicBezTo>
                <a:cubicBezTo>
                  <a:pt x="4987478" y="897695"/>
                  <a:pt x="5226376" y="943003"/>
                  <a:pt x="5372597" y="1072749"/>
                </a:cubicBezTo>
                <a:cubicBezTo>
                  <a:pt x="5518819" y="1202495"/>
                  <a:pt x="5444677" y="1620565"/>
                  <a:pt x="5730942" y="1727657"/>
                </a:cubicBezTo>
                <a:cubicBezTo>
                  <a:pt x="6017207" y="1834749"/>
                  <a:pt x="6713305" y="1707062"/>
                  <a:pt x="7090186" y="1715300"/>
                </a:cubicBezTo>
                <a:cubicBezTo>
                  <a:pt x="7467067" y="1723538"/>
                  <a:pt x="7792462" y="1643219"/>
                  <a:pt x="7992229" y="1777084"/>
                </a:cubicBezTo>
                <a:cubicBezTo>
                  <a:pt x="8191997" y="1910949"/>
                  <a:pt x="8146688" y="2403159"/>
                  <a:pt x="8288791" y="2518489"/>
                </a:cubicBezTo>
                <a:cubicBezTo>
                  <a:pt x="8430894" y="2633819"/>
                  <a:pt x="8737753" y="2594689"/>
                  <a:pt x="8844845" y="2469062"/>
                </a:cubicBezTo>
                <a:cubicBezTo>
                  <a:pt x="8951937" y="2343435"/>
                  <a:pt x="9036374" y="1890354"/>
                  <a:pt x="8931342" y="1764727"/>
                </a:cubicBezTo>
                <a:cubicBezTo>
                  <a:pt x="8826310" y="1639100"/>
                  <a:pt x="8402062" y="1752370"/>
                  <a:pt x="8214651" y="1715300"/>
                </a:cubicBezTo>
                <a:cubicBezTo>
                  <a:pt x="8027240" y="1678230"/>
                  <a:pt x="7932505" y="1647338"/>
                  <a:pt x="7806878" y="1542306"/>
                </a:cubicBezTo>
                <a:cubicBezTo>
                  <a:pt x="7681251" y="1437274"/>
                  <a:pt x="7829531" y="1183960"/>
                  <a:pt x="7460888" y="1085106"/>
                </a:cubicBezTo>
                <a:cubicBezTo>
                  <a:pt x="7092245" y="986252"/>
                  <a:pt x="6074872" y="1013024"/>
                  <a:pt x="5595018" y="949181"/>
                </a:cubicBezTo>
                <a:cubicBezTo>
                  <a:pt x="5115164" y="885338"/>
                  <a:pt x="4944229" y="681451"/>
                  <a:pt x="4581764" y="702046"/>
                </a:cubicBezTo>
                <a:cubicBezTo>
                  <a:pt x="4219299" y="722641"/>
                  <a:pt x="3786813" y="1099522"/>
                  <a:pt x="3420229" y="1072749"/>
                </a:cubicBezTo>
                <a:cubicBezTo>
                  <a:pt x="3053645" y="1045976"/>
                  <a:pt x="2822985" y="716462"/>
                  <a:pt x="2382261" y="541408"/>
                </a:cubicBezTo>
                <a:cubicBezTo>
                  <a:pt x="1941537" y="366354"/>
                  <a:pt x="1154823" y="106862"/>
                  <a:pt x="775883" y="34781"/>
                </a:cubicBezTo>
                <a:close/>
              </a:path>
            </a:pathLst>
          </a:custGeom>
          <a:solidFill>
            <a:srgbClr val="ECDBF5"/>
          </a:solidFill>
          <a:ln w="57150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Freeform 64"/>
          <p:cNvSpPr/>
          <p:nvPr/>
        </p:nvSpPr>
        <p:spPr>
          <a:xfrm>
            <a:off x="2732967" y="3163292"/>
            <a:ext cx="6152023" cy="1859819"/>
          </a:xfrm>
          <a:custGeom>
            <a:avLst/>
            <a:gdLst>
              <a:gd name="connsiteX0" fmla="*/ 10233 w 6152023"/>
              <a:gd name="connsiteY0" fmla="*/ 383097 h 1859819"/>
              <a:gd name="connsiteX1" fmla="*/ 319152 w 6152023"/>
              <a:gd name="connsiteY1" fmla="*/ 38 h 1859819"/>
              <a:gd name="connsiteX2" fmla="*/ 1876103 w 6152023"/>
              <a:gd name="connsiteY2" fmla="*/ 358384 h 1859819"/>
              <a:gd name="connsiteX3" fmla="*/ 2456871 w 6152023"/>
              <a:gd name="connsiteY3" fmla="*/ 185389 h 1859819"/>
              <a:gd name="connsiteX4" fmla="*/ 3272417 w 6152023"/>
              <a:gd name="connsiteY4" fmla="*/ 185389 h 1859819"/>
              <a:gd name="connsiteX5" fmla="*/ 4013822 w 6152023"/>
              <a:gd name="connsiteY5" fmla="*/ 617876 h 1859819"/>
              <a:gd name="connsiteX6" fmla="*/ 5830265 w 6152023"/>
              <a:gd name="connsiteY6" fmla="*/ 939151 h 1859819"/>
              <a:gd name="connsiteX7" fmla="*/ 6139184 w 6152023"/>
              <a:gd name="connsiteY7" fmla="*/ 1519919 h 1859819"/>
              <a:gd name="connsiteX8" fmla="*/ 5669628 w 6152023"/>
              <a:gd name="connsiteY8" fmla="*/ 1841194 h 1859819"/>
              <a:gd name="connsiteX9" fmla="*/ 4644017 w 6152023"/>
              <a:gd name="connsiteY9" fmla="*/ 976222 h 1859819"/>
              <a:gd name="connsiteX10" fmla="*/ 3049995 w 6152023"/>
              <a:gd name="connsiteY10" fmla="*/ 852654 h 1859819"/>
              <a:gd name="connsiteX11" fmla="*/ 2271519 w 6152023"/>
              <a:gd name="connsiteY11" fmla="*/ 827940 h 1859819"/>
              <a:gd name="connsiteX12" fmla="*/ 1443617 w 6152023"/>
              <a:gd name="connsiteY12" fmla="*/ 543735 h 1859819"/>
              <a:gd name="connsiteX13" fmla="*/ 1048201 w 6152023"/>
              <a:gd name="connsiteY13" fmla="*/ 877367 h 1859819"/>
              <a:gd name="connsiteX14" fmla="*/ 170871 w 6152023"/>
              <a:gd name="connsiteY14" fmla="*/ 865011 h 1859819"/>
              <a:gd name="connsiteX15" fmla="*/ 10233 w 6152023"/>
              <a:gd name="connsiteY15" fmla="*/ 383097 h 1859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152023" h="1859819">
                <a:moveTo>
                  <a:pt x="10233" y="383097"/>
                </a:moveTo>
                <a:cubicBezTo>
                  <a:pt x="34947" y="238935"/>
                  <a:pt x="8174" y="4157"/>
                  <a:pt x="319152" y="38"/>
                </a:cubicBezTo>
                <a:cubicBezTo>
                  <a:pt x="630130" y="-4081"/>
                  <a:pt x="1519817" y="327492"/>
                  <a:pt x="1876103" y="358384"/>
                </a:cubicBezTo>
                <a:cubicBezTo>
                  <a:pt x="2232389" y="389276"/>
                  <a:pt x="2224152" y="214222"/>
                  <a:pt x="2456871" y="185389"/>
                </a:cubicBezTo>
                <a:cubicBezTo>
                  <a:pt x="2689590" y="156556"/>
                  <a:pt x="3012925" y="113308"/>
                  <a:pt x="3272417" y="185389"/>
                </a:cubicBezTo>
                <a:cubicBezTo>
                  <a:pt x="3531909" y="257470"/>
                  <a:pt x="3587514" y="492249"/>
                  <a:pt x="4013822" y="617876"/>
                </a:cubicBezTo>
                <a:cubicBezTo>
                  <a:pt x="4440130" y="743503"/>
                  <a:pt x="5476038" y="788810"/>
                  <a:pt x="5830265" y="939151"/>
                </a:cubicBezTo>
                <a:cubicBezTo>
                  <a:pt x="6184492" y="1089492"/>
                  <a:pt x="6165957" y="1369579"/>
                  <a:pt x="6139184" y="1519919"/>
                </a:cubicBezTo>
                <a:cubicBezTo>
                  <a:pt x="6112411" y="1670259"/>
                  <a:pt x="5918822" y="1931810"/>
                  <a:pt x="5669628" y="1841194"/>
                </a:cubicBezTo>
                <a:cubicBezTo>
                  <a:pt x="5420434" y="1750578"/>
                  <a:pt x="5080622" y="1140979"/>
                  <a:pt x="4644017" y="976222"/>
                </a:cubicBezTo>
                <a:cubicBezTo>
                  <a:pt x="4207412" y="811465"/>
                  <a:pt x="3445411" y="877368"/>
                  <a:pt x="3049995" y="852654"/>
                </a:cubicBezTo>
                <a:cubicBezTo>
                  <a:pt x="2654579" y="827940"/>
                  <a:pt x="2539249" y="879426"/>
                  <a:pt x="2271519" y="827940"/>
                </a:cubicBezTo>
                <a:cubicBezTo>
                  <a:pt x="2003789" y="776454"/>
                  <a:pt x="1647503" y="535497"/>
                  <a:pt x="1443617" y="543735"/>
                </a:cubicBezTo>
                <a:cubicBezTo>
                  <a:pt x="1239731" y="551973"/>
                  <a:pt x="1260325" y="823821"/>
                  <a:pt x="1048201" y="877367"/>
                </a:cubicBezTo>
                <a:cubicBezTo>
                  <a:pt x="836077" y="930913"/>
                  <a:pt x="347985" y="943270"/>
                  <a:pt x="170871" y="865011"/>
                </a:cubicBezTo>
                <a:cubicBezTo>
                  <a:pt x="-6243" y="786752"/>
                  <a:pt x="-14481" y="527259"/>
                  <a:pt x="10233" y="383097"/>
                </a:cubicBez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 2"/>
          <p:cNvSpPr/>
          <p:nvPr/>
        </p:nvSpPr>
        <p:spPr>
          <a:xfrm>
            <a:off x="1904952" y="2145999"/>
            <a:ext cx="6741763" cy="2059438"/>
          </a:xfrm>
          <a:custGeom>
            <a:avLst/>
            <a:gdLst>
              <a:gd name="connsiteX0" fmla="*/ 381048 w 6741763"/>
              <a:gd name="connsiteY0" fmla="*/ 102931 h 2059438"/>
              <a:gd name="connsiteX1" fmla="*/ 84486 w 6741763"/>
              <a:gd name="connsiteY1" fmla="*/ 387136 h 2059438"/>
              <a:gd name="connsiteX2" fmla="*/ 59772 w 6741763"/>
              <a:gd name="connsiteY2" fmla="*/ 844336 h 2059438"/>
              <a:gd name="connsiteX3" fmla="*/ 813534 w 6741763"/>
              <a:gd name="connsiteY3" fmla="*/ 1153255 h 2059438"/>
              <a:gd name="connsiteX4" fmla="*/ 2506410 w 6741763"/>
              <a:gd name="connsiteY4" fmla="*/ 1140898 h 2059438"/>
              <a:gd name="connsiteX5" fmla="*/ 3816226 w 6741763"/>
              <a:gd name="connsiteY5" fmla="*/ 1066758 h 2059438"/>
              <a:gd name="connsiteX6" fmla="*/ 4878907 w 6741763"/>
              <a:gd name="connsiteY6" fmla="*/ 1350963 h 2059438"/>
              <a:gd name="connsiteX7" fmla="*/ 5373178 w 6741763"/>
              <a:gd name="connsiteY7" fmla="*/ 1820520 h 2059438"/>
              <a:gd name="connsiteX8" fmla="*/ 5991016 w 6741763"/>
              <a:gd name="connsiteY8" fmla="*/ 2055298 h 2059438"/>
              <a:gd name="connsiteX9" fmla="*/ 6645924 w 6741763"/>
              <a:gd name="connsiteY9" fmla="*/ 1635169 h 2059438"/>
              <a:gd name="connsiteX10" fmla="*/ 6584140 w 6741763"/>
              <a:gd name="connsiteY10" fmla="*/ 1066758 h 2059438"/>
              <a:gd name="connsiteX11" fmla="*/ 5212540 w 6741763"/>
              <a:gd name="connsiteY11" fmla="*/ 967904 h 2059438"/>
              <a:gd name="connsiteX12" fmla="*/ 4359924 w 6741763"/>
              <a:gd name="connsiteY12" fmla="*/ 1054401 h 2059438"/>
              <a:gd name="connsiteX13" fmla="*/ 2543480 w 6741763"/>
              <a:gd name="connsiteY13" fmla="*/ 733125 h 2059438"/>
              <a:gd name="connsiteX14" fmla="*/ 615826 w 6741763"/>
              <a:gd name="connsiteY14" fmla="*/ 41147 h 2059438"/>
              <a:gd name="connsiteX15" fmla="*/ 381048 w 6741763"/>
              <a:gd name="connsiteY15" fmla="*/ 102931 h 2059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741763" h="2059438">
                <a:moveTo>
                  <a:pt x="381048" y="102931"/>
                </a:moveTo>
                <a:cubicBezTo>
                  <a:pt x="292491" y="160596"/>
                  <a:pt x="138032" y="263569"/>
                  <a:pt x="84486" y="387136"/>
                </a:cubicBezTo>
                <a:cubicBezTo>
                  <a:pt x="30940" y="510704"/>
                  <a:pt x="-61736" y="716650"/>
                  <a:pt x="59772" y="844336"/>
                </a:cubicBezTo>
                <a:cubicBezTo>
                  <a:pt x="181280" y="972022"/>
                  <a:pt x="405761" y="1103828"/>
                  <a:pt x="813534" y="1153255"/>
                </a:cubicBezTo>
                <a:cubicBezTo>
                  <a:pt x="1221307" y="1202682"/>
                  <a:pt x="2005961" y="1155314"/>
                  <a:pt x="2506410" y="1140898"/>
                </a:cubicBezTo>
                <a:cubicBezTo>
                  <a:pt x="3006859" y="1126482"/>
                  <a:pt x="3420810" y="1031747"/>
                  <a:pt x="3816226" y="1066758"/>
                </a:cubicBezTo>
                <a:cubicBezTo>
                  <a:pt x="4211642" y="1101769"/>
                  <a:pt x="4619415" y="1225336"/>
                  <a:pt x="4878907" y="1350963"/>
                </a:cubicBezTo>
                <a:cubicBezTo>
                  <a:pt x="5138399" y="1476590"/>
                  <a:pt x="5187827" y="1703131"/>
                  <a:pt x="5373178" y="1820520"/>
                </a:cubicBezTo>
                <a:cubicBezTo>
                  <a:pt x="5558529" y="1937909"/>
                  <a:pt x="5778892" y="2086190"/>
                  <a:pt x="5991016" y="2055298"/>
                </a:cubicBezTo>
                <a:cubicBezTo>
                  <a:pt x="6203140" y="2024406"/>
                  <a:pt x="6547070" y="1799926"/>
                  <a:pt x="6645924" y="1635169"/>
                </a:cubicBezTo>
                <a:cubicBezTo>
                  <a:pt x="6744778" y="1470412"/>
                  <a:pt x="6823037" y="1177969"/>
                  <a:pt x="6584140" y="1066758"/>
                </a:cubicBezTo>
                <a:cubicBezTo>
                  <a:pt x="6345243" y="955547"/>
                  <a:pt x="5583243" y="969964"/>
                  <a:pt x="5212540" y="967904"/>
                </a:cubicBezTo>
                <a:cubicBezTo>
                  <a:pt x="4841837" y="965845"/>
                  <a:pt x="4804767" y="1093531"/>
                  <a:pt x="4359924" y="1054401"/>
                </a:cubicBezTo>
                <a:cubicBezTo>
                  <a:pt x="3915081" y="1015271"/>
                  <a:pt x="3167496" y="902001"/>
                  <a:pt x="2543480" y="733125"/>
                </a:cubicBezTo>
                <a:cubicBezTo>
                  <a:pt x="1919464" y="564249"/>
                  <a:pt x="978291" y="140001"/>
                  <a:pt x="615826" y="41147"/>
                </a:cubicBezTo>
                <a:cubicBezTo>
                  <a:pt x="253361" y="-57707"/>
                  <a:pt x="469605" y="45266"/>
                  <a:pt x="381048" y="10293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 w="76200">
            <a:solidFill>
              <a:srgbClr val="FF82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3"/>
          <p:cNvSpPr/>
          <p:nvPr/>
        </p:nvSpPr>
        <p:spPr>
          <a:xfrm>
            <a:off x="4003589" y="1690689"/>
            <a:ext cx="889686" cy="5189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8</a:t>
            </a:r>
            <a:endParaRPr lang="en-US"/>
          </a:p>
        </p:txBody>
      </p:sp>
      <p:sp>
        <p:nvSpPr>
          <p:cNvPr id="12" name="Oval 4"/>
          <p:cNvSpPr/>
          <p:nvPr/>
        </p:nvSpPr>
        <p:spPr>
          <a:xfrm>
            <a:off x="5647039" y="2485640"/>
            <a:ext cx="889686" cy="51898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</a:t>
            </a:r>
            <a:endParaRPr lang="en-US" dirty="0"/>
          </a:p>
        </p:txBody>
      </p:sp>
      <p:sp>
        <p:nvSpPr>
          <p:cNvPr id="13" name="Oval 5"/>
          <p:cNvSpPr/>
          <p:nvPr/>
        </p:nvSpPr>
        <p:spPr>
          <a:xfrm>
            <a:off x="2269525" y="2485640"/>
            <a:ext cx="889686" cy="518984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  <a:endParaRPr lang="en-US" dirty="0"/>
          </a:p>
        </p:txBody>
      </p:sp>
      <p:sp>
        <p:nvSpPr>
          <p:cNvPr id="14" name="Oval 6"/>
          <p:cNvSpPr/>
          <p:nvPr/>
        </p:nvSpPr>
        <p:spPr>
          <a:xfrm>
            <a:off x="7372865" y="3379703"/>
            <a:ext cx="889686" cy="518984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  <a:endParaRPr lang="en-US" dirty="0"/>
          </a:p>
        </p:txBody>
      </p:sp>
      <p:sp>
        <p:nvSpPr>
          <p:cNvPr id="15" name="Oval 7"/>
          <p:cNvSpPr/>
          <p:nvPr/>
        </p:nvSpPr>
        <p:spPr>
          <a:xfrm>
            <a:off x="5103340" y="3406347"/>
            <a:ext cx="889686" cy="51898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5</a:t>
            </a:r>
            <a:endParaRPr lang="en-US" dirty="0"/>
          </a:p>
        </p:txBody>
      </p:sp>
      <p:sp>
        <p:nvSpPr>
          <p:cNvPr id="17" name="Oval 8"/>
          <p:cNvSpPr/>
          <p:nvPr/>
        </p:nvSpPr>
        <p:spPr>
          <a:xfrm>
            <a:off x="2963562" y="3406347"/>
            <a:ext cx="889686" cy="51898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5</a:t>
            </a:r>
            <a:endParaRPr lang="en-US" dirty="0"/>
          </a:p>
        </p:txBody>
      </p:sp>
      <p:sp>
        <p:nvSpPr>
          <p:cNvPr id="18" name="Oval 9"/>
          <p:cNvSpPr/>
          <p:nvPr/>
        </p:nvSpPr>
        <p:spPr>
          <a:xfrm>
            <a:off x="378941" y="3379703"/>
            <a:ext cx="889686" cy="518984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4</a:t>
            </a:r>
            <a:endParaRPr lang="en-US" dirty="0"/>
          </a:p>
        </p:txBody>
      </p:sp>
      <p:sp>
        <p:nvSpPr>
          <p:cNvPr id="19" name="Oval 10"/>
          <p:cNvSpPr/>
          <p:nvPr/>
        </p:nvSpPr>
        <p:spPr>
          <a:xfrm>
            <a:off x="5820031" y="4273766"/>
            <a:ext cx="556055" cy="518984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4</a:t>
            </a:r>
            <a:endParaRPr lang="en-US" dirty="0"/>
          </a:p>
        </p:txBody>
      </p:sp>
      <p:sp>
        <p:nvSpPr>
          <p:cNvPr id="20" name="Oval 11"/>
          <p:cNvSpPr/>
          <p:nvPr/>
        </p:nvSpPr>
        <p:spPr>
          <a:xfrm>
            <a:off x="3725561" y="4269905"/>
            <a:ext cx="556055" cy="518984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4</a:t>
            </a:r>
            <a:endParaRPr lang="en-US" dirty="0"/>
          </a:p>
        </p:txBody>
      </p:sp>
      <p:sp>
        <p:nvSpPr>
          <p:cNvPr id="21" name="Oval 12"/>
          <p:cNvSpPr/>
          <p:nvPr/>
        </p:nvSpPr>
        <p:spPr>
          <a:xfrm>
            <a:off x="8081316" y="4269905"/>
            <a:ext cx="556057" cy="51898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5</a:t>
            </a:r>
            <a:endParaRPr lang="en-US" dirty="0"/>
          </a:p>
        </p:txBody>
      </p:sp>
      <p:sp>
        <p:nvSpPr>
          <p:cNvPr id="22" name="Oval 13"/>
          <p:cNvSpPr/>
          <p:nvPr/>
        </p:nvSpPr>
        <p:spPr>
          <a:xfrm>
            <a:off x="7111311" y="4269905"/>
            <a:ext cx="584887" cy="518984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4</a:t>
            </a:r>
            <a:endParaRPr lang="en-US" dirty="0"/>
          </a:p>
        </p:txBody>
      </p:sp>
      <p:sp>
        <p:nvSpPr>
          <p:cNvPr id="23" name="Oval 14"/>
          <p:cNvSpPr/>
          <p:nvPr/>
        </p:nvSpPr>
        <p:spPr>
          <a:xfrm>
            <a:off x="4896363" y="4269905"/>
            <a:ext cx="556055" cy="518984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  <a:endParaRPr lang="en-US" dirty="0"/>
          </a:p>
        </p:txBody>
      </p:sp>
      <p:sp>
        <p:nvSpPr>
          <p:cNvPr id="24" name="Oval 16"/>
          <p:cNvSpPr/>
          <p:nvPr/>
        </p:nvSpPr>
        <p:spPr>
          <a:xfrm>
            <a:off x="2638167" y="4269905"/>
            <a:ext cx="556055" cy="518984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3</a:t>
            </a:r>
            <a:endParaRPr lang="en-US" dirty="0"/>
          </a:p>
        </p:txBody>
      </p:sp>
      <p:sp>
        <p:nvSpPr>
          <p:cNvPr id="25" name="Oval 17"/>
          <p:cNvSpPr/>
          <p:nvPr/>
        </p:nvSpPr>
        <p:spPr>
          <a:xfrm>
            <a:off x="1349977" y="4269905"/>
            <a:ext cx="556055" cy="518984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3</a:t>
            </a:r>
            <a:endParaRPr lang="en-US" dirty="0"/>
          </a:p>
        </p:txBody>
      </p:sp>
      <p:sp>
        <p:nvSpPr>
          <p:cNvPr id="26" name="Oval 18"/>
          <p:cNvSpPr/>
          <p:nvPr/>
        </p:nvSpPr>
        <p:spPr>
          <a:xfrm>
            <a:off x="403140" y="4278917"/>
            <a:ext cx="556055" cy="51898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  <a:endParaRPr lang="en-US" dirty="0"/>
          </a:p>
        </p:txBody>
      </p:sp>
      <p:sp>
        <p:nvSpPr>
          <p:cNvPr id="27" name="Oval 19"/>
          <p:cNvSpPr/>
          <p:nvPr/>
        </p:nvSpPr>
        <p:spPr>
          <a:xfrm>
            <a:off x="1628004" y="5024441"/>
            <a:ext cx="556055" cy="51898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  <a:endParaRPr lang="en-US" dirty="0"/>
          </a:p>
        </p:txBody>
      </p:sp>
      <p:sp>
        <p:nvSpPr>
          <p:cNvPr id="28" name="Oval 20"/>
          <p:cNvSpPr/>
          <p:nvPr/>
        </p:nvSpPr>
        <p:spPr>
          <a:xfrm>
            <a:off x="2963563" y="5024441"/>
            <a:ext cx="556055" cy="51898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  <a:endParaRPr lang="en-US" dirty="0"/>
          </a:p>
        </p:txBody>
      </p:sp>
      <p:sp>
        <p:nvSpPr>
          <p:cNvPr id="29" name="Oval 21"/>
          <p:cNvSpPr/>
          <p:nvPr/>
        </p:nvSpPr>
        <p:spPr>
          <a:xfrm>
            <a:off x="5138605" y="5024441"/>
            <a:ext cx="556055" cy="51898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  <a:endParaRPr lang="en-US" dirty="0"/>
          </a:p>
        </p:txBody>
      </p:sp>
      <p:sp>
        <p:nvSpPr>
          <p:cNvPr id="30" name="Oval 22"/>
          <p:cNvSpPr/>
          <p:nvPr/>
        </p:nvSpPr>
        <p:spPr>
          <a:xfrm>
            <a:off x="6816810" y="5024441"/>
            <a:ext cx="556055" cy="51898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  <a:endParaRPr lang="en-US" dirty="0"/>
          </a:p>
        </p:txBody>
      </p:sp>
      <p:sp>
        <p:nvSpPr>
          <p:cNvPr id="31" name="Oval 23"/>
          <p:cNvSpPr/>
          <p:nvPr/>
        </p:nvSpPr>
        <p:spPr>
          <a:xfrm>
            <a:off x="7261653" y="5024441"/>
            <a:ext cx="556055" cy="518984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  <a:endParaRPr lang="en-US" dirty="0"/>
          </a:p>
        </p:txBody>
      </p:sp>
      <p:sp>
        <p:nvSpPr>
          <p:cNvPr id="32" name="Oval 24"/>
          <p:cNvSpPr/>
          <p:nvPr/>
        </p:nvSpPr>
        <p:spPr>
          <a:xfrm>
            <a:off x="7903175" y="5024441"/>
            <a:ext cx="556055" cy="518984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  <a:endParaRPr lang="en-US" dirty="0"/>
          </a:p>
        </p:txBody>
      </p:sp>
      <p:sp>
        <p:nvSpPr>
          <p:cNvPr id="33" name="Oval 25"/>
          <p:cNvSpPr/>
          <p:nvPr/>
        </p:nvSpPr>
        <p:spPr>
          <a:xfrm>
            <a:off x="8344929" y="5024441"/>
            <a:ext cx="584887" cy="518984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4</a:t>
            </a:r>
            <a:endParaRPr lang="en-US" dirty="0"/>
          </a:p>
        </p:txBody>
      </p:sp>
      <p:sp>
        <p:nvSpPr>
          <p:cNvPr id="34" name="Oval 26"/>
          <p:cNvSpPr/>
          <p:nvPr/>
        </p:nvSpPr>
        <p:spPr>
          <a:xfrm>
            <a:off x="5717573" y="5024441"/>
            <a:ext cx="556055" cy="51898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  <a:endParaRPr lang="en-US" dirty="0"/>
          </a:p>
        </p:txBody>
      </p:sp>
      <p:sp>
        <p:nvSpPr>
          <p:cNvPr id="35" name="Oval 27"/>
          <p:cNvSpPr/>
          <p:nvPr/>
        </p:nvSpPr>
        <p:spPr>
          <a:xfrm>
            <a:off x="6162416" y="5024441"/>
            <a:ext cx="556055" cy="518984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  <a:endParaRPr lang="en-US" dirty="0"/>
          </a:p>
        </p:txBody>
      </p:sp>
      <p:sp>
        <p:nvSpPr>
          <p:cNvPr id="36" name="Oval 28"/>
          <p:cNvSpPr/>
          <p:nvPr/>
        </p:nvSpPr>
        <p:spPr>
          <a:xfrm>
            <a:off x="3588089" y="5024441"/>
            <a:ext cx="556055" cy="51898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  <a:endParaRPr lang="en-US" dirty="0"/>
          </a:p>
        </p:txBody>
      </p:sp>
      <p:sp>
        <p:nvSpPr>
          <p:cNvPr id="37" name="Oval 29"/>
          <p:cNvSpPr/>
          <p:nvPr/>
        </p:nvSpPr>
        <p:spPr>
          <a:xfrm>
            <a:off x="4032932" y="5024441"/>
            <a:ext cx="556055" cy="518984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  <a:endParaRPr lang="en-US" dirty="0"/>
          </a:p>
        </p:txBody>
      </p:sp>
      <p:sp>
        <p:nvSpPr>
          <p:cNvPr id="38" name="Oval 30"/>
          <p:cNvSpPr/>
          <p:nvPr/>
        </p:nvSpPr>
        <p:spPr>
          <a:xfrm>
            <a:off x="1157418" y="5024441"/>
            <a:ext cx="556055" cy="518984"/>
          </a:xfrm>
          <a:prstGeom prst="ellipse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  <a:endParaRPr lang="en-US" dirty="0"/>
          </a:p>
        </p:txBody>
      </p:sp>
      <p:sp>
        <p:nvSpPr>
          <p:cNvPr id="39" name="Oval 31"/>
          <p:cNvSpPr/>
          <p:nvPr/>
        </p:nvSpPr>
        <p:spPr>
          <a:xfrm>
            <a:off x="2518720" y="5024441"/>
            <a:ext cx="556055" cy="518984"/>
          </a:xfrm>
          <a:prstGeom prst="ellipse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  <a:endParaRPr lang="en-US" dirty="0"/>
          </a:p>
        </p:txBody>
      </p:sp>
      <p:sp>
        <p:nvSpPr>
          <p:cNvPr id="40" name="Oval 32"/>
          <p:cNvSpPr/>
          <p:nvPr/>
        </p:nvSpPr>
        <p:spPr>
          <a:xfrm>
            <a:off x="4716675" y="5024441"/>
            <a:ext cx="556055" cy="518984"/>
          </a:xfrm>
          <a:prstGeom prst="ellipse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  <a:endParaRPr lang="en-US" dirty="0"/>
          </a:p>
        </p:txBody>
      </p:sp>
      <p:sp>
        <p:nvSpPr>
          <p:cNvPr id="41" name="Oval 33"/>
          <p:cNvSpPr/>
          <p:nvPr/>
        </p:nvSpPr>
        <p:spPr>
          <a:xfrm>
            <a:off x="567127" y="5024441"/>
            <a:ext cx="556055" cy="518984"/>
          </a:xfrm>
          <a:prstGeom prst="ellipse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  <a:endParaRPr lang="en-US" dirty="0"/>
          </a:p>
        </p:txBody>
      </p:sp>
      <p:sp>
        <p:nvSpPr>
          <p:cNvPr id="42" name="Oval 34"/>
          <p:cNvSpPr/>
          <p:nvPr/>
        </p:nvSpPr>
        <p:spPr>
          <a:xfrm>
            <a:off x="112371" y="5024441"/>
            <a:ext cx="556055" cy="518984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  <a:endParaRPr lang="en-US" dirty="0"/>
          </a:p>
        </p:txBody>
      </p:sp>
      <p:sp>
        <p:nvSpPr>
          <p:cNvPr id="43" name="Oval 35"/>
          <p:cNvSpPr/>
          <p:nvPr/>
        </p:nvSpPr>
        <p:spPr>
          <a:xfrm>
            <a:off x="1981010" y="5778976"/>
            <a:ext cx="379326" cy="356033"/>
          </a:xfrm>
          <a:prstGeom prst="ellipse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  <a:endParaRPr lang="en-US" dirty="0"/>
          </a:p>
        </p:txBody>
      </p:sp>
      <p:sp>
        <p:nvSpPr>
          <p:cNvPr id="44" name="Oval 36"/>
          <p:cNvSpPr/>
          <p:nvPr/>
        </p:nvSpPr>
        <p:spPr>
          <a:xfrm>
            <a:off x="1569312" y="5778977"/>
            <a:ext cx="379326" cy="356033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  <a:endParaRPr lang="en-US" dirty="0"/>
          </a:p>
        </p:txBody>
      </p:sp>
      <p:sp>
        <p:nvSpPr>
          <p:cNvPr id="45" name="Oval 37"/>
          <p:cNvSpPr/>
          <p:nvPr/>
        </p:nvSpPr>
        <p:spPr>
          <a:xfrm>
            <a:off x="3159211" y="5848238"/>
            <a:ext cx="379326" cy="349320"/>
          </a:xfrm>
          <a:prstGeom prst="ellipse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  <a:endParaRPr lang="en-US" dirty="0"/>
          </a:p>
        </p:txBody>
      </p:sp>
      <p:sp>
        <p:nvSpPr>
          <p:cNvPr id="46" name="Oval 38"/>
          <p:cNvSpPr/>
          <p:nvPr/>
        </p:nvSpPr>
        <p:spPr>
          <a:xfrm>
            <a:off x="2796747" y="5877063"/>
            <a:ext cx="379326" cy="349320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  <a:endParaRPr lang="en-US" dirty="0"/>
          </a:p>
        </p:txBody>
      </p:sp>
      <p:sp>
        <p:nvSpPr>
          <p:cNvPr id="47" name="Oval 39"/>
          <p:cNvSpPr/>
          <p:nvPr/>
        </p:nvSpPr>
        <p:spPr>
          <a:xfrm>
            <a:off x="3890448" y="5877063"/>
            <a:ext cx="379326" cy="356033"/>
          </a:xfrm>
          <a:prstGeom prst="ellipse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  <a:endParaRPr lang="en-US" dirty="0"/>
          </a:p>
        </p:txBody>
      </p:sp>
      <p:sp>
        <p:nvSpPr>
          <p:cNvPr id="48" name="Oval 40"/>
          <p:cNvSpPr/>
          <p:nvPr/>
        </p:nvSpPr>
        <p:spPr>
          <a:xfrm>
            <a:off x="3538537" y="5853115"/>
            <a:ext cx="379326" cy="356033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  <a:endParaRPr lang="en-US" dirty="0"/>
          </a:p>
        </p:txBody>
      </p:sp>
      <p:sp>
        <p:nvSpPr>
          <p:cNvPr id="49" name="Oval 41"/>
          <p:cNvSpPr/>
          <p:nvPr/>
        </p:nvSpPr>
        <p:spPr>
          <a:xfrm>
            <a:off x="5364765" y="5870350"/>
            <a:ext cx="379326" cy="356033"/>
          </a:xfrm>
          <a:prstGeom prst="ellipse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  <a:endParaRPr lang="en-US" dirty="0"/>
          </a:p>
        </p:txBody>
      </p:sp>
      <p:sp>
        <p:nvSpPr>
          <p:cNvPr id="50" name="Oval 42"/>
          <p:cNvSpPr/>
          <p:nvPr/>
        </p:nvSpPr>
        <p:spPr>
          <a:xfrm>
            <a:off x="5012854" y="5846402"/>
            <a:ext cx="379326" cy="356033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  <a:endParaRPr lang="en-US" dirty="0"/>
          </a:p>
        </p:txBody>
      </p:sp>
      <p:sp>
        <p:nvSpPr>
          <p:cNvPr id="51" name="Oval 43"/>
          <p:cNvSpPr/>
          <p:nvPr/>
        </p:nvSpPr>
        <p:spPr>
          <a:xfrm>
            <a:off x="6025468" y="5846402"/>
            <a:ext cx="379326" cy="356033"/>
          </a:xfrm>
          <a:prstGeom prst="ellipse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  <a:endParaRPr lang="en-US" dirty="0"/>
          </a:p>
        </p:txBody>
      </p:sp>
      <p:sp>
        <p:nvSpPr>
          <p:cNvPr id="52" name="Oval 44"/>
          <p:cNvSpPr/>
          <p:nvPr/>
        </p:nvSpPr>
        <p:spPr>
          <a:xfrm>
            <a:off x="5673557" y="5822454"/>
            <a:ext cx="379326" cy="356033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  <a:endParaRPr lang="en-US" dirty="0"/>
          </a:p>
        </p:txBody>
      </p:sp>
      <p:sp>
        <p:nvSpPr>
          <p:cNvPr id="53" name="Oval 45"/>
          <p:cNvSpPr/>
          <p:nvPr/>
        </p:nvSpPr>
        <p:spPr>
          <a:xfrm>
            <a:off x="7071990" y="5870350"/>
            <a:ext cx="379326" cy="356033"/>
          </a:xfrm>
          <a:prstGeom prst="ellipse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  <a:endParaRPr lang="en-US" dirty="0"/>
          </a:p>
        </p:txBody>
      </p:sp>
      <p:sp>
        <p:nvSpPr>
          <p:cNvPr id="54" name="Oval 46"/>
          <p:cNvSpPr/>
          <p:nvPr/>
        </p:nvSpPr>
        <p:spPr>
          <a:xfrm>
            <a:off x="6720079" y="5846402"/>
            <a:ext cx="379326" cy="356033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  <a:endParaRPr lang="en-US" dirty="0"/>
          </a:p>
        </p:txBody>
      </p:sp>
      <p:sp>
        <p:nvSpPr>
          <p:cNvPr id="55" name="Oval 47"/>
          <p:cNvSpPr/>
          <p:nvPr/>
        </p:nvSpPr>
        <p:spPr>
          <a:xfrm>
            <a:off x="4444444" y="5806110"/>
            <a:ext cx="432998" cy="420273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  <a:endParaRPr lang="en-US" dirty="0"/>
          </a:p>
        </p:txBody>
      </p:sp>
      <p:sp>
        <p:nvSpPr>
          <p:cNvPr id="56" name="Oval 48"/>
          <p:cNvSpPr/>
          <p:nvPr/>
        </p:nvSpPr>
        <p:spPr>
          <a:xfrm>
            <a:off x="4171825" y="5853115"/>
            <a:ext cx="379326" cy="356033"/>
          </a:xfrm>
          <a:prstGeom prst="ellipse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  <a:endParaRPr lang="en-US" dirty="0"/>
          </a:p>
        </p:txBody>
      </p:sp>
      <p:sp>
        <p:nvSpPr>
          <p:cNvPr id="57" name="Oval 49"/>
          <p:cNvSpPr/>
          <p:nvPr/>
        </p:nvSpPr>
        <p:spPr>
          <a:xfrm>
            <a:off x="6500560" y="5612317"/>
            <a:ext cx="432998" cy="420273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  <a:endParaRPr lang="en-US" dirty="0"/>
          </a:p>
        </p:txBody>
      </p:sp>
      <p:sp>
        <p:nvSpPr>
          <p:cNvPr id="58" name="Oval 50"/>
          <p:cNvSpPr/>
          <p:nvPr/>
        </p:nvSpPr>
        <p:spPr>
          <a:xfrm>
            <a:off x="6227941" y="5659322"/>
            <a:ext cx="379326" cy="356033"/>
          </a:xfrm>
          <a:prstGeom prst="ellipse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  <a:endParaRPr lang="en-US" dirty="0"/>
          </a:p>
        </p:txBody>
      </p:sp>
      <p:sp>
        <p:nvSpPr>
          <p:cNvPr id="59" name="Oval 51"/>
          <p:cNvSpPr/>
          <p:nvPr/>
        </p:nvSpPr>
        <p:spPr>
          <a:xfrm>
            <a:off x="7582939" y="5704506"/>
            <a:ext cx="432998" cy="420273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  <a:endParaRPr lang="en-US" dirty="0"/>
          </a:p>
        </p:txBody>
      </p:sp>
      <p:sp>
        <p:nvSpPr>
          <p:cNvPr id="60" name="Oval 52"/>
          <p:cNvSpPr/>
          <p:nvPr/>
        </p:nvSpPr>
        <p:spPr>
          <a:xfrm>
            <a:off x="7310320" y="5751511"/>
            <a:ext cx="379326" cy="356033"/>
          </a:xfrm>
          <a:prstGeom prst="ellipse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  <a:endParaRPr lang="en-US" dirty="0"/>
          </a:p>
        </p:txBody>
      </p:sp>
      <p:sp>
        <p:nvSpPr>
          <p:cNvPr id="61" name="Oval 53"/>
          <p:cNvSpPr/>
          <p:nvPr/>
        </p:nvSpPr>
        <p:spPr>
          <a:xfrm>
            <a:off x="8204375" y="5839867"/>
            <a:ext cx="432998" cy="420273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  <a:endParaRPr lang="en-US" dirty="0"/>
          </a:p>
        </p:txBody>
      </p:sp>
      <p:sp>
        <p:nvSpPr>
          <p:cNvPr id="62" name="Oval 54"/>
          <p:cNvSpPr/>
          <p:nvPr/>
        </p:nvSpPr>
        <p:spPr>
          <a:xfrm>
            <a:off x="7931756" y="5886872"/>
            <a:ext cx="379326" cy="356033"/>
          </a:xfrm>
          <a:prstGeom prst="ellipse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  <a:endParaRPr lang="en-US" dirty="0"/>
          </a:p>
        </p:txBody>
      </p:sp>
      <p:sp>
        <p:nvSpPr>
          <p:cNvPr id="63" name="Oval 55"/>
          <p:cNvSpPr/>
          <p:nvPr/>
        </p:nvSpPr>
        <p:spPr>
          <a:xfrm>
            <a:off x="4648710" y="6233096"/>
            <a:ext cx="379326" cy="349320"/>
          </a:xfrm>
          <a:prstGeom prst="ellipse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  <a:endParaRPr lang="en-US" dirty="0"/>
          </a:p>
        </p:txBody>
      </p:sp>
      <p:sp>
        <p:nvSpPr>
          <p:cNvPr id="64" name="Oval 56"/>
          <p:cNvSpPr/>
          <p:nvPr/>
        </p:nvSpPr>
        <p:spPr>
          <a:xfrm>
            <a:off x="4286246" y="6261921"/>
            <a:ext cx="379326" cy="349320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  <a:endParaRPr lang="en-US" dirty="0"/>
          </a:p>
        </p:txBody>
      </p:sp>
      <p:sp>
        <p:nvSpPr>
          <p:cNvPr id="66" name="Oval 57"/>
          <p:cNvSpPr/>
          <p:nvPr/>
        </p:nvSpPr>
        <p:spPr>
          <a:xfrm>
            <a:off x="6525140" y="6197558"/>
            <a:ext cx="379326" cy="349320"/>
          </a:xfrm>
          <a:prstGeom prst="ellipse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  <a:endParaRPr lang="en-US" dirty="0"/>
          </a:p>
        </p:txBody>
      </p:sp>
      <p:sp>
        <p:nvSpPr>
          <p:cNvPr id="67" name="Oval 58"/>
          <p:cNvSpPr/>
          <p:nvPr/>
        </p:nvSpPr>
        <p:spPr>
          <a:xfrm>
            <a:off x="6162676" y="6226383"/>
            <a:ext cx="379326" cy="349320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  <a:endParaRPr lang="en-US" dirty="0"/>
          </a:p>
        </p:txBody>
      </p:sp>
      <p:sp>
        <p:nvSpPr>
          <p:cNvPr id="68" name="Oval 59"/>
          <p:cNvSpPr/>
          <p:nvPr/>
        </p:nvSpPr>
        <p:spPr>
          <a:xfrm>
            <a:off x="7742093" y="6247766"/>
            <a:ext cx="379326" cy="349320"/>
          </a:xfrm>
          <a:prstGeom prst="ellipse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  <a:endParaRPr lang="en-US" dirty="0"/>
          </a:p>
        </p:txBody>
      </p:sp>
      <p:sp>
        <p:nvSpPr>
          <p:cNvPr id="69" name="Oval 60"/>
          <p:cNvSpPr/>
          <p:nvPr/>
        </p:nvSpPr>
        <p:spPr>
          <a:xfrm>
            <a:off x="7379629" y="6276591"/>
            <a:ext cx="379326" cy="349320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  <a:endParaRPr lang="en-US" dirty="0"/>
          </a:p>
        </p:txBody>
      </p:sp>
      <p:sp>
        <p:nvSpPr>
          <p:cNvPr id="70" name="Oval 61"/>
          <p:cNvSpPr/>
          <p:nvPr/>
        </p:nvSpPr>
        <p:spPr>
          <a:xfrm>
            <a:off x="8567997" y="6260140"/>
            <a:ext cx="379326" cy="349320"/>
          </a:xfrm>
          <a:prstGeom prst="ellipse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  <a:endParaRPr lang="en-US" dirty="0"/>
          </a:p>
        </p:txBody>
      </p:sp>
      <p:sp>
        <p:nvSpPr>
          <p:cNvPr id="71" name="Oval 62"/>
          <p:cNvSpPr/>
          <p:nvPr/>
        </p:nvSpPr>
        <p:spPr>
          <a:xfrm>
            <a:off x="8205533" y="6288965"/>
            <a:ext cx="379326" cy="349320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  <a:endParaRPr lang="en-US" dirty="0"/>
          </a:p>
        </p:txBody>
      </p:sp>
      <p:sp>
        <p:nvSpPr>
          <p:cNvPr id="72" name="TextBox 63"/>
          <p:cNvSpPr txBox="1"/>
          <p:nvPr/>
        </p:nvSpPr>
        <p:spPr>
          <a:xfrm>
            <a:off x="8567997" y="5612317"/>
            <a:ext cx="576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etc</a:t>
            </a:r>
            <a:endParaRPr lang="en-US" dirty="0"/>
          </a:p>
        </p:txBody>
      </p:sp>
      <p:cxnSp>
        <p:nvCxnSpPr>
          <p:cNvPr id="73" name="Straight Connector 65"/>
          <p:cNvCxnSpPr>
            <a:stCxn id="9" idx="4"/>
            <a:endCxn id="12" idx="0"/>
          </p:cNvCxnSpPr>
          <p:nvPr/>
        </p:nvCxnSpPr>
        <p:spPr>
          <a:xfrm>
            <a:off x="4448432" y="2209673"/>
            <a:ext cx="1643450" cy="2759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66"/>
          <p:cNvCxnSpPr>
            <a:stCxn id="9" idx="4"/>
            <a:endCxn id="13" idx="0"/>
          </p:cNvCxnSpPr>
          <p:nvPr/>
        </p:nvCxnSpPr>
        <p:spPr>
          <a:xfrm flipH="1">
            <a:off x="2714368" y="2209673"/>
            <a:ext cx="1734064" cy="2759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69"/>
          <p:cNvCxnSpPr>
            <a:stCxn id="12" idx="4"/>
            <a:endCxn id="14" idx="0"/>
          </p:cNvCxnSpPr>
          <p:nvPr/>
        </p:nvCxnSpPr>
        <p:spPr>
          <a:xfrm>
            <a:off x="6091882" y="3004624"/>
            <a:ext cx="1725826" cy="37507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2"/>
          <p:cNvCxnSpPr>
            <a:stCxn id="12" idx="4"/>
            <a:endCxn id="15" idx="0"/>
          </p:cNvCxnSpPr>
          <p:nvPr/>
        </p:nvCxnSpPr>
        <p:spPr>
          <a:xfrm flipH="1">
            <a:off x="5548183" y="3004624"/>
            <a:ext cx="543699" cy="4017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5"/>
          <p:cNvCxnSpPr>
            <a:stCxn id="14" idx="4"/>
            <a:endCxn id="21" idx="0"/>
          </p:cNvCxnSpPr>
          <p:nvPr/>
        </p:nvCxnSpPr>
        <p:spPr>
          <a:xfrm>
            <a:off x="7817708" y="3898687"/>
            <a:ext cx="541637" cy="3712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>
            <a:stCxn id="14" idx="4"/>
            <a:endCxn id="22" idx="0"/>
          </p:cNvCxnSpPr>
          <p:nvPr/>
        </p:nvCxnSpPr>
        <p:spPr>
          <a:xfrm flipH="1">
            <a:off x="7403755" y="3898687"/>
            <a:ext cx="413953" cy="3712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>
            <a:stCxn id="15" idx="4"/>
            <a:endCxn id="19" idx="0"/>
          </p:cNvCxnSpPr>
          <p:nvPr/>
        </p:nvCxnSpPr>
        <p:spPr>
          <a:xfrm>
            <a:off x="5548183" y="3925331"/>
            <a:ext cx="549876" cy="34843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>
            <a:stCxn id="15" idx="4"/>
            <a:endCxn id="23" idx="0"/>
          </p:cNvCxnSpPr>
          <p:nvPr/>
        </p:nvCxnSpPr>
        <p:spPr>
          <a:xfrm flipH="1">
            <a:off x="5174391" y="3925331"/>
            <a:ext cx="373792" cy="3445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>
            <a:stCxn id="17" idx="4"/>
            <a:endCxn id="20" idx="0"/>
          </p:cNvCxnSpPr>
          <p:nvPr/>
        </p:nvCxnSpPr>
        <p:spPr>
          <a:xfrm>
            <a:off x="3408405" y="3925331"/>
            <a:ext cx="595184" cy="3445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>
            <a:stCxn id="17" idx="4"/>
            <a:endCxn id="24" idx="0"/>
          </p:cNvCxnSpPr>
          <p:nvPr/>
        </p:nvCxnSpPr>
        <p:spPr>
          <a:xfrm flipH="1">
            <a:off x="2916195" y="3925331"/>
            <a:ext cx="492210" cy="3445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>
            <a:stCxn id="18" idx="4"/>
            <a:endCxn id="25" idx="0"/>
          </p:cNvCxnSpPr>
          <p:nvPr/>
        </p:nvCxnSpPr>
        <p:spPr>
          <a:xfrm>
            <a:off x="823784" y="3898687"/>
            <a:ext cx="804221" cy="3712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>
            <a:stCxn id="18" idx="4"/>
            <a:endCxn id="26" idx="0"/>
          </p:cNvCxnSpPr>
          <p:nvPr/>
        </p:nvCxnSpPr>
        <p:spPr>
          <a:xfrm flipH="1">
            <a:off x="681168" y="3898687"/>
            <a:ext cx="142616" cy="38023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>
            <a:stCxn id="13" idx="4"/>
            <a:endCxn id="18" idx="7"/>
          </p:cNvCxnSpPr>
          <p:nvPr/>
        </p:nvCxnSpPr>
        <p:spPr>
          <a:xfrm flipH="1">
            <a:off x="1138336" y="3004624"/>
            <a:ext cx="1576032" cy="451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>
            <a:stCxn id="13" idx="4"/>
            <a:endCxn id="17" idx="0"/>
          </p:cNvCxnSpPr>
          <p:nvPr/>
        </p:nvCxnSpPr>
        <p:spPr>
          <a:xfrm>
            <a:off x="2714368" y="3004624"/>
            <a:ext cx="694037" cy="4017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>
            <a:stCxn id="20" idx="4"/>
            <a:endCxn id="37" idx="0"/>
          </p:cNvCxnSpPr>
          <p:nvPr/>
        </p:nvCxnSpPr>
        <p:spPr>
          <a:xfrm>
            <a:off x="4003589" y="4788889"/>
            <a:ext cx="307371" cy="2355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>
            <a:stCxn id="20" idx="4"/>
            <a:endCxn id="36" idx="0"/>
          </p:cNvCxnSpPr>
          <p:nvPr/>
        </p:nvCxnSpPr>
        <p:spPr>
          <a:xfrm flipH="1">
            <a:off x="3866117" y="4788889"/>
            <a:ext cx="137472" cy="2355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/>
          <p:nvPr/>
        </p:nvCxnSpPr>
        <p:spPr>
          <a:xfrm>
            <a:off x="2895092" y="4795330"/>
            <a:ext cx="307371" cy="2355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/>
          <p:cNvCxnSpPr/>
          <p:nvPr/>
        </p:nvCxnSpPr>
        <p:spPr>
          <a:xfrm flipH="1">
            <a:off x="2757620" y="4795330"/>
            <a:ext cx="137472" cy="2355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/>
          <p:nvPr/>
        </p:nvCxnSpPr>
        <p:spPr>
          <a:xfrm>
            <a:off x="5145047" y="4795330"/>
            <a:ext cx="307371" cy="2355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/>
          <p:cNvCxnSpPr/>
          <p:nvPr/>
        </p:nvCxnSpPr>
        <p:spPr>
          <a:xfrm flipH="1">
            <a:off x="5007575" y="4795330"/>
            <a:ext cx="137472" cy="2355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/>
          <p:cNvCxnSpPr/>
          <p:nvPr/>
        </p:nvCxnSpPr>
        <p:spPr>
          <a:xfrm>
            <a:off x="6095743" y="4780488"/>
            <a:ext cx="307371" cy="2355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/>
          <p:cNvCxnSpPr/>
          <p:nvPr/>
        </p:nvCxnSpPr>
        <p:spPr>
          <a:xfrm flipH="1">
            <a:off x="5958271" y="4780488"/>
            <a:ext cx="137472" cy="2355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/>
          <p:cNvCxnSpPr/>
          <p:nvPr/>
        </p:nvCxnSpPr>
        <p:spPr>
          <a:xfrm>
            <a:off x="7331933" y="4792759"/>
            <a:ext cx="307371" cy="2355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/>
          <p:cNvCxnSpPr/>
          <p:nvPr/>
        </p:nvCxnSpPr>
        <p:spPr>
          <a:xfrm flipH="1">
            <a:off x="7194461" y="4792759"/>
            <a:ext cx="137472" cy="2355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/>
          <p:nvPr/>
        </p:nvCxnSpPr>
        <p:spPr>
          <a:xfrm>
            <a:off x="8333859" y="4795330"/>
            <a:ext cx="307371" cy="2355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/>
          <p:cNvCxnSpPr/>
          <p:nvPr/>
        </p:nvCxnSpPr>
        <p:spPr>
          <a:xfrm flipH="1">
            <a:off x="8196387" y="4795330"/>
            <a:ext cx="137472" cy="2355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/>
          <p:cNvCxnSpPr/>
          <p:nvPr/>
        </p:nvCxnSpPr>
        <p:spPr>
          <a:xfrm>
            <a:off x="1560429" y="4795330"/>
            <a:ext cx="307371" cy="2355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/>
          <p:cNvCxnSpPr/>
          <p:nvPr/>
        </p:nvCxnSpPr>
        <p:spPr>
          <a:xfrm flipH="1">
            <a:off x="1422957" y="4795330"/>
            <a:ext cx="137472" cy="2355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/>
          <p:nvPr/>
        </p:nvCxnSpPr>
        <p:spPr>
          <a:xfrm>
            <a:off x="634963" y="4806913"/>
            <a:ext cx="307371" cy="2355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/>
          <p:nvPr/>
        </p:nvCxnSpPr>
        <p:spPr>
          <a:xfrm flipH="1">
            <a:off x="497491" y="4806913"/>
            <a:ext cx="137472" cy="2355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>
            <a:endCxn id="43" idx="0"/>
          </p:cNvCxnSpPr>
          <p:nvPr/>
        </p:nvCxnSpPr>
        <p:spPr>
          <a:xfrm>
            <a:off x="1896439" y="5532880"/>
            <a:ext cx="274869" cy="24609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/>
          <p:cNvCxnSpPr>
            <a:stCxn id="27" idx="4"/>
            <a:endCxn id="44" idx="0"/>
          </p:cNvCxnSpPr>
          <p:nvPr/>
        </p:nvCxnSpPr>
        <p:spPr>
          <a:xfrm flipH="1">
            <a:off x="1758975" y="5543425"/>
            <a:ext cx="147057" cy="2355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/>
          <p:cNvCxnSpPr>
            <a:endCxn id="46" idx="0"/>
          </p:cNvCxnSpPr>
          <p:nvPr/>
        </p:nvCxnSpPr>
        <p:spPr>
          <a:xfrm flipH="1">
            <a:off x="2986410" y="5547543"/>
            <a:ext cx="235101" cy="3295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/>
          <p:cNvCxnSpPr/>
          <p:nvPr/>
        </p:nvCxnSpPr>
        <p:spPr>
          <a:xfrm flipH="1">
            <a:off x="3692868" y="5508492"/>
            <a:ext cx="102780" cy="4860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/>
          <p:cNvCxnSpPr/>
          <p:nvPr/>
        </p:nvCxnSpPr>
        <p:spPr>
          <a:xfrm>
            <a:off x="3213380" y="5543425"/>
            <a:ext cx="241395" cy="3559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/>
          <p:cNvCxnSpPr>
            <a:stCxn id="36" idx="4"/>
            <a:endCxn id="47" idx="0"/>
          </p:cNvCxnSpPr>
          <p:nvPr/>
        </p:nvCxnSpPr>
        <p:spPr>
          <a:xfrm>
            <a:off x="3866117" y="5543425"/>
            <a:ext cx="213994" cy="3336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/>
          <p:cNvCxnSpPr>
            <a:stCxn id="37" idx="4"/>
            <a:endCxn id="56" idx="0"/>
          </p:cNvCxnSpPr>
          <p:nvPr/>
        </p:nvCxnSpPr>
        <p:spPr>
          <a:xfrm>
            <a:off x="4310960" y="5543425"/>
            <a:ext cx="50528" cy="3096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/>
          <p:cNvCxnSpPr>
            <a:stCxn id="37" idx="4"/>
            <a:endCxn id="55" idx="0"/>
          </p:cNvCxnSpPr>
          <p:nvPr/>
        </p:nvCxnSpPr>
        <p:spPr>
          <a:xfrm>
            <a:off x="4310960" y="5543425"/>
            <a:ext cx="349983" cy="26268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/>
          <p:cNvCxnSpPr>
            <a:stCxn id="29" idx="4"/>
            <a:endCxn id="50" idx="0"/>
          </p:cNvCxnSpPr>
          <p:nvPr/>
        </p:nvCxnSpPr>
        <p:spPr>
          <a:xfrm flipH="1">
            <a:off x="5202517" y="5543425"/>
            <a:ext cx="214116" cy="3029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/>
          <p:cNvCxnSpPr>
            <a:stCxn id="29" idx="4"/>
            <a:endCxn id="49" idx="0"/>
          </p:cNvCxnSpPr>
          <p:nvPr/>
        </p:nvCxnSpPr>
        <p:spPr>
          <a:xfrm>
            <a:off x="5416633" y="5543425"/>
            <a:ext cx="137795" cy="3269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/>
          <p:cNvCxnSpPr>
            <a:stCxn id="34" idx="4"/>
            <a:endCxn id="52" idx="0"/>
          </p:cNvCxnSpPr>
          <p:nvPr/>
        </p:nvCxnSpPr>
        <p:spPr>
          <a:xfrm flipH="1">
            <a:off x="5863220" y="5543425"/>
            <a:ext cx="132381" cy="2790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/>
          <p:cNvCxnSpPr>
            <a:stCxn id="34" idx="4"/>
            <a:endCxn id="51" idx="0"/>
          </p:cNvCxnSpPr>
          <p:nvPr/>
        </p:nvCxnSpPr>
        <p:spPr>
          <a:xfrm>
            <a:off x="5995601" y="5543425"/>
            <a:ext cx="219530" cy="3029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/>
          <p:cNvCxnSpPr>
            <a:stCxn id="35" idx="4"/>
            <a:endCxn id="58" idx="0"/>
          </p:cNvCxnSpPr>
          <p:nvPr/>
        </p:nvCxnSpPr>
        <p:spPr>
          <a:xfrm flipH="1">
            <a:off x="6417604" y="5543425"/>
            <a:ext cx="22840" cy="1158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/>
          <p:cNvCxnSpPr>
            <a:stCxn id="35" idx="4"/>
            <a:endCxn id="57" idx="0"/>
          </p:cNvCxnSpPr>
          <p:nvPr/>
        </p:nvCxnSpPr>
        <p:spPr>
          <a:xfrm>
            <a:off x="6440444" y="5543425"/>
            <a:ext cx="276615" cy="6889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/>
          <p:cNvCxnSpPr>
            <a:stCxn id="30" idx="4"/>
            <a:endCxn id="54" idx="7"/>
          </p:cNvCxnSpPr>
          <p:nvPr/>
        </p:nvCxnSpPr>
        <p:spPr>
          <a:xfrm flipH="1">
            <a:off x="7043854" y="5543425"/>
            <a:ext cx="50984" cy="35511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Connector 174"/>
          <p:cNvCxnSpPr>
            <a:stCxn id="30" idx="4"/>
            <a:endCxn id="53" idx="0"/>
          </p:cNvCxnSpPr>
          <p:nvPr/>
        </p:nvCxnSpPr>
        <p:spPr>
          <a:xfrm>
            <a:off x="7094838" y="5543425"/>
            <a:ext cx="166815" cy="3269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Connector 177"/>
          <p:cNvCxnSpPr>
            <a:stCxn id="31" idx="4"/>
            <a:endCxn id="60" idx="0"/>
          </p:cNvCxnSpPr>
          <p:nvPr/>
        </p:nvCxnSpPr>
        <p:spPr>
          <a:xfrm flipH="1">
            <a:off x="7499983" y="5543425"/>
            <a:ext cx="39698" cy="20808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Connector 180"/>
          <p:cNvCxnSpPr>
            <a:stCxn id="31" idx="4"/>
            <a:endCxn id="59" idx="0"/>
          </p:cNvCxnSpPr>
          <p:nvPr/>
        </p:nvCxnSpPr>
        <p:spPr>
          <a:xfrm>
            <a:off x="7539681" y="5543425"/>
            <a:ext cx="259757" cy="16108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/>
          <p:cNvCxnSpPr>
            <a:stCxn id="32" idx="4"/>
            <a:endCxn id="62" idx="0"/>
          </p:cNvCxnSpPr>
          <p:nvPr/>
        </p:nvCxnSpPr>
        <p:spPr>
          <a:xfrm flipH="1">
            <a:off x="8121419" y="5543425"/>
            <a:ext cx="59784" cy="34344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Connector 186"/>
          <p:cNvCxnSpPr>
            <a:stCxn id="32" idx="4"/>
            <a:endCxn id="61" idx="0"/>
          </p:cNvCxnSpPr>
          <p:nvPr/>
        </p:nvCxnSpPr>
        <p:spPr>
          <a:xfrm>
            <a:off x="8181203" y="5543425"/>
            <a:ext cx="239671" cy="29644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文本框 80"/>
          <p:cNvSpPr txBox="1"/>
          <p:nvPr/>
        </p:nvSpPr>
        <p:spPr>
          <a:xfrm>
            <a:off x="6756162" y="1506387"/>
            <a:ext cx="19583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auto"/>
            <a:r>
              <a:rPr lang="zh-CN" altLang="en-US" sz="24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华文细黑" panose="02010600040101010101" charset="-122"/>
              </a:rPr>
              <a:t>存在大量的重复计算</a:t>
            </a:r>
            <a:r>
              <a:rPr lang="en-US" altLang="zh-CN" sz="24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华文细黑" panose="02010600040101010101" charset="-122"/>
              </a:rPr>
              <a:t>, </a:t>
            </a:r>
            <a:r>
              <a:rPr lang="zh-CN" altLang="en-US" sz="24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华文细黑" panose="02010600040101010101" charset="-122"/>
              </a:rPr>
              <a:t>如何避免？</a:t>
            </a:r>
            <a:endParaRPr lang="zh-CN" altLang="en-US" sz="2400" b="1" dirty="0">
              <a:solidFill>
                <a:schemeClr val="tx2">
                  <a:lumMod val="60000"/>
                  <a:lumOff val="40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  <a:cs typeface="华文细黑" panose="0201060004010101010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65" grpId="0" bldLvl="0" animBg="1"/>
      <p:bldP spid="5" grpId="0" bldLvl="0" animBg="1"/>
      <p:bldP spid="81" grpId="0"/>
      <p:bldP spid="81" grpId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3" name="Rectangle 20"/>
          <p:cNvSpPr>
            <a:spLocks noChangeArrowheads="1"/>
          </p:cNvSpPr>
          <p:nvPr/>
        </p:nvSpPr>
        <p:spPr bwMode="auto">
          <a:xfrm>
            <a:off x="63501" y="73025"/>
            <a:ext cx="1820333" cy="9080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华文行楷" panose="0201080004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华文行楷" panose="0201080004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华文行楷" panose="0201080004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华文行楷" panose="0201080004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华文行楷" panose="020108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华文行楷" panose="020108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华文行楷" panose="020108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华文行楷" panose="020108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华文行楷" panose="02010800040101010101" pitchFamily="2" charset="-122"/>
              </a:defRPr>
            </a:lvl9pPr>
          </a:lstStyle>
          <a:p>
            <a:pPr eaLnBrk="1" hangingPunct="1"/>
            <a:endParaRPr lang="zh-CN" altLang="en-US">
              <a:latin typeface="Times New Roman" panose="02020603050405020304" charset="0"/>
              <a:ea typeface="+mn-ea"/>
              <a:cs typeface="Times New Roman" panose="02020603050405020304" charset="0"/>
            </a:endParaRPr>
          </a:p>
        </p:txBody>
      </p:sp>
      <p:sp>
        <p:nvSpPr>
          <p:cNvPr id="67789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0133" y="404814"/>
            <a:ext cx="3904546" cy="720725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eaLnBrk="1" hangingPunct="1">
              <a:defRPr/>
            </a:pPr>
            <a:r>
              <a:rPr lang="zh-CN" altLang="en-US" sz="3600" b="1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charset="0"/>
              </a:rPr>
              <a:t>子问题重叠性</a:t>
            </a:r>
            <a:endParaRPr lang="zh-CN" altLang="en-US" sz="3600" b="1" dirty="0">
              <a:solidFill>
                <a:schemeClr val="accent2"/>
              </a:solidFill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77909" name="Text Box 21"/>
              <p:cNvSpPr txBox="1">
                <a:spLocks noChangeArrowheads="1"/>
              </p:cNvSpPr>
              <p:nvPr/>
            </p:nvSpPr>
            <p:spPr bwMode="auto">
              <a:xfrm>
                <a:off x="3867856" y="1268414"/>
                <a:ext cx="1338828" cy="5734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1" i="1" dirty="0" smtClean="0">
                          <a:solidFill>
                            <a:srgbClr val="0000CC"/>
                          </a:solidFill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𝑳𝑪𝑺</m:t>
                      </m:r>
                      <m:r>
                        <a:rPr lang="en-US" altLang="zh-CN" sz="3200" b="1" i="1" baseline="-25000" dirty="0">
                          <a:solidFill>
                            <a:srgbClr val="0000CC"/>
                          </a:solidFill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𝑿𝒀</m:t>
                      </m:r>
                    </m:oMath>
                  </m:oMathPara>
                </a14:m>
                <a:endParaRPr lang="en-US" altLang="zh-CN" sz="3200" b="1" i="1" baseline="-25000" dirty="0">
                  <a:solidFill>
                    <a:srgbClr val="0000CC"/>
                  </a:solidFill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677909" name="Text 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867856" y="1268414"/>
                <a:ext cx="1338828" cy="573427"/>
              </a:xfrm>
              <a:prstGeom prst="rect">
                <a:avLst/>
              </a:prstGeom>
              <a:blipFill rotWithShape="1">
                <a:blip r:embed="rId1"/>
                <a:stretch>
                  <a:fillRect l="-5" t="-56" r="24" b="-7138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77910" name="Text Box 22"/>
              <p:cNvSpPr txBox="1">
                <a:spLocks noChangeArrowheads="1"/>
              </p:cNvSpPr>
              <p:nvPr/>
            </p:nvSpPr>
            <p:spPr bwMode="auto">
              <a:xfrm>
                <a:off x="1210734" y="2258645"/>
                <a:ext cx="2367844" cy="62901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200" b="1" i="1" dirty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charset="0"/>
                            </a:rPr>
                          </m:ctrlPr>
                        </m:sSubPr>
                        <m:e>
                          <m:r>
                            <a:rPr lang="en-US" altLang="zh-CN" sz="3200" b="1" i="1" dirty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charset="0"/>
                            </a:rPr>
                            <m:t>𝑳𝑪𝑺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sz="3200" b="1" i="1" dirty="0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b="1" i="1" dirty="0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charset="0"/>
                                </a:rPr>
                                <m:t>𝑿</m:t>
                              </m:r>
                            </m:e>
                            <m:sub>
                              <m:r>
                                <a:rPr lang="en-US" altLang="zh-CN" sz="3200" b="1" i="1" dirty="0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charset="0"/>
                                </a:rPr>
                                <m:t>𝒎</m:t>
                              </m:r>
                              <m:r>
                                <a:rPr lang="en-US" altLang="zh-CN" sz="3200" b="1" i="1" dirty="0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charset="0"/>
                                </a:rPr>
                                <m:t>−</m:t>
                              </m:r>
                              <m:r>
                                <a:rPr lang="en-US" altLang="zh-CN" sz="3200" b="1" i="1" dirty="0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charset="0"/>
                                </a:rPr>
                                <m:t>𝟏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3200" b="1" i="1" dirty="0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b="1" i="1" dirty="0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charset="0"/>
                                </a:rPr>
                                <m:t>𝒀</m:t>
                              </m:r>
                            </m:e>
                            <m:sub>
                              <m:r>
                                <a:rPr lang="en-US" altLang="zh-CN" sz="3200" b="1" i="1" dirty="0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charset="0"/>
                                </a:rPr>
                                <m:t>𝒏</m:t>
                              </m:r>
                              <m:r>
                                <a:rPr lang="en-US" altLang="zh-CN" sz="3200" b="1" i="1" dirty="0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charset="0"/>
                                </a:rPr>
                                <m:t>−</m:t>
                              </m:r>
                              <m:r>
                                <a:rPr lang="en-US" altLang="zh-CN" sz="3200" b="1" i="1" dirty="0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charset="0"/>
                                </a:rPr>
                                <m:t>𝟏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altLang="zh-CN" sz="3200" b="1" i="1" baseline="-40000" dirty="0">
                  <a:solidFill>
                    <a:srgbClr val="0000CC"/>
                  </a:solidFill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677910" name="Text 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210734" y="2258645"/>
                <a:ext cx="2367844" cy="629018"/>
              </a:xfrm>
              <a:prstGeom prst="rect">
                <a:avLst/>
              </a:prstGeom>
              <a:blipFill rotWithShape="1">
                <a:blip r:embed="rId2"/>
                <a:stretch>
                  <a:fillRect l="-18" t="-93" r="15" b="-4391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77911" name="Text Box 23"/>
              <p:cNvSpPr txBox="1">
                <a:spLocks noChangeArrowheads="1"/>
              </p:cNvSpPr>
              <p:nvPr/>
            </p:nvSpPr>
            <p:spPr bwMode="auto">
              <a:xfrm>
                <a:off x="3407128" y="2335028"/>
                <a:ext cx="2078567" cy="62901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200" b="1" i="1" dirty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charset="0"/>
                            </a:rPr>
                          </m:ctrlPr>
                        </m:sSubPr>
                        <m:e>
                          <m:r>
                            <a:rPr lang="en-US" altLang="zh-CN" sz="3200" b="1" i="1" dirty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charset="0"/>
                            </a:rPr>
                            <m:t>𝑳𝑪𝑺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sz="3200" b="1" i="1" dirty="0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b="1" i="1" dirty="0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charset="0"/>
                                </a:rPr>
                                <m:t>𝑿</m:t>
                              </m:r>
                            </m:e>
                            <m:sub>
                              <m:r>
                                <a:rPr lang="en-US" altLang="zh-CN" sz="3200" b="1" i="1" dirty="0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charset="0"/>
                                </a:rPr>
                                <m:t>𝒎</m:t>
                              </m:r>
                              <m:r>
                                <a:rPr lang="en-US" altLang="zh-CN" sz="3200" b="1" i="1" dirty="0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charset="0"/>
                                </a:rPr>
                                <m:t>−</m:t>
                              </m:r>
                              <m:r>
                                <a:rPr lang="en-US" altLang="zh-CN" sz="3200" b="1" i="1" dirty="0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altLang="zh-CN" sz="3200" b="1" i="1" dirty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charset="0"/>
                            </a:rPr>
                            <m:t>𝒀</m:t>
                          </m:r>
                        </m:sub>
                      </m:sSub>
                    </m:oMath>
                  </m:oMathPara>
                </a14:m>
                <a:endParaRPr lang="en-US" altLang="zh-CN" sz="3200" b="1" i="1" baseline="-40000" dirty="0">
                  <a:solidFill>
                    <a:srgbClr val="0000CC"/>
                  </a:solidFill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677911" name="Text 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407128" y="2335028"/>
                <a:ext cx="2078567" cy="629018"/>
              </a:xfrm>
              <a:prstGeom prst="rect">
                <a:avLst/>
              </a:prstGeom>
              <a:blipFill rotWithShape="1">
                <a:blip r:embed="rId3"/>
                <a:stretch>
                  <a:fillRect l="-17" t="-21" r="27" b="-4463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77912" name="Text Box 24"/>
              <p:cNvSpPr txBox="1">
                <a:spLocks noChangeArrowheads="1"/>
              </p:cNvSpPr>
              <p:nvPr/>
            </p:nvSpPr>
            <p:spPr bwMode="auto">
              <a:xfrm>
                <a:off x="5281789" y="2352491"/>
                <a:ext cx="1662289" cy="62901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200" b="1" i="1" dirty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charset="0"/>
                            </a:rPr>
                          </m:ctrlPr>
                        </m:sSubPr>
                        <m:e>
                          <m:r>
                            <a:rPr lang="en-US" altLang="zh-CN" sz="3200" b="1" i="1" dirty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charset="0"/>
                            </a:rPr>
                            <m:t>𝑳𝑪𝑺</m:t>
                          </m:r>
                        </m:e>
                        <m:sub>
                          <m:r>
                            <a:rPr lang="en-US" altLang="zh-CN" sz="3200" b="1" i="1" dirty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charset="0"/>
                            </a:rPr>
                            <m:t>𝑿</m:t>
                          </m:r>
                          <m:sSub>
                            <m:sSubPr>
                              <m:ctrlPr>
                                <a:rPr lang="en-US" altLang="zh-CN" sz="3200" b="1" i="1" dirty="0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b="1" i="1" dirty="0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charset="0"/>
                                </a:rPr>
                                <m:t>𝒀</m:t>
                              </m:r>
                            </m:e>
                            <m:sub>
                              <m:r>
                                <a:rPr lang="en-US" altLang="zh-CN" sz="3200" b="1" i="1" dirty="0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charset="0"/>
                                </a:rPr>
                                <m:t>𝒏</m:t>
                              </m:r>
                              <m:r>
                                <a:rPr lang="en-US" altLang="zh-CN" sz="3200" b="1" i="1" dirty="0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charset="0"/>
                                </a:rPr>
                                <m:t>−</m:t>
                              </m:r>
                              <m:r>
                                <a:rPr lang="en-US" altLang="zh-CN" sz="3200" b="1" i="1" dirty="0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charset="0"/>
                                </a:rPr>
                                <m:t>𝟏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altLang="zh-CN" sz="3200" b="1" i="1" baseline="-40000" dirty="0">
                  <a:solidFill>
                    <a:srgbClr val="0000CC"/>
                  </a:solidFill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677912" name="Text 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281789" y="2352491"/>
                <a:ext cx="1662289" cy="629018"/>
              </a:xfrm>
              <a:prstGeom prst="rect">
                <a:avLst/>
              </a:prstGeom>
              <a:blipFill rotWithShape="1">
                <a:blip r:embed="rId4"/>
                <a:stretch>
                  <a:fillRect l="-30" t="-72" r="-2385" b="-4413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77914" name="Text Box 26"/>
              <p:cNvSpPr txBox="1">
                <a:spLocks noChangeArrowheads="1"/>
              </p:cNvSpPr>
              <p:nvPr/>
            </p:nvSpPr>
            <p:spPr bwMode="auto">
              <a:xfrm>
                <a:off x="26156" y="3614370"/>
                <a:ext cx="2496255" cy="62901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200" b="1" i="1" dirty="0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charset="0"/>
                            </a:rPr>
                          </m:ctrlPr>
                        </m:sSubPr>
                        <m:e>
                          <m:r>
                            <a:rPr lang="en-US" altLang="zh-CN" sz="3200" b="1" i="1" dirty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charset="0"/>
                            </a:rPr>
                            <m:t>𝑳𝑪𝑺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sz="3200" b="1" i="1" dirty="0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b="1" i="1" dirty="0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charset="0"/>
                                </a:rPr>
                                <m:t>𝑿</m:t>
                              </m:r>
                            </m:e>
                            <m:sub>
                              <m:r>
                                <a:rPr lang="en-US" altLang="zh-CN" sz="3200" b="1" i="1" dirty="0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charset="0"/>
                                </a:rPr>
                                <m:t>𝒎</m:t>
                              </m:r>
                              <m:r>
                                <a:rPr lang="en-US" altLang="zh-CN" sz="3200" b="1" i="1" dirty="0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charset="0"/>
                                </a:rPr>
                                <m:t>−</m:t>
                              </m:r>
                              <m:r>
                                <a:rPr lang="en-US" altLang="zh-CN" sz="3200" b="1" i="1" dirty="0" smtClean="0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charset="0"/>
                                </a:rPr>
                                <m:t>𝟐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3200" b="1" i="1" dirty="0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b="1" i="1" dirty="0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charset="0"/>
                                </a:rPr>
                                <m:t>𝒀</m:t>
                              </m:r>
                            </m:e>
                            <m:sub>
                              <m:r>
                                <a:rPr lang="en-US" altLang="zh-CN" sz="3200" b="1" i="1" dirty="0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charset="0"/>
                                </a:rPr>
                                <m:t>𝒏</m:t>
                              </m:r>
                              <m:r>
                                <a:rPr lang="en-US" altLang="zh-CN" sz="3200" b="1" i="1" dirty="0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charset="0"/>
                                </a:rPr>
                                <m:t>−</m:t>
                              </m:r>
                              <m:r>
                                <a:rPr lang="en-US" altLang="zh-CN" sz="3200" b="1" i="1" dirty="0" smtClean="0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charset="0"/>
                                </a:rPr>
                                <m:t>𝟐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altLang="zh-CN" sz="3200" b="1" i="1" baseline="-40000" dirty="0">
                  <a:solidFill>
                    <a:srgbClr val="0000CC"/>
                  </a:solidFill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677914" name="Text 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6156" y="3614370"/>
                <a:ext cx="2496255" cy="629018"/>
              </a:xfrm>
              <a:prstGeom prst="rect">
                <a:avLst/>
              </a:prstGeom>
              <a:blipFill rotWithShape="1">
                <a:blip r:embed="rId5"/>
                <a:stretch>
                  <a:fillRect l="-5" t="-93" r="8" b="-4391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77915" name="Text Box 27"/>
              <p:cNvSpPr txBox="1">
                <a:spLocks noChangeArrowheads="1"/>
              </p:cNvSpPr>
              <p:nvPr/>
            </p:nvSpPr>
            <p:spPr bwMode="auto">
              <a:xfrm>
                <a:off x="2132388" y="3687212"/>
                <a:ext cx="2749599" cy="62901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5715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200" b="1" i="1" dirty="0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charset="0"/>
                            </a:rPr>
                          </m:ctrlPr>
                        </m:sSubPr>
                        <m:e>
                          <m:r>
                            <a:rPr lang="en-US" altLang="zh-CN" sz="3200" b="1" i="1" dirty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charset="0"/>
                            </a:rPr>
                            <m:t>𝑳𝑪𝑺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sz="3200" b="1" i="1" dirty="0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b="1" i="1" dirty="0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charset="0"/>
                                </a:rPr>
                                <m:t>𝑿</m:t>
                              </m:r>
                            </m:e>
                            <m:sub>
                              <m:r>
                                <a:rPr lang="en-US" altLang="zh-CN" sz="3200" b="1" i="1" dirty="0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charset="0"/>
                                </a:rPr>
                                <m:t>𝒎</m:t>
                              </m:r>
                              <m:r>
                                <a:rPr lang="en-US" altLang="zh-CN" sz="3200" b="1" i="1" dirty="0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charset="0"/>
                                </a:rPr>
                                <m:t>−</m:t>
                              </m:r>
                              <m:r>
                                <a:rPr lang="en-US" altLang="zh-CN" sz="3200" b="1" i="1" dirty="0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charset="0"/>
                                </a:rPr>
                                <m:t>𝟐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3200" b="1" i="1" dirty="0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b="1" i="1" dirty="0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charset="0"/>
                                </a:rPr>
                                <m:t>𝒀</m:t>
                              </m:r>
                            </m:e>
                            <m:sub>
                              <m:r>
                                <a:rPr lang="en-US" altLang="zh-CN" sz="3200" b="1" i="1" dirty="0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charset="0"/>
                                </a:rPr>
                                <m:t>𝒏</m:t>
                              </m:r>
                              <m:r>
                                <a:rPr lang="en-US" altLang="zh-CN" sz="3200" b="1" i="1" dirty="0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charset="0"/>
                                </a:rPr>
                                <m:t>−</m:t>
                              </m:r>
                              <m:r>
                                <a:rPr lang="en-US" altLang="zh-CN" sz="3200" b="1" i="1" dirty="0" smtClean="0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charset="0"/>
                                </a:rPr>
                                <m:t>𝟏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altLang="zh-CN" sz="3200" b="1" i="1" baseline="-40000" dirty="0">
                  <a:solidFill>
                    <a:srgbClr val="0000CC"/>
                  </a:solidFill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677915" name="Text 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132388" y="3687212"/>
                <a:ext cx="2749599" cy="629018"/>
              </a:xfrm>
              <a:prstGeom prst="rect">
                <a:avLst/>
              </a:prstGeom>
              <a:blipFill rotWithShape="1">
                <a:blip r:embed="rId6"/>
                <a:stretch>
                  <a:fillRect l="-2" t="-64" r="4" b="-4420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5715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77916" name="Text Box 28"/>
              <p:cNvSpPr txBox="1">
                <a:spLocks noChangeArrowheads="1"/>
              </p:cNvSpPr>
              <p:nvPr/>
            </p:nvSpPr>
            <p:spPr bwMode="auto">
              <a:xfrm>
                <a:off x="4525507" y="3725909"/>
                <a:ext cx="2175933" cy="62901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5715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200" b="1" i="1" dirty="0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charset="0"/>
                            </a:rPr>
                          </m:ctrlPr>
                        </m:sSubPr>
                        <m:e>
                          <m:r>
                            <a:rPr lang="en-US" altLang="zh-CN" sz="3200" b="1" i="1" dirty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charset="0"/>
                            </a:rPr>
                            <m:t>𝑳𝑪𝑺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sz="3200" b="1" i="1" dirty="0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b="1" i="1" dirty="0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charset="0"/>
                                </a:rPr>
                                <m:t>𝑿</m:t>
                              </m:r>
                            </m:e>
                            <m:sub>
                              <m:r>
                                <a:rPr lang="en-US" altLang="zh-CN" sz="3200" b="1" i="1" dirty="0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charset="0"/>
                                </a:rPr>
                                <m:t>𝒎</m:t>
                              </m:r>
                              <m:r>
                                <a:rPr lang="en-US" altLang="zh-CN" sz="3200" b="1" i="1" dirty="0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charset="0"/>
                                </a:rPr>
                                <m:t>−</m:t>
                              </m:r>
                              <m:r>
                                <a:rPr lang="en-US" altLang="zh-CN" sz="3200" b="1" i="1" dirty="0" smtClean="0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charset="0"/>
                                </a:rPr>
                                <m:t>𝟏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3200" b="1" i="1" dirty="0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b="1" i="1" dirty="0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charset="0"/>
                                </a:rPr>
                                <m:t>𝒀</m:t>
                              </m:r>
                            </m:e>
                            <m:sub>
                              <m:r>
                                <a:rPr lang="en-US" altLang="zh-CN" sz="3200" b="1" i="1" dirty="0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charset="0"/>
                                </a:rPr>
                                <m:t>𝒏</m:t>
                              </m:r>
                              <m:r>
                                <a:rPr lang="en-US" altLang="zh-CN" sz="3200" b="1" i="1" dirty="0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charset="0"/>
                                </a:rPr>
                                <m:t>−</m:t>
                              </m:r>
                              <m:r>
                                <a:rPr lang="en-US" altLang="zh-CN" sz="3200" b="1" i="1" dirty="0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charset="0"/>
                                </a:rPr>
                                <m:t>𝟐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altLang="zh-CN" sz="3200" b="1" i="1" baseline="-40000" dirty="0">
                  <a:solidFill>
                    <a:srgbClr val="0000CC"/>
                  </a:solidFill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677916" name="Text 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525507" y="3725909"/>
                <a:ext cx="2175933" cy="629018"/>
              </a:xfrm>
              <a:prstGeom prst="rect">
                <a:avLst/>
              </a:prstGeom>
              <a:blipFill rotWithShape="1">
                <a:blip r:embed="rId7"/>
                <a:stretch>
                  <a:fillRect l="-23" t="-58" r="-3927" b="-4426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5715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7918" name="Line 30"/>
          <p:cNvSpPr>
            <a:spLocks noChangeShapeType="1"/>
          </p:cNvSpPr>
          <p:nvPr/>
        </p:nvSpPr>
        <p:spPr bwMode="auto">
          <a:xfrm flipH="1">
            <a:off x="2587978" y="1820863"/>
            <a:ext cx="1600200" cy="647700"/>
          </a:xfrm>
          <a:prstGeom prst="line">
            <a:avLst/>
          </a:prstGeom>
          <a:noFill/>
          <a:ln w="57150" cap="sq">
            <a:solidFill>
              <a:schemeClr val="tx1"/>
            </a:solidFill>
            <a:miter lim="800000"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677919" name="Line 31"/>
          <p:cNvSpPr>
            <a:spLocks noChangeShapeType="1"/>
          </p:cNvSpPr>
          <p:nvPr/>
        </p:nvSpPr>
        <p:spPr bwMode="auto">
          <a:xfrm>
            <a:off x="4251678" y="1820863"/>
            <a:ext cx="0" cy="647700"/>
          </a:xfrm>
          <a:prstGeom prst="line">
            <a:avLst/>
          </a:prstGeom>
          <a:noFill/>
          <a:ln w="57150" cap="sq">
            <a:solidFill>
              <a:schemeClr val="tx1"/>
            </a:solidFill>
            <a:miter lim="800000"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677920" name="Line 32"/>
          <p:cNvSpPr>
            <a:spLocks noChangeShapeType="1"/>
          </p:cNvSpPr>
          <p:nvPr/>
        </p:nvSpPr>
        <p:spPr bwMode="auto">
          <a:xfrm>
            <a:off x="4380090" y="1820863"/>
            <a:ext cx="1471789" cy="647700"/>
          </a:xfrm>
          <a:prstGeom prst="line">
            <a:avLst/>
          </a:prstGeom>
          <a:noFill/>
          <a:ln w="57150" cap="sq">
            <a:solidFill>
              <a:schemeClr val="tx1"/>
            </a:solidFill>
            <a:miter lim="800000"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677921" name="Line 33"/>
          <p:cNvSpPr>
            <a:spLocks noChangeShapeType="1"/>
          </p:cNvSpPr>
          <p:nvPr/>
        </p:nvSpPr>
        <p:spPr bwMode="auto">
          <a:xfrm flipH="1">
            <a:off x="1116189" y="2900364"/>
            <a:ext cx="704144" cy="720725"/>
          </a:xfrm>
          <a:prstGeom prst="line">
            <a:avLst/>
          </a:prstGeom>
          <a:noFill/>
          <a:ln w="57150" cap="sq">
            <a:solidFill>
              <a:schemeClr val="tx1"/>
            </a:solidFill>
            <a:miter lim="800000"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677922" name="Line 34"/>
          <p:cNvSpPr>
            <a:spLocks noChangeShapeType="1"/>
          </p:cNvSpPr>
          <p:nvPr/>
        </p:nvSpPr>
        <p:spPr bwMode="auto">
          <a:xfrm>
            <a:off x="1948745" y="2900363"/>
            <a:ext cx="831144" cy="792162"/>
          </a:xfrm>
          <a:prstGeom prst="line">
            <a:avLst/>
          </a:prstGeom>
          <a:noFill/>
          <a:ln w="57150" cap="sq">
            <a:solidFill>
              <a:schemeClr val="tx1"/>
            </a:solidFill>
            <a:miter lim="800000"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677923" name="Line 35"/>
          <p:cNvSpPr>
            <a:spLocks noChangeShapeType="1"/>
          </p:cNvSpPr>
          <p:nvPr/>
        </p:nvSpPr>
        <p:spPr bwMode="auto">
          <a:xfrm>
            <a:off x="2075745" y="2925763"/>
            <a:ext cx="2753077" cy="766762"/>
          </a:xfrm>
          <a:prstGeom prst="line">
            <a:avLst/>
          </a:prstGeom>
          <a:noFill/>
          <a:ln w="57150" cap="sq">
            <a:solidFill>
              <a:schemeClr val="tx1"/>
            </a:solidFill>
            <a:miter lim="800000"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677924" name="Line 36"/>
          <p:cNvSpPr>
            <a:spLocks noChangeShapeType="1"/>
          </p:cNvSpPr>
          <p:nvPr/>
        </p:nvSpPr>
        <p:spPr bwMode="auto">
          <a:xfrm flipH="1">
            <a:off x="2971800" y="2900363"/>
            <a:ext cx="1024467" cy="792162"/>
          </a:xfrm>
          <a:prstGeom prst="line">
            <a:avLst/>
          </a:prstGeom>
          <a:noFill/>
          <a:ln w="57150" cap="sq">
            <a:solidFill>
              <a:srgbClr val="FF0000"/>
            </a:solidFill>
            <a:miter lim="800000"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677926" name="Line 38"/>
          <p:cNvSpPr>
            <a:spLocks noChangeShapeType="1"/>
          </p:cNvSpPr>
          <p:nvPr/>
        </p:nvSpPr>
        <p:spPr bwMode="auto">
          <a:xfrm>
            <a:off x="4124679" y="2900363"/>
            <a:ext cx="2304344" cy="1008062"/>
          </a:xfrm>
          <a:prstGeom prst="line">
            <a:avLst/>
          </a:prstGeom>
          <a:noFill/>
          <a:ln w="57150" cap="sq">
            <a:solidFill>
              <a:schemeClr val="tx1"/>
            </a:solidFill>
            <a:miter lim="800000"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677927" name="Line 39"/>
          <p:cNvSpPr>
            <a:spLocks noChangeShapeType="1"/>
          </p:cNvSpPr>
          <p:nvPr/>
        </p:nvSpPr>
        <p:spPr bwMode="auto">
          <a:xfrm>
            <a:off x="4124679" y="2900363"/>
            <a:ext cx="3135489" cy="1008062"/>
          </a:xfrm>
          <a:prstGeom prst="line">
            <a:avLst/>
          </a:prstGeom>
          <a:noFill/>
          <a:ln w="57150" cap="sq">
            <a:solidFill>
              <a:schemeClr val="tx1"/>
            </a:solidFill>
            <a:miter lim="800000"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677928" name="Line 40"/>
          <p:cNvSpPr>
            <a:spLocks noChangeShapeType="1"/>
          </p:cNvSpPr>
          <p:nvPr/>
        </p:nvSpPr>
        <p:spPr bwMode="auto">
          <a:xfrm flipH="1">
            <a:off x="4955823" y="2900363"/>
            <a:ext cx="896056" cy="792162"/>
          </a:xfrm>
          <a:prstGeom prst="line">
            <a:avLst/>
          </a:prstGeom>
          <a:noFill/>
          <a:ln w="57150" cap="sq">
            <a:solidFill>
              <a:srgbClr val="FF0000"/>
            </a:solidFill>
            <a:miter lim="800000"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677929" name="Line 41"/>
          <p:cNvSpPr>
            <a:spLocks noChangeShapeType="1"/>
          </p:cNvSpPr>
          <p:nvPr/>
        </p:nvSpPr>
        <p:spPr bwMode="auto">
          <a:xfrm>
            <a:off x="5980289" y="2971800"/>
            <a:ext cx="2112434" cy="936625"/>
          </a:xfrm>
          <a:prstGeom prst="line">
            <a:avLst/>
          </a:prstGeom>
          <a:noFill/>
          <a:ln w="57150" cap="sq">
            <a:solidFill>
              <a:schemeClr val="tx1"/>
            </a:solidFill>
            <a:miter lim="800000"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677930" name="Line 42"/>
          <p:cNvSpPr>
            <a:spLocks noChangeShapeType="1"/>
          </p:cNvSpPr>
          <p:nvPr/>
        </p:nvSpPr>
        <p:spPr bwMode="auto">
          <a:xfrm>
            <a:off x="6172200" y="2900363"/>
            <a:ext cx="2688167" cy="1008062"/>
          </a:xfrm>
          <a:prstGeom prst="line">
            <a:avLst/>
          </a:prstGeom>
          <a:noFill/>
          <a:ln w="57150" cap="sq">
            <a:solidFill>
              <a:schemeClr val="tx1"/>
            </a:solidFill>
            <a:miter lim="800000"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677931" name="Text Box 43"/>
          <p:cNvSpPr txBox="1">
            <a:spLocks noChangeArrowheads="1"/>
          </p:cNvSpPr>
          <p:nvPr/>
        </p:nvSpPr>
        <p:spPr bwMode="auto">
          <a:xfrm>
            <a:off x="7004755" y="3692525"/>
            <a:ext cx="1005403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3200" b="1">
                <a:solidFill>
                  <a:srgbClr val="0000CC"/>
                </a:solidFill>
                <a:latin typeface="Times New Roman" panose="02020603050405020304" charset="0"/>
                <a:cs typeface="Times New Roman" panose="02020603050405020304" charset="0"/>
              </a:rPr>
              <a:t>……</a:t>
            </a:r>
            <a:endParaRPr lang="en-US" altLang="zh-CN" sz="3200" b="1">
              <a:solidFill>
                <a:srgbClr val="0000CC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77932" name="Text Box 44"/>
              <p:cNvSpPr txBox="1">
                <a:spLocks noChangeArrowheads="1"/>
              </p:cNvSpPr>
              <p:nvPr/>
            </p:nvSpPr>
            <p:spPr bwMode="auto">
              <a:xfrm>
                <a:off x="1559873" y="4794251"/>
                <a:ext cx="6234399" cy="707886"/>
              </a:xfrm>
              <a:prstGeom prst="rect">
                <a:avLst/>
              </a:prstGeom>
              <a:solidFill>
                <a:srgbClr val="66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FF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14:m>
                  <m:oMath xmlns:m="http://schemas.openxmlformats.org/officeDocument/2006/math">
                    <m:r>
                      <a:rPr lang="en-US" altLang="zh-CN" sz="40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华文细黑" panose="02010600040101010101" charset="-122"/>
                      </a:rPr>
                      <m:t>𝑳𝑪𝑺</m:t>
                    </m:r>
                  </m:oMath>
                </a14:m>
                <a:r>
                  <a:rPr lang="zh-CN" altLang="en-US" sz="4000" b="1" dirty="0">
                    <a:solidFill>
                      <a:srgbClr val="FF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  <a:cs typeface="华文细黑" panose="02010600040101010101" charset="-122"/>
                  </a:rPr>
                  <a:t>问题具有子问题重叠性</a:t>
                </a:r>
                <a:endParaRPr lang="zh-CN" altLang="en-US" sz="4000" b="1" dirty="0">
                  <a:solidFill>
                    <a:srgbClr val="FF0000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华文细黑" panose="02010600040101010101" charset="-122"/>
                </a:endParaRPr>
              </a:p>
            </p:txBody>
          </p:sp>
        </mc:Choice>
        <mc:Fallback>
          <p:sp>
            <p:nvSpPr>
              <p:cNvPr id="677932" name="Text Box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559873" y="4794251"/>
                <a:ext cx="6234399" cy="707886"/>
              </a:xfrm>
              <a:prstGeom prst="rect">
                <a:avLst/>
              </a:prstGeom>
              <a:blipFill rotWithShape="1">
                <a:blip r:embed="rId8"/>
                <a:stretch>
                  <a:fillRect l="-5" r="-1778" b="70"/>
                </a:stretch>
              </a:blip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FF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779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779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6779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677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6779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6779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6779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6779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6779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6779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6779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6779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6779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6779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6779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6779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6779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6779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6779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0" dur="500"/>
                                        <p:tgtEl>
                                          <p:spTgt spid="6779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6779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6779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6779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7909" grpId="0" bldLvl="0" animBg="1"/>
      <p:bldP spid="677910" grpId="0" bldLvl="0" animBg="1"/>
      <p:bldP spid="677911" grpId="0" bldLvl="0" animBg="1"/>
      <p:bldP spid="677912" grpId="0" bldLvl="0" animBg="1"/>
      <p:bldP spid="677914" grpId="0" bldLvl="0" animBg="1"/>
      <p:bldP spid="677915" grpId="0" bldLvl="0" animBg="1"/>
      <p:bldP spid="677916" grpId="0" bldLvl="0" animBg="1"/>
      <p:bldP spid="677918" grpId="0" bldLvl="0" animBg="1"/>
      <p:bldP spid="677919" grpId="0" bldLvl="0" animBg="1"/>
      <p:bldP spid="677920" grpId="0" bldLvl="0" animBg="1"/>
      <p:bldP spid="677921" grpId="0" bldLvl="0" animBg="1"/>
      <p:bldP spid="677922" grpId="0" bldLvl="0" animBg="1"/>
      <p:bldP spid="677923" grpId="0" bldLvl="0" animBg="1"/>
      <p:bldP spid="677924" grpId="0" bldLvl="0" animBg="1"/>
      <p:bldP spid="677926" grpId="0" bldLvl="0" animBg="1"/>
      <p:bldP spid="677927" grpId="0" bldLvl="0" animBg="1"/>
      <p:bldP spid="677928" grpId="0" bldLvl="0" animBg="1"/>
      <p:bldP spid="677929" grpId="0" bldLvl="0" animBg="1"/>
      <p:bldP spid="677930" grpId="0" bldLvl="0" animBg="1"/>
      <p:bldP spid="677931" grpId="0" bldLvl="0" animBg="1"/>
      <p:bldP spid="677932" grpId="0" bldLvl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4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18160" y="1101090"/>
            <a:ext cx="8092440" cy="3775710"/>
          </a:xfrm>
          <a:solidFill>
            <a:srgbClr val="FFFFFF"/>
          </a:solidFill>
          <a:ln w="25400">
            <a:solidFill>
              <a:schemeClr val="tx2">
                <a:lumMod val="60000"/>
                <a:lumOff val="40000"/>
              </a:schemeClr>
            </a:solidFill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lvl="1" algn="just" eaLnBrk="1" hangingPunct="1">
              <a:lnSpc>
                <a:spcPct val="150000"/>
              </a:lnSpc>
              <a:buClrTx/>
              <a:buSzTx/>
              <a:buChar char="•"/>
              <a:defRPr/>
            </a:pPr>
            <a:r>
              <a:rPr lang="zh-CN" altLang="en-US" b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分析优化解的结构</a:t>
            </a:r>
            <a:endParaRPr lang="zh-CN" altLang="en-US" b="1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lvl="1" algn="just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b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递归地定义最优</a:t>
            </a: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值</a:t>
            </a:r>
            <a:r>
              <a:rPr lang="zh-CN" altLang="en-US" b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的代价</a:t>
            </a:r>
            <a:endParaRPr lang="zh-CN" altLang="en-US" b="1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lvl="1" algn="just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b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自底向上地计算优化解的代价保存之，并获取构造最优</a:t>
            </a: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值</a:t>
            </a:r>
            <a:r>
              <a:rPr lang="zh-CN" altLang="en-US" b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的信息</a:t>
            </a:r>
            <a:endParaRPr lang="zh-CN" altLang="en-US" b="1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lvl="1" algn="just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b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根据构造最优</a:t>
            </a: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值</a:t>
            </a:r>
            <a:r>
              <a:rPr lang="zh-CN" altLang="en-US" b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的信息构造优化解</a:t>
            </a:r>
            <a:r>
              <a:rPr lang="zh-CN" altLang="en-US" sz="3200" b="1" dirty="0">
                <a:solidFill>
                  <a:schemeClr val="tx2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endParaRPr lang="en-US" altLang="zh-CN" sz="3200" b="1" dirty="0">
              <a:solidFill>
                <a:schemeClr val="tx2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0" y="257175"/>
            <a:ext cx="9143999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3600" b="1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j-cs"/>
                <a:sym typeface="+mn-ea"/>
              </a:rPr>
              <a:t>使用动态规划</a:t>
            </a:r>
            <a:endParaRPr kumimoji="1" lang="zh-CN" altLang="en-US" sz="3600" b="1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  <a:sym typeface="+mn-ea"/>
            </a:endParaRPr>
          </a:p>
        </p:txBody>
      </p:sp>
      <p:sp>
        <p:nvSpPr>
          <p:cNvPr id="4" name="Left Arrow 3"/>
          <p:cNvSpPr/>
          <p:nvPr/>
        </p:nvSpPr>
        <p:spPr>
          <a:xfrm>
            <a:off x="5410200" y="1983766"/>
            <a:ext cx="902677" cy="454634"/>
          </a:xfrm>
          <a:prstGeom prst="leftArrow">
            <a:avLst/>
          </a:pr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4" grpId="1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917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152400" y="1524000"/>
            <a:ext cx="5326380" cy="633412"/>
          </a:xfrm>
          <a:extLst>
            <a:ext uri="{909E8E84-426E-40DD-AFC4-6F175D3DCCD1}">
              <a14:hiddenFill xmlns:a14="http://schemas.microsoft.com/office/drawing/2010/main">
                <a:solidFill>
                  <a:srgbClr val="FF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pPr>
              <a:defRPr/>
            </a:pPr>
            <a:r>
              <a:rPr lang="zh-CN" altLang="en-US" sz="3600" b="1" dirty="0">
                <a:latin typeface="楷体" panose="02010609060101010101" pitchFamily="49" charset="-122"/>
                <a:ea typeface="楷体" panose="02010609060101010101" pitchFamily="49" charset="-122"/>
              </a:rPr>
              <a:t>建立</a:t>
            </a:r>
            <a:r>
              <a:rPr lang="zh-CN" altLang="en-US" sz="3600" b="1" dirty="0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rPr>
              <a:t>LCS</a:t>
            </a:r>
            <a:r>
              <a:rPr lang="zh-CN" altLang="en-US" sz="3600" b="1" dirty="0">
                <a:latin typeface="楷体" panose="02010609060101010101" pitchFamily="49" charset="-122"/>
                <a:ea typeface="楷体" panose="02010609060101010101" pitchFamily="49" charset="-122"/>
              </a:rPr>
              <a:t>长度的递归方程</a:t>
            </a:r>
            <a:endParaRPr lang="zh-CN" altLang="en-US" sz="3600" b="1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  <a:cs typeface="微软雅黑" panose="020B0503020204020204" pitchFamily="34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78919" name="Rectangle 7"/>
              <p:cNvSpPr>
                <a:spLocks noGrp="1" noChangeArrowheads="1"/>
              </p:cNvSpPr>
              <p:nvPr>
                <p:ph type="body" idx="1"/>
              </p:nvPr>
            </p:nvSpPr>
            <p:spPr bwMode="auto">
              <a:xfrm>
                <a:off x="457200" y="2362200"/>
                <a:ext cx="8397240" cy="2895600"/>
              </a:xfrm>
              <a:solidFill>
                <a:srgbClr val="FFFFFF"/>
              </a:solidFill>
              <a:ln w="25400">
                <a:solidFill>
                  <a:schemeClr val="tx2">
                    <a:lumMod val="60000"/>
                    <a:lumOff val="40000"/>
                  </a:schemeClr>
                </a:solidFill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lnSpc>
                    <a:spcPct val="150000"/>
                  </a:lnSpc>
                  <a:defRPr/>
                </a:pPr>
                <a14:m>
                  <m:oMath xmlns:m="http://schemas.openxmlformats.org/officeDocument/2006/math">
                    <m:r>
                      <a:rPr lang="en-US" altLang="zh-CN" sz="2400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华文细黑" panose="02010600040101010101" charset="-122"/>
                        <a:cs typeface="华文细黑" panose="02010600040101010101" charset="-122"/>
                      </a:rPr>
                      <m:t>𝑪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4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华文细黑" panose="02010600040101010101" charset="-122"/>
                            <a:cs typeface="华文细黑" panose="02010600040101010101" charset="-122"/>
                          </a:rPr>
                        </m:ctrlPr>
                      </m:dPr>
                      <m:e>
                        <m:r>
                          <a:rPr lang="en-US" altLang="zh-CN" sz="24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华文细黑" panose="02010600040101010101" charset="-122"/>
                            <a:cs typeface="华文细黑" panose="02010600040101010101" charset="-122"/>
                          </a:rPr>
                          <m:t>𝒊</m:t>
                        </m:r>
                        <m:r>
                          <a:rPr lang="en-US" altLang="zh-CN" sz="24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华文细黑" panose="02010600040101010101" charset="-122"/>
                            <a:cs typeface="华文细黑" panose="02010600040101010101" charset="-122"/>
                          </a:rPr>
                          <m:t>,</m:t>
                        </m:r>
                        <m:r>
                          <a:rPr lang="en-US" altLang="zh-CN" sz="24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华文细黑" panose="02010600040101010101" charset="-122"/>
                            <a:cs typeface="华文细黑" panose="02010600040101010101" charset="-122"/>
                          </a:rPr>
                          <m:t>𝒋</m:t>
                        </m:r>
                      </m:e>
                    </m:d>
                    <m:r>
                      <a:rPr lang="en-US" altLang="zh-CN" sz="2400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华文细黑" panose="02010600040101010101" charset="-122"/>
                        <a:cs typeface="华文细黑" panose="02010600040101010101" charset="-122"/>
                      </a:rPr>
                      <m:t>=</m:t>
                    </m:r>
                    <m:r>
                      <m:rPr>
                        <m:nor/>
                      </m:rPr>
                      <a:rPr lang="zh-CN" altLang="en-US" sz="2400" b="1" dirty="0">
                        <a:latin typeface="Times New Roman" panose="02020603050405020304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前缀</m:t>
                    </m:r>
                    <m:sSub>
                      <m:sSubPr>
                        <m:ctrlPr>
                          <a:rPr lang="en-US" altLang="zh-CN" sz="2400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</m:ctrlPr>
                      </m:sSubPr>
                      <m:e>
                        <m:r>
                          <a:rPr lang="en-US" altLang="zh-CN" sz="2400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  <m:t>𝑿</m:t>
                        </m:r>
                      </m:e>
                      <m:sub>
                        <m:r>
                          <a:rPr lang="en-US" altLang="zh-CN" sz="2400" b="1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zh-CN" altLang="en-US" sz="2400" b="1" dirty="0">
                    <a:latin typeface="楷体" panose="02010609060101010101" pitchFamily="49" charset="-122"/>
                    <a:ea typeface="楷体" panose="02010609060101010101" pitchFamily="49" charset="-122"/>
                    <a:cs typeface="华文细黑" panose="02010600040101010101" charset="-122"/>
                  </a:rPr>
                  <a:t>与</a:t>
                </a:r>
                <a:r>
                  <a:rPr lang="zh-CN" altLang="en-US" sz="2400" b="1" dirty="0"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rPr>
                  <a:t>前缀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</m:ctrlPr>
                      </m:sSubPr>
                      <m:e>
                        <m:r>
                          <a:rPr lang="en-US" altLang="zh-CN" sz="2400" b="1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  <m:t>𝒀</m:t>
                        </m:r>
                      </m:e>
                      <m:sub>
                        <m:r>
                          <a:rPr lang="en-US" altLang="zh-CN" sz="2400" b="1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  <m:t>𝒋</m:t>
                        </m:r>
                      </m:sub>
                    </m:sSub>
                  </m:oMath>
                </a14:m>
                <a:r>
                  <a:rPr lang="zh-CN" altLang="en-US" sz="2400" b="1" dirty="0">
                    <a:latin typeface="楷体" panose="02010609060101010101" pitchFamily="49" charset="-122"/>
                    <a:ea typeface="楷体" panose="02010609060101010101" pitchFamily="49" charset="-122"/>
                    <a:cs typeface="华文细黑" panose="02010600040101010101" charset="-122"/>
                  </a:rPr>
                  <a:t>的</a:t>
                </a:r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华文细黑" panose="02010600040101010101" charset="-122"/>
                        <a:cs typeface="华文细黑" panose="02010600040101010101" charset="-122"/>
                      </a:rPr>
                      <m:t>𝑳𝑪𝑺</m:t>
                    </m:r>
                  </m:oMath>
                </a14:m>
                <a:r>
                  <a:rPr lang="zh-CN" altLang="en-US" sz="2400" b="1" dirty="0">
                    <a:latin typeface="楷体" panose="02010609060101010101" pitchFamily="49" charset="-122"/>
                    <a:ea typeface="楷体" panose="02010609060101010101" pitchFamily="49" charset="-122"/>
                    <a:cs typeface="华文细黑" panose="02010600040101010101" charset="-122"/>
                  </a:rPr>
                  <a:t>的长度</a:t>
                </a:r>
                <a:endParaRPr lang="en-US" altLang="zh-CN" sz="2400" b="1" dirty="0">
                  <a:latin typeface="楷体" panose="02010609060101010101" pitchFamily="49" charset="-122"/>
                  <a:ea typeface="楷体" panose="02010609060101010101" pitchFamily="49" charset="-122"/>
                  <a:cs typeface="华文细黑" panose="02010600040101010101" charset="-122"/>
                </a:endParaRPr>
              </a:p>
              <a:p>
                <a:pPr ea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1800"/>
                  </a:spcAft>
                  <a:defRPr/>
                </a:pPr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华文细黑" panose="02010600040101010101" charset="-122"/>
                        <a:cs typeface="华文细黑" panose="02010600040101010101" charset="-122"/>
                      </a:rPr>
                      <m:t>𝑳𝑪𝑺</m:t>
                    </m:r>
                  </m:oMath>
                </a14:m>
                <a:r>
                  <a:rPr lang="zh-CN" altLang="en-US" sz="2400" b="1" dirty="0">
                    <a:latin typeface="楷体" panose="02010609060101010101" pitchFamily="49" charset="-122"/>
                    <a:ea typeface="楷体" panose="02010609060101010101" pitchFamily="49" charset="-122"/>
                    <a:cs typeface="华文细黑" panose="02010600040101010101" charset="-122"/>
                  </a:rPr>
                  <a:t>长度的递归方程</a:t>
                </a:r>
                <a:endParaRPr lang="en-US" altLang="zh-CN" sz="2000" b="1" i="1" dirty="0">
                  <a:solidFill>
                    <a:srgbClr val="0000FF"/>
                  </a:solidFill>
                  <a:latin typeface="Cambria Math" panose="02040503050406030204" pitchFamily="18" charset="0"/>
                  <a:ea typeface="楷体" panose="02010609060101010101" pitchFamily="49" charset="-122"/>
                  <a:cs typeface="Times New Roman" panose="02020603050405020304" charset="0"/>
                </a:endParaRPr>
              </a:p>
              <a:p>
                <a:pPr marL="0" lvl="1" indent="0">
                  <a:spcBef>
                    <a:spcPts val="0"/>
                  </a:spcBef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400" b="1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华文细黑" panose="02010600040101010101" charset="-122"/>
                          <a:cs typeface="华文细黑" panose="02010600040101010101" charset="-122"/>
                        </a:rPr>
                        <m:t>𝑪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华文细黑" panose="02010600040101010101" charset="-122"/>
                              <a:cs typeface="华文细黑" panose="02010600040101010101" charset="-122"/>
                            </a:rPr>
                          </m:ctrlPr>
                        </m:dPr>
                        <m:e>
                          <m:r>
                            <a:rPr lang="en-US" altLang="zh-CN" sz="24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华文细黑" panose="02010600040101010101" charset="-122"/>
                              <a:cs typeface="华文细黑" panose="02010600040101010101" charset="-122"/>
                            </a:rPr>
                            <m:t>𝒊</m:t>
                          </m:r>
                          <m:r>
                            <a:rPr lang="en-US" altLang="zh-CN" sz="24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华文细黑" panose="02010600040101010101" charset="-122"/>
                              <a:cs typeface="华文细黑" panose="02010600040101010101" charset="-122"/>
                            </a:rPr>
                            <m:t>,</m:t>
                          </m:r>
                          <m:r>
                            <a:rPr lang="en-US" altLang="zh-CN" sz="24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华文细黑" panose="02010600040101010101" charset="-122"/>
                              <a:cs typeface="华文细黑" panose="02010600040101010101" charset="-122"/>
                            </a:rPr>
                            <m:t>𝒋</m:t>
                          </m:r>
                        </m:e>
                      </m:d>
                      <m:r>
                        <a:rPr lang="en-US" altLang="zh-CN" sz="24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华文细黑" panose="02010600040101010101" charset="-122"/>
                          <a:cs typeface="华文细黑" panose="02010600040101010101" charset="-122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sz="2400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华文细黑" panose="02010600040101010101" charset="-122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2400" b="1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华文细黑" panose="02010600040101010101" charset="-122"/>
                                </a:rPr>
                              </m:ctrlPr>
                            </m:eqArrPr>
                            <m:e>
                              <m:r>
                                <m:rPr>
                                  <m:brk m:alnAt="7"/>
                                </m:rPr>
                                <a:rPr lang="en-US" altLang="zh-CN" sz="24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华文细黑" panose="02010600040101010101" charset="-122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US" altLang="zh-CN" sz="24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华文细黑" panose="02010600040101010101" charset="-122"/>
                                  <a:cs typeface="华文细黑" panose="02010600040101010101" charset="-122"/>
                                </a:rPr>
                                <m:t>𝑪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CN" sz="2400" b="1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华文细黑" panose="02010600040101010101" charset="-122"/>
                                      <a:cs typeface="华文细黑" panose="02010600040101010101" charset="-122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b="1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华文细黑" panose="02010600040101010101" charset="-122"/>
                                      <a:cs typeface="华文细黑" panose="02010600040101010101" charset="-122"/>
                                    </a:rPr>
                                    <m:t>𝒊</m:t>
                                  </m:r>
                                  <m:r>
                                    <a:rPr lang="en-US" altLang="zh-CN" sz="2400" b="1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华文细黑" panose="02010600040101010101" charset="-122"/>
                                      <a:cs typeface="华文细黑" panose="02010600040101010101" charset="-122"/>
                                    </a:rPr>
                                    <m:t>−</m:t>
                                  </m:r>
                                  <m:r>
                                    <a:rPr lang="en-US" altLang="zh-CN" sz="2400" b="1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华文细黑" panose="02010600040101010101" charset="-122"/>
                                      <a:cs typeface="华文细黑" panose="02010600040101010101" charset="-122"/>
                                    </a:rPr>
                                    <m:t>𝟏</m:t>
                                  </m:r>
                                  <m:r>
                                    <a:rPr lang="en-US" altLang="zh-CN" sz="2400" b="1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华文细黑" panose="02010600040101010101" charset="-122"/>
                                      <a:cs typeface="华文细黑" panose="02010600040101010101" charset="-122"/>
                                    </a:rPr>
                                    <m:t>,</m:t>
                                  </m:r>
                                  <m:r>
                                    <a:rPr lang="en-US" altLang="zh-CN" sz="2400" b="1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华文细黑" panose="02010600040101010101" charset="-122"/>
                                      <a:cs typeface="华文细黑" panose="02010600040101010101" charset="-122"/>
                                    </a:rPr>
                                    <m:t>𝒋</m:t>
                                  </m:r>
                                  <m:r>
                                    <a:rPr lang="en-US" altLang="zh-CN" sz="2400" b="1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华文细黑" panose="02010600040101010101" charset="-122"/>
                                      <a:cs typeface="华文细黑" panose="02010600040101010101" charset="-122"/>
                                    </a:rPr>
                                    <m:t>−</m:t>
                                  </m:r>
                                  <m:r>
                                    <a:rPr lang="en-US" altLang="zh-CN" sz="2400" b="1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华文细黑" panose="02010600040101010101" charset="-122"/>
                                      <a:cs typeface="华文细黑" panose="02010600040101010101" charset="-122"/>
                                    </a:rPr>
                                    <m:t>𝟏</m:t>
                                  </m:r>
                                </m:e>
                              </m:d>
                              <m:r>
                                <a:rPr lang="en-US" altLang="zh-CN" sz="24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华文细黑" panose="02010600040101010101" charset="-122"/>
                                  <a:cs typeface="华文细黑" panose="02010600040101010101" charset="-122"/>
                                </a:rPr>
                                <m:t>+</m:t>
                              </m:r>
                              <m:r>
                                <a:rPr lang="en-US" altLang="zh-CN" sz="24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华文细黑" panose="02010600040101010101" charset="-122"/>
                                  <a:cs typeface="华文细黑" panose="02010600040101010101" charset="-122"/>
                                </a:rPr>
                                <m:t>𝟏</m:t>
                              </m:r>
                            </m:e>
                            <m:e>
                              <m:r>
                                <a:rPr lang="en-US" altLang="zh-CN" sz="2400" b="1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华文细黑" panose="02010600040101010101" charset="-122"/>
                                </a:rPr>
                                <m:t>𝑴𝒂𝒙</m:t>
                              </m:r>
                              <m:d>
                                <m:dPr>
                                  <m:ctrlPr>
                                    <a:rPr lang="en-US" altLang="zh-CN" sz="2400" b="1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华文细黑" panose="02010600040101010101" charset="-122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b="1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华文细黑" panose="02010600040101010101" charset="-122"/>
                                      <a:cs typeface="华文细黑" panose="02010600040101010101" charset="-122"/>
                                    </a:rPr>
                                    <m:t>𝑪</m:t>
                                  </m:r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altLang="zh-CN" sz="2400" b="1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华文细黑" panose="02010600040101010101" charset="-122"/>
                                          <a:cs typeface="华文细黑" panose="02010600040101010101" charset="-122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400" b="1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华文细黑" panose="02010600040101010101" charset="-122"/>
                                          <a:cs typeface="华文细黑" panose="02010600040101010101" charset="-122"/>
                                        </a:rPr>
                                        <m:t>𝒊</m:t>
                                      </m:r>
                                      <m:r>
                                        <a:rPr lang="en-US" altLang="zh-CN" sz="2400" b="1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华文细黑" panose="02010600040101010101" charset="-122"/>
                                          <a:cs typeface="华文细黑" panose="02010600040101010101" charset="-122"/>
                                        </a:rPr>
                                        <m:t>,</m:t>
                                      </m:r>
                                      <m:r>
                                        <a:rPr lang="en-US" altLang="zh-CN" sz="2400" b="1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华文细黑" panose="02010600040101010101" charset="-122"/>
                                          <a:cs typeface="华文细黑" panose="02010600040101010101" charset="-122"/>
                                        </a:rPr>
                                        <m:t>𝒋</m:t>
                                      </m:r>
                                      <m:r>
                                        <a:rPr lang="en-US" altLang="zh-CN" sz="2400" b="1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华文细黑" panose="02010600040101010101" charset="-122"/>
                                          <a:cs typeface="华文细黑" panose="02010600040101010101" charset="-122"/>
                                        </a:rPr>
                                        <m:t>−</m:t>
                                      </m:r>
                                      <m:r>
                                        <a:rPr lang="en-US" altLang="zh-CN" sz="2400" b="1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华文细黑" panose="02010600040101010101" charset="-122"/>
                                          <a:cs typeface="华文细黑" panose="02010600040101010101" charset="-122"/>
                                        </a:rPr>
                                        <m:t>𝟏</m:t>
                                      </m:r>
                                    </m:e>
                                  </m:d>
                                  <m:r>
                                    <a:rPr lang="en-US" altLang="zh-CN" sz="2400" b="1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华文细黑" panose="02010600040101010101" charset="-122"/>
                                      <a:cs typeface="华文细黑" panose="02010600040101010101" charset="-122"/>
                                    </a:rPr>
                                    <m:t>,</m:t>
                                  </m:r>
                                  <m:r>
                                    <a:rPr lang="en-US" altLang="zh-CN" sz="2400" b="1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华文细黑" panose="02010600040101010101" charset="-122"/>
                                      <a:cs typeface="华文细黑" panose="02010600040101010101" charset="-122"/>
                                    </a:rPr>
                                    <m:t>𝑪</m:t>
                                  </m:r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altLang="zh-CN" sz="2400" b="1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华文细黑" panose="02010600040101010101" charset="-122"/>
                                          <a:cs typeface="华文细黑" panose="02010600040101010101" charset="-122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400" b="1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华文细黑" panose="02010600040101010101" charset="-122"/>
                                          <a:cs typeface="华文细黑" panose="02010600040101010101" charset="-122"/>
                                        </a:rPr>
                                        <m:t>𝒊</m:t>
                                      </m:r>
                                      <m:r>
                                        <a:rPr lang="en-US" altLang="zh-CN" sz="2400" b="1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华文细黑" panose="02010600040101010101" charset="-122"/>
                                          <a:cs typeface="华文细黑" panose="02010600040101010101" charset="-122"/>
                                        </a:rPr>
                                        <m:t>−</m:t>
                                      </m:r>
                                      <m:r>
                                        <a:rPr lang="en-US" altLang="zh-CN" sz="2400" b="1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华文细黑" panose="02010600040101010101" charset="-122"/>
                                          <a:cs typeface="华文细黑" panose="02010600040101010101" charset="-122"/>
                                        </a:rPr>
                                        <m:t>𝟏</m:t>
                                      </m:r>
                                      <m:r>
                                        <a:rPr lang="en-US" altLang="zh-CN" sz="2400" b="1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华文细黑" panose="02010600040101010101" charset="-122"/>
                                          <a:cs typeface="华文细黑" panose="02010600040101010101" charset="-122"/>
                                        </a:rPr>
                                        <m:t>,</m:t>
                                      </m:r>
                                      <m:r>
                                        <a:rPr lang="en-US" altLang="zh-CN" sz="2400" b="1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华文细黑" panose="02010600040101010101" charset="-122"/>
                                          <a:cs typeface="华文细黑" panose="02010600040101010101" charset="-122"/>
                                        </a:rPr>
                                        <m:t>𝒋</m:t>
                                      </m:r>
                                    </m:e>
                                  </m:d>
                                </m:e>
                              </m:d>
                            </m:e>
                          </m:eqArr>
                        </m:e>
                      </m:d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altLang="zh-CN" sz="2400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华文细黑" panose="02010600040101010101" charset="-122"/>
                            </a:rPr>
                          </m:ctrlPr>
                        </m:mPr>
                        <m:mr>
                          <m:e>
                            <m:r>
                              <a:rPr lang="en-US" altLang="zh-CN" sz="2400" b="1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华文细黑" panose="02010600040101010101" charset="-122"/>
                                <a:cs typeface="华文细黑" panose="02010600040101010101" charset="-122"/>
                              </a:rPr>
                              <m:t>𝒊𝒇</m:t>
                            </m:r>
                            <m:r>
                              <a:rPr lang="en-US" altLang="zh-CN" sz="2400" b="1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华文细黑" panose="02010600040101010101" charset="-122"/>
                                <a:cs typeface="华文细黑" panose="02010600040101010101" charset="-122"/>
                              </a:rPr>
                              <m:t>   </m:t>
                            </m:r>
                            <m:r>
                              <a:rPr lang="en-US" altLang="zh-CN" sz="2400" b="1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华文细黑" panose="02010600040101010101" charset="-122"/>
                                <a:cs typeface="华文细黑" panose="02010600040101010101" charset="-122"/>
                              </a:rPr>
                              <m:t>𝒊</m:t>
                            </m:r>
                            <m:r>
                              <a:rPr lang="en-US" altLang="zh-CN" sz="2400" b="1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华文细黑" panose="02010600040101010101" charset="-122"/>
                                <a:cs typeface="华文细黑" panose="02010600040101010101" charset="-122"/>
                              </a:rPr>
                              <m:t>=</m:t>
                            </m:r>
                            <m:r>
                              <a:rPr lang="en-US" altLang="zh-CN" sz="2400" b="1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华文细黑" panose="02010600040101010101" charset="-122"/>
                                <a:cs typeface="华文细黑" panose="02010600040101010101" charset="-122"/>
                              </a:rPr>
                              <m:t>𝟎</m:t>
                            </m:r>
                            <m:r>
                              <m:rPr>
                                <m:nor/>
                              </m:rPr>
                              <a:rPr lang="zh-CN" altLang="en-US" sz="2400" b="1" dirty="0">
                                <a:solidFill>
                                  <a:srgbClr val="0000FF"/>
                                </a:solidFill>
                                <a:latin typeface="楷体" panose="02010609060101010101" pitchFamily="49" charset="-122"/>
                                <a:ea typeface="楷体" panose="02010609060101010101" pitchFamily="49" charset="-122"/>
                                <a:cs typeface="华文细黑" panose="02010600040101010101" charset="-122"/>
                              </a:rPr>
                              <m:t>  或 </m:t>
                            </m:r>
                            <m:r>
                              <a:rPr lang="en-US" altLang="zh-CN" sz="2400" b="1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华文细黑" panose="02010600040101010101" charset="-122"/>
                                <a:cs typeface="华文细黑" panose="02010600040101010101" charset="-122"/>
                              </a:rPr>
                              <m:t>𝒋</m:t>
                            </m:r>
                            <m:r>
                              <a:rPr lang="en-US" altLang="zh-CN" sz="2400" b="1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华文细黑" panose="02010600040101010101" charset="-122"/>
                                <a:cs typeface="华文细黑" panose="02010600040101010101" charset="-122"/>
                              </a:rPr>
                              <m:t>=</m:t>
                            </m:r>
                            <m:r>
                              <a:rPr lang="en-US" altLang="zh-CN" sz="2400" b="1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华文细黑" panose="02010600040101010101" charset="-122"/>
                                <a:cs typeface="华文细黑" panose="02010600040101010101" charset="-122"/>
                              </a:rPr>
                              <m:t>𝟎</m:t>
                            </m:r>
                          </m:e>
                        </m:mr>
                        <m:mr>
                          <m:e>
                            <m:r>
                              <a:rPr lang="en-US" altLang="zh-CN" sz="2400" b="1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华文细黑" panose="02010600040101010101" charset="-122"/>
                              </a:rPr>
                              <m:t>  </m:t>
                            </m:r>
                            <m:r>
                              <a:rPr lang="en-US" altLang="zh-CN" sz="2400" b="1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华文细黑" panose="02010600040101010101" charset="-122"/>
                                <a:cs typeface="华文细黑" panose="02010600040101010101" charset="-122"/>
                              </a:rPr>
                              <m:t>𝒊𝒇</m:t>
                            </m:r>
                            <m:r>
                              <a:rPr lang="en-US" altLang="zh-CN" sz="2400" b="1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华文细黑" panose="02010600040101010101" charset="-122"/>
                                <a:cs typeface="华文细黑" panose="02010600040101010101" charset="-122"/>
                              </a:rPr>
                              <m:t> </m:t>
                            </m:r>
                            <m:r>
                              <a:rPr lang="en-US" altLang="zh-CN" sz="2400" b="1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华文细黑" panose="02010600040101010101" charset="-122"/>
                                <a:cs typeface="华文细黑" panose="02010600040101010101" charset="-122"/>
                              </a:rPr>
                              <m:t>𝒊</m:t>
                            </m:r>
                            <m:r>
                              <a:rPr lang="en-US" altLang="zh-CN" sz="2400" b="1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华文细黑" panose="02010600040101010101" charset="-122"/>
                                <a:cs typeface="华文细黑" panose="02010600040101010101" charset="-122"/>
                              </a:rPr>
                              <m:t>,</m:t>
                            </m:r>
                            <m:r>
                              <a:rPr lang="en-US" altLang="zh-CN" sz="2400" b="1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华文细黑" panose="02010600040101010101" charset="-122"/>
                                <a:cs typeface="华文细黑" panose="02010600040101010101" charset="-122"/>
                              </a:rPr>
                              <m:t>𝒋</m:t>
                            </m:r>
                            <m:r>
                              <a:rPr lang="en-US" altLang="zh-CN" sz="2400" b="1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华文细黑" panose="02010600040101010101" charset="-122"/>
                                <a:cs typeface="华文细黑" panose="02010600040101010101" charset="-122"/>
                              </a:rPr>
                              <m:t>&gt;</m:t>
                            </m:r>
                            <m:r>
                              <a:rPr lang="en-US" altLang="zh-CN" sz="2400" b="1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华文细黑" panose="02010600040101010101" charset="-122"/>
                                <a:cs typeface="华文细黑" panose="02010600040101010101" charset="-122"/>
                              </a:rPr>
                              <m:t>𝟎</m:t>
                            </m:r>
                            <m:r>
                              <m:rPr>
                                <m:nor/>
                              </m:rPr>
                              <a:rPr lang="zh-CN" altLang="en-US" sz="2400" b="1" dirty="0">
                                <a:solidFill>
                                  <a:srgbClr val="0000FF"/>
                                </a:solidFill>
                                <a:latin typeface="楷体" panose="02010609060101010101" pitchFamily="49" charset="-122"/>
                                <a:ea typeface="楷体" panose="02010609060101010101" pitchFamily="49" charset="-122"/>
                                <a:cs typeface="华文细黑" panose="02010600040101010101" charset="-122"/>
                              </a:rPr>
                              <m:t> 且 </m:t>
                            </m:r>
                            <m:sSub>
                              <m:sSubPr>
                                <m:ctrlPr>
                                  <a:rPr lang="en-US" altLang="zh-CN" sz="2400" b="1" i="1" dirty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楷体" panose="02010609060101010101" pitchFamily="49" charset="-122"/>
                                    <a:cs typeface="Times New Roman" panose="02020603050405020304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1" i="1" dirty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楷体" panose="02010609060101010101" pitchFamily="49" charset="-122"/>
                                    <a:cs typeface="Times New Roman" panose="02020603050405020304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zh-CN" sz="2400" b="1" i="1" dirty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楷体" panose="02010609060101010101" pitchFamily="49" charset="-122"/>
                                    <a:cs typeface="Times New Roman" panose="02020603050405020304" charset="0"/>
                                  </a:rPr>
                                  <m:t>𝒊</m:t>
                                </m:r>
                              </m:sub>
                            </m:sSub>
                            <m:r>
                              <a:rPr lang="en-US" altLang="zh-CN" sz="2400" b="1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altLang="zh-CN" sz="2400" b="1" i="1" dirty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楷体" panose="02010609060101010101" pitchFamily="49" charset="-122"/>
                                    <a:cs typeface="Times New Roman" panose="02020603050405020304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1" i="1" dirty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楷体" panose="02010609060101010101" pitchFamily="49" charset="-122"/>
                                    <a:cs typeface="Times New Roman" panose="02020603050405020304" charset="0"/>
                                  </a:rPr>
                                  <m:t>𝒚</m:t>
                                </m:r>
                              </m:e>
                              <m:sub>
                                <m:r>
                                  <a:rPr lang="en-US" altLang="zh-CN" sz="2400" b="1" i="1" dirty="0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楷体" panose="02010609060101010101" pitchFamily="49" charset="-122"/>
                                    <a:cs typeface="Times New Roman" panose="02020603050405020304" charset="0"/>
                                  </a:rPr>
                                  <m:t>𝒋</m:t>
                                </m:r>
                              </m:sub>
                            </m:sSub>
                          </m:e>
                        </m:mr>
                        <m:mr>
                          <m:e>
                            <m:r>
                              <a:rPr lang="en-US" altLang="zh-CN" sz="2400" b="1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华文细黑" panose="02010600040101010101" charset="-122"/>
                              </a:rPr>
                              <m:t>  </m:t>
                            </m:r>
                            <m:r>
                              <a:rPr lang="en-US" altLang="zh-CN" sz="2400" b="1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华文细黑" panose="02010600040101010101" charset="-122"/>
                                <a:cs typeface="华文细黑" panose="02010600040101010101" charset="-122"/>
                              </a:rPr>
                              <m:t>𝒊𝒇</m:t>
                            </m:r>
                            <m:r>
                              <a:rPr lang="en-US" altLang="zh-CN" sz="2400" b="1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华文细黑" panose="02010600040101010101" charset="-122"/>
                                <a:cs typeface="华文细黑" panose="02010600040101010101" charset="-122"/>
                              </a:rPr>
                              <m:t>  </m:t>
                            </m:r>
                            <m:r>
                              <a:rPr lang="en-US" altLang="zh-CN" sz="2400" b="1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华文细黑" panose="02010600040101010101" charset="-122"/>
                                <a:cs typeface="华文细黑" panose="02010600040101010101" charset="-122"/>
                              </a:rPr>
                              <m:t>𝒊</m:t>
                            </m:r>
                            <m:r>
                              <a:rPr lang="en-US" altLang="zh-CN" sz="2400" b="1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华文细黑" panose="02010600040101010101" charset="-122"/>
                                <a:cs typeface="华文细黑" panose="02010600040101010101" charset="-122"/>
                              </a:rPr>
                              <m:t>,</m:t>
                            </m:r>
                            <m:r>
                              <a:rPr lang="en-US" altLang="zh-CN" sz="2400" b="1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华文细黑" panose="02010600040101010101" charset="-122"/>
                                <a:cs typeface="华文细黑" panose="02010600040101010101" charset="-122"/>
                              </a:rPr>
                              <m:t>𝒋</m:t>
                            </m:r>
                            <m:r>
                              <a:rPr lang="en-US" altLang="zh-CN" sz="2400" b="1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华文细黑" panose="02010600040101010101" charset="-122"/>
                                <a:cs typeface="华文细黑" panose="02010600040101010101" charset="-122"/>
                              </a:rPr>
                              <m:t>&gt;</m:t>
                            </m:r>
                            <m:r>
                              <a:rPr lang="en-US" altLang="zh-CN" sz="2400" b="1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华文细黑" panose="02010600040101010101" charset="-122"/>
                                <a:cs typeface="华文细黑" panose="02010600040101010101" charset="-122"/>
                              </a:rPr>
                              <m:t>𝟎</m:t>
                            </m:r>
                            <m:r>
                              <m:rPr>
                                <m:nor/>
                              </m:rPr>
                              <a:rPr lang="zh-CN" altLang="en-US" sz="2400" b="1" dirty="0">
                                <a:solidFill>
                                  <a:srgbClr val="0000FF"/>
                                </a:solidFill>
                                <a:latin typeface="楷体" panose="02010609060101010101" pitchFamily="49" charset="-122"/>
                                <a:ea typeface="楷体" panose="02010609060101010101" pitchFamily="49" charset="-122"/>
                                <a:cs typeface="华文细黑" panose="02010600040101010101" charset="-122"/>
                              </a:rPr>
                              <m:t> 且 </m:t>
                            </m:r>
                            <m:sSub>
                              <m:sSubPr>
                                <m:ctrlPr>
                                  <a:rPr lang="en-US" altLang="zh-CN" sz="2400" b="1" i="1" dirty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楷体" panose="02010609060101010101" pitchFamily="49" charset="-122"/>
                                    <a:cs typeface="Times New Roman" panose="02020603050405020304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1" i="1" dirty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楷体" panose="02010609060101010101" pitchFamily="49" charset="-122"/>
                                    <a:cs typeface="Times New Roman" panose="02020603050405020304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zh-CN" sz="2400" b="1" i="1" dirty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楷体" panose="02010609060101010101" pitchFamily="49" charset="-122"/>
                                    <a:cs typeface="Times New Roman" panose="02020603050405020304" charset="0"/>
                                  </a:rPr>
                                  <m:t>𝒊</m:t>
                                </m:r>
                              </m:sub>
                            </m:sSub>
                            <m:r>
                              <a:rPr lang="en-US" altLang="zh-CN" sz="2400" b="1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charset="0"/>
                              </a:rPr>
                              <m:t>≠</m:t>
                            </m:r>
                            <m:sSub>
                              <m:sSubPr>
                                <m:ctrlPr>
                                  <a:rPr lang="en-US" altLang="zh-CN" sz="2400" b="1" i="1" dirty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楷体" panose="02010609060101010101" pitchFamily="49" charset="-122"/>
                                    <a:cs typeface="Times New Roman" panose="02020603050405020304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1" i="1" dirty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楷体" panose="02010609060101010101" pitchFamily="49" charset="-122"/>
                                    <a:cs typeface="Times New Roman" panose="02020603050405020304" charset="0"/>
                                  </a:rPr>
                                  <m:t>𝒚</m:t>
                                </m:r>
                              </m:e>
                              <m:sub>
                                <m:r>
                                  <a:rPr lang="en-US" altLang="zh-CN" sz="2400" b="1" i="1" dirty="0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楷体" panose="02010609060101010101" pitchFamily="49" charset="-122"/>
                                    <a:cs typeface="Times New Roman" panose="02020603050405020304" charset="0"/>
                                  </a:rPr>
                                  <m:t>𝒋</m:t>
                                </m:r>
                              </m:sub>
                            </m:sSub>
                          </m:e>
                        </m:mr>
                      </m:m>
                    </m:oMath>
                  </m:oMathPara>
                </a14:m>
                <a:endParaRPr lang="en-US" altLang="zh-CN" sz="2400" b="1" i="1" dirty="0">
                  <a:solidFill>
                    <a:srgbClr val="0000FF"/>
                  </a:solidFill>
                  <a:latin typeface="Cambria Math" panose="02040503050406030204" pitchFamily="18" charset="0"/>
                  <a:ea typeface="华文细黑" panose="02010600040101010101" charset="-122"/>
                  <a:cs typeface="华文细黑" panose="02010600040101010101" charset="-122"/>
                </a:endParaRPr>
              </a:p>
              <a:p>
                <a:pPr marL="0" lvl="1" indent="0">
                  <a:lnSpc>
                    <a:spcPct val="150000"/>
                  </a:lnSpc>
                  <a:spcBef>
                    <a:spcPts val="0"/>
                  </a:spcBef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400" b="1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华文细黑" panose="02010600040101010101" charset="-122"/>
                          <a:cs typeface="华文细黑" panose="02010600040101010101" charset="-122"/>
                        </a:rPr>
                        <m:t> </m:t>
                      </m:r>
                    </m:oMath>
                  </m:oMathPara>
                </a14:m>
                <a:endParaRPr lang="en-US" altLang="zh-CN" sz="2400" b="1" dirty="0">
                  <a:solidFill>
                    <a:srgbClr val="0000FF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华文细黑" panose="02010600040101010101" charset="-122"/>
                </a:endParaRPr>
              </a:p>
            </p:txBody>
          </p:sp>
        </mc:Choice>
        <mc:Fallback>
          <p:sp>
            <p:nvSpPr>
              <p:cNvPr id="678919" name="Rectangle 7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 bwMode="auto">
              <a:xfrm>
                <a:off x="457200" y="2362200"/>
                <a:ext cx="8397240" cy="2895600"/>
              </a:xfrm>
              <a:blipFill rotWithShape="1">
                <a:blip r:embed="rId1"/>
                <a:stretch>
                  <a:fillRect l="-151" t="-439" r="-151" b="-8553"/>
                </a:stretch>
              </a:blipFill>
              <a:ln w="25400">
                <a:solidFill>
                  <a:schemeClr val="tx2">
                    <a:lumMod val="60000"/>
                    <a:lumOff val="40000"/>
                  </a:schemeClr>
                </a:solidFill>
                <a:miter lim="8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0" y="193040"/>
            <a:ext cx="9143999" cy="645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hlink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zh-CN" altLang="en-US" sz="36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charset="0"/>
              </a:rPr>
              <a:t>第二步：递归地定义最优值的代价</a:t>
            </a:r>
            <a:endParaRPr lang="zh-CN" altLang="en-US" sz="3600" b="1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4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33400" y="1405890"/>
            <a:ext cx="8244840" cy="3699510"/>
          </a:xfrm>
          <a:solidFill>
            <a:srgbClr val="FFFFFF"/>
          </a:solidFill>
          <a:ln w="25400">
            <a:solidFill>
              <a:schemeClr val="tx2">
                <a:lumMod val="60000"/>
                <a:lumOff val="40000"/>
              </a:schemeClr>
            </a:solidFill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lvl="1" algn="just" eaLnBrk="1" hangingPunct="1">
              <a:lnSpc>
                <a:spcPct val="150000"/>
              </a:lnSpc>
              <a:buClrTx/>
              <a:buSzTx/>
              <a:buChar char="•"/>
              <a:defRPr/>
            </a:pPr>
            <a:r>
              <a:rPr lang="zh-CN" altLang="en-US" b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分析优化解的结构</a:t>
            </a:r>
            <a:endParaRPr lang="zh-CN" altLang="en-US" b="1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lvl="1" algn="just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b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递归地定义最优</a:t>
            </a: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值</a:t>
            </a:r>
            <a:r>
              <a:rPr lang="zh-CN" altLang="en-US" b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的代价</a:t>
            </a:r>
            <a:endParaRPr lang="zh-CN" altLang="en-US" b="1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lvl="1" algn="just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b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自底向上地计算优化解的代价保存之，并获取构造最优</a:t>
            </a: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值</a:t>
            </a:r>
            <a:r>
              <a:rPr lang="zh-CN" altLang="en-US" b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的信息</a:t>
            </a:r>
            <a:endParaRPr lang="zh-CN" altLang="en-US" b="1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lvl="1" algn="just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b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根据构造最优</a:t>
            </a: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值</a:t>
            </a:r>
            <a:r>
              <a:rPr lang="zh-CN" altLang="en-US" b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的信息构造优化解</a:t>
            </a:r>
            <a:r>
              <a:rPr lang="zh-CN" altLang="en-US" sz="3200" b="1" dirty="0">
                <a:solidFill>
                  <a:schemeClr val="tx2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endParaRPr lang="en-US" altLang="zh-CN" sz="3200" b="1" dirty="0">
              <a:solidFill>
                <a:schemeClr val="tx2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0" y="242570"/>
            <a:ext cx="91440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3600" b="1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j-cs"/>
                <a:sym typeface="+mn-ea"/>
              </a:rPr>
              <a:t>使用动态规划</a:t>
            </a:r>
            <a:endParaRPr kumimoji="1" lang="zh-CN" altLang="en-US" sz="2800" b="1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  <a:sym typeface="+mn-ea"/>
            </a:endParaRPr>
          </a:p>
        </p:txBody>
      </p:sp>
      <p:sp>
        <p:nvSpPr>
          <p:cNvPr id="4" name="Left Arrow 3"/>
          <p:cNvSpPr/>
          <p:nvPr/>
        </p:nvSpPr>
        <p:spPr>
          <a:xfrm>
            <a:off x="5196840" y="3657600"/>
            <a:ext cx="902677" cy="454634"/>
          </a:xfrm>
          <a:prstGeom prst="leftArrow">
            <a:avLst/>
          </a:pr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942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270934" y="990600"/>
            <a:ext cx="3158066" cy="647700"/>
          </a:xfrm>
          <a:solidFill>
            <a:srgbClr val="FFFFFF"/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algn="just" eaLnBrk="1" hangingPunct="1">
              <a:defRPr/>
            </a:pPr>
            <a:r>
              <a:rPr lang="zh-CN" altLang="en-US" sz="3600" b="1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charset="0"/>
              </a:rPr>
              <a:t>基本思想</a:t>
            </a:r>
            <a:endParaRPr lang="zh-CN" altLang="en-US" sz="3600" b="1" dirty="0"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charset="0"/>
            </a:endParaRPr>
          </a:p>
          <a:p>
            <a:pPr lvl="1" eaLnBrk="1" hangingPunct="1">
              <a:defRPr/>
            </a:pPr>
            <a:endParaRPr lang="zh-CN" altLang="en-US" sz="3600" b="1" dirty="0">
              <a:solidFill>
                <a:schemeClr val="accent1"/>
              </a:solidFill>
              <a:latin typeface="华文细黑" panose="02010600040101010101" charset="-122"/>
              <a:ea typeface="华文细黑" panose="02010600040101010101" charset="-122"/>
              <a:cs typeface="Times New Roman" panose="0202060305040502030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79946" name="Text Box 10"/>
              <p:cNvSpPr txBox="1">
                <a:spLocks noChangeArrowheads="1"/>
              </p:cNvSpPr>
              <p:nvPr/>
            </p:nvSpPr>
            <p:spPr bwMode="auto">
              <a:xfrm>
                <a:off x="3046379" y="2713189"/>
                <a:ext cx="2440668" cy="52322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1" i="1" dirty="0" smtClean="0">
                          <a:solidFill>
                            <a:srgbClr val="0000CC"/>
                          </a:solidFill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𝑪</m:t>
                      </m:r>
                      <m:r>
                        <a:rPr lang="en-US" altLang="zh-CN" sz="2800" b="1" i="1" dirty="0" smtClean="0">
                          <a:solidFill>
                            <a:srgbClr val="0000CC"/>
                          </a:solidFill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[</m:t>
                      </m:r>
                      <m:r>
                        <a:rPr lang="en-US" altLang="zh-CN" sz="2800" b="1" i="1" dirty="0" smtClean="0">
                          <a:solidFill>
                            <a:srgbClr val="0000CC"/>
                          </a:solidFill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𝒊</m:t>
                      </m:r>
                      <m:r>
                        <a:rPr lang="en-US" altLang="zh-CN" sz="2800" b="1" i="1" dirty="0" smtClean="0">
                          <a:solidFill>
                            <a:srgbClr val="0000CC"/>
                          </a:solidFill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−</m:t>
                      </m:r>
                      <m:r>
                        <a:rPr lang="en-US" altLang="zh-CN" sz="2800" b="1" i="1" dirty="0" smtClean="0">
                          <a:solidFill>
                            <a:srgbClr val="0000CC"/>
                          </a:solidFill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𝟏</m:t>
                      </m:r>
                      <m:r>
                        <a:rPr lang="en-US" altLang="zh-CN" sz="2800" b="1" i="1" dirty="0" smtClean="0">
                          <a:solidFill>
                            <a:srgbClr val="0000CC"/>
                          </a:solidFill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, </m:t>
                      </m:r>
                      <m:r>
                        <a:rPr lang="en-US" altLang="zh-CN" sz="2800" b="1" i="1" dirty="0" smtClean="0">
                          <a:solidFill>
                            <a:srgbClr val="0000CC"/>
                          </a:solidFill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𝒋</m:t>
                      </m:r>
                      <m:r>
                        <a:rPr lang="en-US" altLang="zh-CN" sz="2800" b="1" i="1" dirty="0" smtClean="0">
                          <a:solidFill>
                            <a:srgbClr val="0000CC"/>
                          </a:solidFill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−</m:t>
                      </m:r>
                      <m:r>
                        <a:rPr lang="en-US" altLang="zh-CN" sz="2800" b="1" i="1" dirty="0" smtClean="0">
                          <a:solidFill>
                            <a:srgbClr val="0000CC"/>
                          </a:solidFill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𝟏</m:t>
                      </m:r>
                      <m:r>
                        <a:rPr lang="en-US" altLang="zh-CN" sz="2800" b="1" i="1" dirty="0" smtClean="0">
                          <a:solidFill>
                            <a:srgbClr val="0000CC"/>
                          </a:solidFill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]</m:t>
                      </m:r>
                    </m:oMath>
                  </m:oMathPara>
                </a14:m>
                <a:endParaRPr lang="zh-CN" altLang="en-US" sz="2800" b="1" dirty="0">
                  <a:solidFill>
                    <a:srgbClr val="0000CC"/>
                  </a:solidFill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679946" name="Text 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046379" y="2713189"/>
                <a:ext cx="2440668" cy="523220"/>
              </a:xfrm>
              <a:prstGeom prst="rect">
                <a:avLst/>
              </a:prstGeom>
              <a:blipFill rotWithShape="1">
                <a:blip r:embed="rId1"/>
                <a:stretch>
                  <a:fillRect l="-12" t="-90" b="86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79947" name="Text Box 11"/>
              <p:cNvSpPr txBox="1">
                <a:spLocks noChangeArrowheads="1"/>
              </p:cNvSpPr>
              <p:nvPr/>
            </p:nvSpPr>
            <p:spPr bwMode="auto">
              <a:xfrm>
                <a:off x="5213894" y="2700187"/>
                <a:ext cx="2033634" cy="58477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zh-CN" sz="3200" b="1" dirty="0">
                    <a:solidFill>
                      <a:srgbClr val="0000CC"/>
                    </a:solidFill>
                    <a:latin typeface="Times New Roman" panose="02020603050405020304" charset="0"/>
                    <a:cs typeface="Times New Roman" panose="0202060305040502030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3200" b="1" i="1" dirty="0" smtClean="0">
                        <a:solidFill>
                          <a:srgbClr val="0000CC"/>
                        </a:solidFill>
                        <a:latin typeface="Cambria Math" panose="02040503050406030204" pitchFamily="18" charset="0"/>
                        <a:cs typeface="Times New Roman" panose="02020603050405020304" charset="0"/>
                      </a:rPr>
                      <m:t>𝑪</m:t>
                    </m:r>
                    <m:r>
                      <a:rPr lang="en-US" altLang="zh-CN" sz="3200" b="1" i="1" dirty="0" smtClean="0">
                        <a:solidFill>
                          <a:srgbClr val="0000CC"/>
                        </a:solidFill>
                        <a:latin typeface="Cambria Math" panose="02040503050406030204" pitchFamily="18" charset="0"/>
                        <a:cs typeface="Times New Roman" panose="02020603050405020304" charset="0"/>
                      </a:rPr>
                      <m:t>[</m:t>
                    </m:r>
                    <m:r>
                      <a:rPr lang="en-US" altLang="zh-CN" sz="3200" b="1" i="1" dirty="0" smtClean="0">
                        <a:solidFill>
                          <a:srgbClr val="0000CC"/>
                        </a:solidFill>
                        <a:latin typeface="Cambria Math" panose="02040503050406030204" pitchFamily="18" charset="0"/>
                        <a:cs typeface="Times New Roman" panose="02020603050405020304" charset="0"/>
                      </a:rPr>
                      <m:t>𝒊</m:t>
                    </m:r>
                    <m:r>
                      <a:rPr lang="en-US" altLang="zh-CN" sz="3200" b="1" i="1" dirty="0" smtClean="0">
                        <a:solidFill>
                          <a:srgbClr val="0000CC"/>
                        </a:solidFill>
                        <a:latin typeface="Cambria Math" panose="02040503050406030204" pitchFamily="18" charset="0"/>
                        <a:cs typeface="Times New Roman" panose="02020603050405020304" charset="0"/>
                      </a:rPr>
                      <m:t>−</m:t>
                    </m:r>
                    <m:r>
                      <a:rPr lang="en-US" altLang="zh-CN" sz="3200" b="1" i="1" dirty="0" smtClean="0">
                        <a:solidFill>
                          <a:srgbClr val="0000CC"/>
                        </a:solidFill>
                        <a:latin typeface="Cambria Math" panose="02040503050406030204" pitchFamily="18" charset="0"/>
                        <a:cs typeface="Times New Roman" panose="02020603050405020304" charset="0"/>
                      </a:rPr>
                      <m:t>𝟏</m:t>
                    </m:r>
                    <m:r>
                      <a:rPr lang="en-US" altLang="zh-CN" sz="3200" b="1" i="1" dirty="0" smtClean="0">
                        <a:solidFill>
                          <a:srgbClr val="0000CC"/>
                        </a:solidFill>
                        <a:latin typeface="Cambria Math" panose="02040503050406030204" pitchFamily="18" charset="0"/>
                        <a:cs typeface="Times New Roman" panose="02020603050405020304" charset="0"/>
                      </a:rPr>
                      <m:t>,</m:t>
                    </m:r>
                    <m:r>
                      <a:rPr lang="en-US" altLang="zh-CN" sz="3200" b="1" i="1" dirty="0" smtClean="0">
                        <a:solidFill>
                          <a:srgbClr val="0000CC"/>
                        </a:solidFill>
                        <a:latin typeface="Cambria Math" panose="02040503050406030204" pitchFamily="18" charset="0"/>
                        <a:cs typeface="Times New Roman" panose="02020603050405020304" charset="0"/>
                      </a:rPr>
                      <m:t>𝒋</m:t>
                    </m:r>
                    <m:r>
                      <a:rPr lang="en-US" altLang="zh-CN" sz="3200" b="1" i="1" dirty="0" smtClean="0">
                        <a:solidFill>
                          <a:srgbClr val="0000CC"/>
                        </a:solidFill>
                        <a:latin typeface="Cambria Math" panose="02040503050406030204" pitchFamily="18" charset="0"/>
                        <a:cs typeface="Times New Roman" panose="02020603050405020304" charset="0"/>
                      </a:rPr>
                      <m:t>]</m:t>
                    </m:r>
                  </m:oMath>
                </a14:m>
                <a:endParaRPr lang="zh-CN" altLang="en-US" sz="3200" b="1" dirty="0">
                  <a:solidFill>
                    <a:srgbClr val="0000CC"/>
                  </a:solidFill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679947" name="Text 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213894" y="2700187"/>
                <a:ext cx="2033634" cy="584775"/>
              </a:xfrm>
              <a:prstGeom prst="rect">
                <a:avLst/>
              </a:prstGeom>
              <a:blipFill rotWithShape="1">
                <a:blip r:embed="rId2"/>
                <a:stretch>
                  <a:fillRect l="-27" t="-29" r="-174" b="18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79948" name="Text Box 12"/>
              <p:cNvSpPr txBox="1">
                <a:spLocks noChangeArrowheads="1"/>
              </p:cNvSpPr>
              <p:nvPr/>
            </p:nvSpPr>
            <p:spPr bwMode="auto">
              <a:xfrm>
                <a:off x="3231918" y="3586312"/>
                <a:ext cx="2033634" cy="58477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1" i="1" dirty="0" smtClean="0">
                          <a:solidFill>
                            <a:srgbClr val="0000CC"/>
                          </a:solidFill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𝑪</m:t>
                      </m:r>
                      <m:r>
                        <a:rPr lang="en-US" altLang="zh-CN" sz="3200" b="1" i="1" dirty="0" smtClean="0">
                          <a:solidFill>
                            <a:srgbClr val="0000CC"/>
                          </a:solidFill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[</m:t>
                      </m:r>
                      <m:r>
                        <a:rPr lang="en-US" altLang="zh-CN" sz="3200" b="1" i="1" dirty="0" err="1">
                          <a:solidFill>
                            <a:srgbClr val="0000CC"/>
                          </a:solidFill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𝒊</m:t>
                      </m:r>
                      <m:r>
                        <a:rPr lang="en-US" altLang="zh-CN" sz="3200" b="1" i="1" dirty="0">
                          <a:solidFill>
                            <a:srgbClr val="0000CC"/>
                          </a:solidFill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, </m:t>
                      </m:r>
                      <m:r>
                        <a:rPr lang="en-US" altLang="zh-CN" sz="3200" b="1" i="1" dirty="0">
                          <a:solidFill>
                            <a:srgbClr val="0000CC"/>
                          </a:solidFill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𝒋</m:t>
                      </m:r>
                      <m:r>
                        <a:rPr lang="en-US" altLang="zh-CN" sz="3200" b="1" i="1" dirty="0">
                          <a:solidFill>
                            <a:srgbClr val="0000CC"/>
                          </a:solidFill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−</m:t>
                      </m:r>
                      <m:r>
                        <a:rPr lang="en-US" altLang="zh-CN" sz="3200" b="1" i="1" dirty="0">
                          <a:solidFill>
                            <a:srgbClr val="0000CC"/>
                          </a:solidFill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𝟏</m:t>
                      </m:r>
                      <m:r>
                        <a:rPr lang="en-US" altLang="zh-CN" sz="3200" b="1" i="1" dirty="0">
                          <a:solidFill>
                            <a:srgbClr val="0000CC"/>
                          </a:solidFill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]</m:t>
                      </m:r>
                    </m:oMath>
                  </m:oMathPara>
                </a14:m>
                <a:endParaRPr lang="zh-CN" altLang="en-US" sz="3200" b="1" dirty="0">
                  <a:solidFill>
                    <a:srgbClr val="0000CC"/>
                  </a:solidFill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679948" name="Text 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231918" y="3586312"/>
                <a:ext cx="2033634" cy="584775"/>
              </a:xfrm>
              <a:prstGeom prst="rect">
                <a:avLst/>
              </a:prstGeom>
              <a:blipFill rotWithShape="1">
                <a:blip r:embed="rId3"/>
                <a:stretch>
                  <a:fillRect l="-20" t="-80" r="-306" b="70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79949" name="Text Box 13"/>
              <p:cNvSpPr txBox="1">
                <a:spLocks noChangeArrowheads="1"/>
              </p:cNvSpPr>
              <p:nvPr/>
            </p:nvSpPr>
            <p:spPr bwMode="auto">
              <a:xfrm>
                <a:off x="5540948" y="3641424"/>
                <a:ext cx="1310922" cy="5842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zh-CN" sz="3200" b="1" dirty="0">
                    <a:solidFill>
                      <a:srgbClr val="0000CC"/>
                    </a:solidFill>
                    <a:latin typeface="Times New Roman" panose="02020603050405020304" charset="0"/>
                    <a:cs typeface="Times New Roman" panose="0202060305040502030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32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charset="0"/>
                      </a:rPr>
                      <m:t>𝑪</m:t>
                    </m:r>
                    <m:r>
                      <a:rPr lang="en-US" altLang="zh-CN" sz="32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charset="0"/>
                      </a:rPr>
                      <m:t>[</m:t>
                    </m:r>
                    <m:r>
                      <a:rPr lang="en-US" altLang="zh-CN" sz="3200" b="1" i="1" dirty="0" err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charset="0"/>
                      </a:rPr>
                      <m:t>𝒊</m:t>
                    </m:r>
                    <m:r>
                      <a:rPr lang="en-US" altLang="zh-CN" sz="32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charset="0"/>
                      </a:rPr>
                      <m:t>, </m:t>
                    </m:r>
                    <m:r>
                      <a:rPr lang="en-US" altLang="zh-CN" sz="32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charset="0"/>
                      </a:rPr>
                      <m:t>𝒋</m:t>
                    </m:r>
                    <m:r>
                      <a:rPr lang="en-US" altLang="zh-CN" sz="32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charset="0"/>
                      </a:rPr>
                      <m:t>]</m:t>
                    </m:r>
                  </m:oMath>
                </a14:m>
                <a:endParaRPr lang="zh-CN" altLang="en-US" sz="3200" b="1" dirty="0">
                  <a:solidFill>
                    <a:srgbClr val="FF0000"/>
                  </a:solidFill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679949" name="Text 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540948" y="3641424"/>
                <a:ext cx="1310922" cy="584200"/>
              </a:xfrm>
              <a:prstGeom prst="rect">
                <a:avLst/>
              </a:prstGeom>
              <a:blipFill rotWithShape="1">
                <a:blip r:embed="rId4"/>
                <a:stretch>
                  <a:fillRect l="-44" t="-57" r="-6571" b="57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组合 1"/>
          <p:cNvGrpSpPr/>
          <p:nvPr/>
        </p:nvGrpSpPr>
        <p:grpSpPr>
          <a:xfrm>
            <a:off x="2331156" y="1730375"/>
            <a:ext cx="6127044" cy="3451225"/>
            <a:chOff x="2331156" y="2636839"/>
            <a:chExt cx="4772378" cy="2232025"/>
          </a:xfrm>
        </p:grpSpPr>
        <p:sp>
          <p:nvSpPr>
            <p:cNvPr id="37899" name="Line 14"/>
            <p:cNvSpPr>
              <a:spLocks noChangeShapeType="1"/>
            </p:cNvSpPr>
            <p:nvPr/>
          </p:nvSpPr>
          <p:spPr bwMode="auto">
            <a:xfrm>
              <a:off x="2366434" y="3784602"/>
              <a:ext cx="4737100" cy="0"/>
            </a:xfrm>
            <a:prstGeom prst="line">
              <a:avLst/>
            </a:prstGeom>
            <a:noFill/>
            <a:ln w="381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37900" name="Line 15"/>
            <p:cNvSpPr>
              <a:spLocks noChangeShapeType="1"/>
            </p:cNvSpPr>
            <p:nvPr/>
          </p:nvSpPr>
          <p:spPr bwMode="auto">
            <a:xfrm>
              <a:off x="2331156" y="3211514"/>
              <a:ext cx="4737100" cy="0"/>
            </a:xfrm>
            <a:prstGeom prst="line">
              <a:avLst/>
            </a:prstGeom>
            <a:noFill/>
            <a:ln w="381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37901" name="Line 16"/>
            <p:cNvSpPr>
              <a:spLocks noChangeShapeType="1"/>
            </p:cNvSpPr>
            <p:nvPr/>
          </p:nvSpPr>
          <p:spPr bwMode="auto">
            <a:xfrm>
              <a:off x="2331156" y="4364039"/>
              <a:ext cx="4737100" cy="0"/>
            </a:xfrm>
            <a:prstGeom prst="line">
              <a:avLst/>
            </a:prstGeom>
            <a:noFill/>
            <a:ln w="381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37902" name="Line 17"/>
            <p:cNvSpPr>
              <a:spLocks noChangeShapeType="1"/>
            </p:cNvSpPr>
            <p:nvPr/>
          </p:nvSpPr>
          <p:spPr bwMode="auto">
            <a:xfrm>
              <a:off x="4700412" y="2636839"/>
              <a:ext cx="0" cy="2232025"/>
            </a:xfrm>
            <a:prstGeom prst="line">
              <a:avLst/>
            </a:prstGeom>
            <a:noFill/>
            <a:ln w="381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37903" name="Line 18"/>
            <p:cNvSpPr>
              <a:spLocks noChangeShapeType="1"/>
            </p:cNvSpPr>
            <p:nvPr/>
          </p:nvSpPr>
          <p:spPr bwMode="auto">
            <a:xfrm>
              <a:off x="2971800" y="2636839"/>
              <a:ext cx="0" cy="2232025"/>
            </a:xfrm>
            <a:prstGeom prst="line">
              <a:avLst/>
            </a:prstGeom>
            <a:noFill/>
            <a:ln w="381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37904" name="Line 19"/>
            <p:cNvSpPr>
              <a:spLocks noChangeShapeType="1"/>
            </p:cNvSpPr>
            <p:nvPr/>
          </p:nvSpPr>
          <p:spPr bwMode="auto">
            <a:xfrm>
              <a:off x="6108701" y="2636839"/>
              <a:ext cx="0" cy="2232025"/>
            </a:xfrm>
            <a:prstGeom prst="line">
              <a:avLst/>
            </a:prstGeom>
            <a:noFill/>
            <a:ln w="381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矩形 2"/>
              <p:cNvSpPr/>
              <p:nvPr/>
            </p:nvSpPr>
            <p:spPr>
              <a:xfrm>
                <a:off x="609600" y="5486400"/>
                <a:ext cx="8305797" cy="127143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华文细黑" panose="02010600040101010101" charset="-122"/>
                          <a:cs typeface="华文细黑" panose="02010600040101010101" charset="-122"/>
                        </a:rPr>
                        <m:t>𝑪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华文细黑" panose="02010600040101010101" charset="-122"/>
                              <a:cs typeface="华文细黑" panose="02010600040101010101" charset="-122"/>
                            </a:rPr>
                          </m:ctrlPr>
                        </m:dPr>
                        <m:e>
                          <m:r>
                            <a:rPr lang="en-US" altLang="zh-CN" sz="24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华文细黑" panose="02010600040101010101" charset="-122"/>
                              <a:cs typeface="华文细黑" panose="02010600040101010101" charset="-122"/>
                            </a:rPr>
                            <m:t>𝒊</m:t>
                          </m:r>
                          <m:r>
                            <a:rPr lang="en-US" altLang="zh-CN" sz="24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华文细黑" panose="02010600040101010101" charset="-122"/>
                              <a:cs typeface="华文细黑" panose="02010600040101010101" charset="-122"/>
                            </a:rPr>
                            <m:t>,</m:t>
                          </m:r>
                          <m:r>
                            <a:rPr lang="en-US" altLang="zh-CN" sz="24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华文细黑" panose="02010600040101010101" charset="-122"/>
                              <a:cs typeface="华文细黑" panose="02010600040101010101" charset="-122"/>
                            </a:rPr>
                            <m:t>𝒋</m:t>
                          </m:r>
                        </m:e>
                      </m:d>
                      <m:r>
                        <a:rPr lang="en-US" altLang="zh-CN" sz="2400" b="1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华文细黑" panose="02010600040101010101" charset="-122"/>
                          <a:cs typeface="华文细黑" panose="02010600040101010101" charset="-122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sz="2400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华文细黑" panose="02010600040101010101" charset="-122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2400" b="1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华文细黑" panose="02010600040101010101" charset="-122"/>
                                </a:rPr>
                              </m:ctrlPr>
                            </m:eqArrPr>
                            <m:e>
                              <m:r>
                                <m:rPr>
                                  <m:brk m:alnAt="7"/>
                                </m:rPr>
                                <a:rPr lang="en-US" altLang="zh-CN" sz="24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华文细黑" panose="02010600040101010101" charset="-122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US" altLang="zh-CN" sz="24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华文细黑" panose="02010600040101010101" charset="-122"/>
                                  <a:cs typeface="华文细黑" panose="02010600040101010101" charset="-122"/>
                                </a:rPr>
                                <m:t>𝑪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CN" sz="2400" b="1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华文细黑" panose="02010600040101010101" charset="-122"/>
                                      <a:cs typeface="华文细黑" panose="02010600040101010101" charset="-122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b="1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华文细黑" panose="02010600040101010101" charset="-122"/>
                                      <a:cs typeface="华文细黑" panose="02010600040101010101" charset="-122"/>
                                    </a:rPr>
                                    <m:t>𝒊</m:t>
                                  </m:r>
                                  <m:r>
                                    <a:rPr lang="en-US" altLang="zh-CN" sz="2400" b="1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华文细黑" panose="02010600040101010101" charset="-122"/>
                                      <a:cs typeface="华文细黑" panose="02010600040101010101" charset="-122"/>
                                    </a:rPr>
                                    <m:t>−</m:t>
                                  </m:r>
                                  <m:r>
                                    <a:rPr lang="en-US" altLang="zh-CN" sz="2400" b="1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华文细黑" panose="02010600040101010101" charset="-122"/>
                                      <a:cs typeface="华文细黑" panose="02010600040101010101" charset="-122"/>
                                    </a:rPr>
                                    <m:t>𝟏</m:t>
                                  </m:r>
                                  <m:r>
                                    <a:rPr lang="en-US" altLang="zh-CN" sz="2400" b="1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华文细黑" panose="02010600040101010101" charset="-122"/>
                                      <a:cs typeface="华文细黑" panose="02010600040101010101" charset="-122"/>
                                    </a:rPr>
                                    <m:t>,</m:t>
                                  </m:r>
                                  <m:r>
                                    <a:rPr lang="en-US" altLang="zh-CN" sz="2400" b="1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华文细黑" panose="02010600040101010101" charset="-122"/>
                                      <a:cs typeface="华文细黑" panose="02010600040101010101" charset="-122"/>
                                    </a:rPr>
                                    <m:t>𝒋</m:t>
                                  </m:r>
                                  <m:r>
                                    <a:rPr lang="en-US" altLang="zh-CN" sz="2400" b="1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华文细黑" panose="02010600040101010101" charset="-122"/>
                                      <a:cs typeface="华文细黑" panose="02010600040101010101" charset="-122"/>
                                    </a:rPr>
                                    <m:t>−</m:t>
                                  </m:r>
                                  <m:r>
                                    <a:rPr lang="en-US" altLang="zh-CN" sz="2400" b="1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华文细黑" panose="02010600040101010101" charset="-122"/>
                                      <a:cs typeface="华文细黑" panose="02010600040101010101" charset="-122"/>
                                    </a:rPr>
                                    <m:t>𝟏</m:t>
                                  </m:r>
                                </m:e>
                              </m:d>
                              <m:r>
                                <a:rPr lang="en-US" altLang="zh-CN" sz="24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华文细黑" panose="02010600040101010101" charset="-122"/>
                                  <a:cs typeface="华文细黑" panose="02010600040101010101" charset="-122"/>
                                </a:rPr>
                                <m:t>+</m:t>
                              </m:r>
                              <m:r>
                                <a:rPr lang="en-US" altLang="zh-CN" sz="24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华文细黑" panose="02010600040101010101" charset="-122"/>
                                  <a:cs typeface="华文细黑" panose="02010600040101010101" charset="-122"/>
                                </a:rPr>
                                <m:t>𝟏</m:t>
                              </m:r>
                            </m:e>
                            <m:e>
                              <m:r>
                                <a:rPr lang="en-US" altLang="zh-CN" sz="2400" b="1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华文细黑" panose="02010600040101010101" charset="-122"/>
                                </a:rPr>
                                <m:t>𝑴𝒂𝒙</m:t>
                              </m:r>
                              <m:d>
                                <m:dPr>
                                  <m:ctrlPr>
                                    <a:rPr lang="en-US" altLang="zh-CN" sz="2400" b="1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华文细黑" panose="02010600040101010101" charset="-122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b="1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华文细黑" panose="02010600040101010101" charset="-122"/>
                                      <a:cs typeface="华文细黑" panose="02010600040101010101" charset="-122"/>
                                    </a:rPr>
                                    <m:t>𝑪</m:t>
                                  </m:r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altLang="zh-CN" sz="2400" b="1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华文细黑" panose="02010600040101010101" charset="-122"/>
                                          <a:cs typeface="华文细黑" panose="02010600040101010101" charset="-122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400" b="1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华文细黑" panose="02010600040101010101" charset="-122"/>
                                          <a:cs typeface="华文细黑" panose="02010600040101010101" charset="-122"/>
                                        </a:rPr>
                                        <m:t>𝒊</m:t>
                                      </m:r>
                                      <m:r>
                                        <a:rPr lang="en-US" altLang="zh-CN" sz="2400" b="1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华文细黑" panose="02010600040101010101" charset="-122"/>
                                          <a:cs typeface="华文细黑" panose="02010600040101010101" charset="-122"/>
                                        </a:rPr>
                                        <m:t>,</m:t>
                                      </m:r>
                                      <m:r>
                                        <a:rPr lang="en-US" altLang="zh-CN" sz="2400" b="1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华文细黑" panose="02010600040101010101" charset="-122"/>
                                          <a:cs typeface="华文细黑" panose="02010600040101010101" charset="-122"/>
                                        </a:rPr>
                                        <m:t>𝒋</m:t>
                                      </m:r>
                                      <m:r>
                                        <a:rPr lang="en-US" altLang="zh-CN" sz="2400" b="1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华文细黑" panose="02010600040101010101" charset="-122"/>
                                          <a:cs typeface="华文细黑" panose="02010600040101010101" charset="-122"/>
                                        </a:rPr>
                                        <m:t>−</m:t>
                                      </m:r>
                                      <m:r>
                                        <a:rPr lang="en-US" altLang="zh-CN" sz="2400" b="1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华文细黑" panose="02010600040101010101" charset="-122"/>
                                          <a:cs typeface="华文细黑" panose="02010600040101010101" charset="-122"/>
                                        </a:rPr>
                                        <m:t>𝟏</m:t>
                                      </m:r>
                                    </m:e>
                                  </m:d>
                                  <m:r>
                                    <a:rPr lang="en-US" altLang="zh-CN" sz="2400" b="1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华文细黑" panose="02010600040101010101" charset="-122"/>
                                      <a:cs typeface="华文细黑" panose="02010600040101010101" charset="-122"/>
                                    </a:rPr>
                                    <m:t>,</m:t>
                                  </m:r>
                                  <m:r>
                                    <a:rPr lang="en-US" altLang="zh-CN" sz="2400" b="1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华文细黑" panose="02010600040101010101" charset="-122"/>
                                      <a:cs typeface="华文细黑" panose="02010600040101010101" charset="-122"/>
                                    </a:rPr>
                                    <m:t>𝑪</m:t>
                                  </m:r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altLang="zh-CN" sz="2400" b="1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华文细黑" panose="02010600040101010101" charset="-122"/>
                                          <a:cs typeface="华文细黑" panose="02010600040101010101" charset="-122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400" b="1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华文细黑" panose="02010600040101010101" charset="-122"/>
                                          <a:cs typeface="华文细黑" panose="02010600040101010101" charset="-122"/>
                                        </a:rPr>
                                        <m:t>𝒊</m:t>
                                      </m:r>
                                      <m:r>
                                        <a:rPr lang="en-US" altLang="zh-CN" sz="2400" b="1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华文细黑" panose="02010600040101010101" charset="-122"/>
                                          <a:cs typeface="华文细黑" panose="02010600040101010101" charset="-122"/>
                                        </a:rPr>
                                        <m:t>−</m:t>
                                      </m:r>
                                      <m:r>
                                        <a:rPr lang="en-US" altLang="zh-CN" sz="2400" b="1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华文细黑" panose="02010600040101010101" charset="-122"/>
                                          <a:cs typeface="华文细黑" panose="02010600040101010101" charset="-122"/>
                                        </a:rPr>
                                        <m:t>𝟏</m:t>
                                      </m:r>
                                      <m:r>
                                        <a:rPr lang="en-US" altLang="zh-CN" sz="2400" b="1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华文细黑" panose="02010600040101010101" charset="-122"/>
                                          <a:cs typeface="华文细黑" panose="02010600040101010101" charset="-122"/>
                                        </a:rPr>
                                        <m:t>,</m:t>
                                      </m:r>
                                      <m:r>
                                        <a:rPr lang="en-US" altLang="zh-CN" sz="2400" b="1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华文细黑" panose="02010600040101010101" charset="-122"/>
                                          <a:cs typeface="华文细黑" panose="02010600040101010101" charset="-122"/>
                                        </a:rPr>
                                        <m:t>𝒋</m:t>
                                      </m:r>
                                    </m:e>
                                  </m:d>
                                </m:e>
                              </m:d>
                            </m:e>
                          </m:eqArr>
                        </m:e>
                      </m:d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altLang="zh-CN" sz="2400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华文细黑" panose="02010600040101010101" charset="-122"/>
                            </a:rPr>
                          </m:ctrlPr>
                        </m:mPr>
                        <m:mr>
                          <m:e>
                            <m:r>
                              <a:rPr lang="en-US" altLang="zh-CN" sz="2400" b="1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华文细黑" panose="02010600040101010101" charset="-122"/>
                                <a:cs typeface="华文细黑" panose="02010600040101010101" charset="-122"/>
                              </a:rPr>
                              <m:t>𝒊𝒇</m:t>
                            </m:r>
                            <m:r>
                              <a:rPr lang="en-US" altLang="zh-CN" sz="2400" b="1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华文细黑" panose="02010600040101010101" charset="-122"/>
                                <a:cs typeface="华文细黑" panose="02010600040101010101" charset="-122"/>
                              </a:rPr>
                              <m:t>   </m:t>
                            </m:r>
                            <m:r>
                              <a:rPr lang="en-US" altLang="zh-CN" sz="2400" b="1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华文细黑" panose="02010600040101010101" charset="-122"/>
                                <a:cs typeface="华文细黑" panose="02010600040101010101" charset="-122"/>
                              </a:rPr>
                              <m:t>𝒊</m:t>
                            </m:r>
                            <m:r>
                              <a:rPr lang="en-US" altLang="zh-CN" sz="2400" b="1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华文细黑" panose="02010600040101010101" charset="-122"/>
                                <a:cs typeface="华文细黑" panose="02010600040101010101" charset="-122"/>
                              </a:rPr>
                              <m:t>=</m:t>
                            </m:r>
                            <m:r>
                              <a:rPr lang="en-US" altLang="zh-CN" sz="2400" b="1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华文细黑" panose="02010600040101010101" charset="-122"/>
                                <a:cs typeface="华文细黑" panose="02010600040101010101" charset="-122"/>
                              </a:rPr>
                              <m:t>𝟎</m:t>
                            </m:r>
                            <m:r>
                              <m:rPr>
                                <m:nor/>
                              </m:rPr>
                              <a:rPr lang="zh-CN" altLang="en-US" sz="2400" b="1" dirty="0">
                                <a:solidFill>
                                  <a:srgbClr val="0000FF"/>
                                </a:solidFill>
                                <a:latin typeface="楷体" panose="02010609060101010101" pitchFamily="49" charset="-122"/>
                                <a:ea typeface="楷体" panose="02010609060101010101" pitchFamily="49" charset="-122"/>
                                <a:cs typeface="华文细黑" panose="02010600040101010101" charset="-122"/>
                              </a:rPr>
                              <m:t>  或 </m:t>
                            </m:r>
                            <m:r>
                              <a:rPr lang="en-US" altLang="zh-CN" sz="2400" b="1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华文细黑" panose="02010600040101010101" charset="-122"/>
                                <a:cs typeface="华文细黑" panose="02010600040101010101" charset="-122"/>
                              </a:rPr>
                              <m:t>𝒋</m:t>
                            </m:r>
                            <m:r>
                              <a:rPr lang="en-US" altLang="zh-CN" sz="2400" b="1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华文细黑" panose="02010600040101010101" charset="-122"/>
                                <a:cs typeface="华文细黑" panose="02010600040101010101" charset="-122"/>
                              </a:rPr>
                              <m:t>=</m:t>
                            </m:r>
                            <m:r>
                              <a:rPr lang="en-US" altLang="zh-CN" sz="2400" b="1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华文细黑" panose="02010600040101010101" charset="-122"/>
                                <a:cs typeface="华文细黑" panose="02010600040101010101" charset="-122"/>
                              </a:rPr>
                              <m:t>𝟎</m:t>
                            </m:r>
                          </m:e>
                        </m:mr>
                        <m:mr>
                          <m:e>
                            <m:r>
                              <a:rPr lang="en-US" altLang="zh-CN" sz="2400" b="1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华文细黑" panose="02010600040101010101" charset="-122"/>
                              </a:rPr>
                              <m:t>  </m:t>
                            </m:r>
                            <m:r>
                              <a:rPr lang="en-US" altLang="zh-CN" sz="2400" b="1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华文细黑" panose="02010600040101010101" charset="-122"/>
                                <a:cs typeface="华文细黑" panose="02010600040101010101" charset="-122"/>
                              </a:rPr>
                              <m:t>𝒊𝒇</m:t>
                            </m:r>
                            <m:r>
                              <a:rPr lang="en-US" altLang="zh-CN" sz="2400" b="1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华文细黑" panose="02010600040101010101" charset="-122"/>
                                <a:cs typeface="华文细黑" panose="02010600040101010101" charset="-122"/>
                              </a:rPr>
                              <m:t> </m:t>
                            </m:r>
                            <m:r>
                              <a:rPr lang="en-US" altLang="zh-CN" sz="2400" b="1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华文细黑" panose="02010600040101010101" charset="-122"/>
                                <a:cs typeface="华文细黑" panose="02010600040101010101" charset="-122"/>
                              </a:rPr>
                              <m:t>𝒊</m:t>
                            </m:r>
                            <m:r>
                              <a:rPr lang="en-US" altLang="zh-CN" sz="2400" b="1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华文细黑" panose="02010600040101010101" charset="-122"/>
                                <a:cs typeface="华文细黑" panose="02010600040101010101" charset="-122"/>
                              </a:rPr>
                              <m:t>,</m:t>
                            </m:r>
                            <m:r>
                              <a:rPr lang="en-US" altLang="zh-CN" sz="2400" b="1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华文细黑" panose="02010600040101010101" charset="-122"/>
                                <a:cs typeface="华文细黑" panose="02010600040101010101" charset="-122"/>
                              </a:rPr>
                              <m:t>𝒋</m:t>
                            </m:r>
                            <m:r>
                              <a:rPr lang="en-US" altLang="zh-CN" sz="2400" b="1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华文细黑" panose="02010600040101010101" charset="-122"/>
                                <a:cs typeface="华文细黑" panose="02010600040101010101" charset="-122"/>
                              </a:rPr>
                              <m:t>&gt;</m:t>
                            </m:r>
                            <m:r>
                              <a:rPr lang="en-US" altLang="zh-CN" sz="2400" b="1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华文细黑" panose="02010600040101010101" charset="-122"/>
                                <a:cs typeface="华文细黑" panose="02010600040101010101" charset="-122"/>
                              </a:rPr>
                              <m:t>𝟎</m:t>
                            </m:r>
                            <m:r>
                              <m:rPr>
                                <m:nor/>
                              </m:rPr>
                              <a:rPr lang="zh-CN" altLang="en-US" sz="2400" b="1" dirty="0">
                                <a:solidFill>
                                  <a:srgbClr val="0000FF"/>
                                </a:solidFill>
                                <a:latin typeface="楷体" panose="02010609060101010101" pitchFamily="49" charset="-122"/>
                                <a:ea typeface="楷体" panose="02010609060101010101" pitchFamily="49" charset="-122"/>
                                <a:cs typeface="华文细黑" panose="02010600040101010101" charset="-122"/>
                              </a:rPr>
                              <m:t> 且 </m:t>
                            </m:r>
                            <m:sSub>
                              <m:sSubPr>
                                <m:ctrlPr>
                                  <a:rPr lang="en-US" altLang="zh-CN" sz="2400" b="1" i="1" dirty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楷体" panose="02010609060101010101" pitchFamily="49" charset="-122"/>
                                    <a:cs typeface="Times New Roman" panose="02020603050405020304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1" i="1" dirty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楷体" panose="02010609060101010101" pitchFamily="49" charset="-122"/>
                                    <a:cs typeface="Times New Roman" panose="02020603050405020304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zh-CN" sz="2400" b="1" i="1" dirty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楷体" panose="02010609060101010101" pitchFamily="49" charset="-122"/>
                                    <a:cs typeface="Times New Roman" panose="02020603050405020304" charset="0"/>
                                  </a:rPr>
                                  <m:t>𝒊</m:t>
                                </m:r>
                              </m:sub>
                            </m:sSub>
                            <m:r>
                              <a:rPr lang="en-US" altLang="zh-CN" sz="2400" b="1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altLang="zh-CN" sz="2400" b="1" i="1" dirty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楷体" panose="02010609060101010101" pitchFamily="49" charset="-122"/>
                                    <a:cs typeface="Times New Roman" panose="02020603050405020304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1" i="1" dirty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楷体" panose="02010609060101010101" pitchFamily="49" charset="-122"/>
                                    <a:cs typeface="Times New Roman" panose="02020603050405020304" charset="0"/>
                                  </a:rPr>
                                  <m:t>𝒚</m:t>
                                </m:r>
                              </m:e>
                              <m:sub>
                                <m:r>
                                  <a:rPr lang="en-US" altLang="zh-CN" sz="2400" b="1" i="1" dirty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楷体" panose="02010609060101010101" pitchFamily="49" charset="-122"/>
                                    <a:cs typeface="Times New Roman" panose="02020603050405020304" charset="0"/>
                                  </a:rPr>
                                  <m:t>𝒊</m:t>
                                </m:r>
                              </m:sub>
                            </m:sSub>
                          </m:e>
                        </m:mr>
                        <m:mr>
                          <m:e>
                            <m:r>
                              <a:rPr lang="en-US" altLang="zh-CN" sz="2400" b="1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华文细黑" panose="02010600040101010101" charset="-122"/>
                              </a:rPr>
                              <m:t>  </m:t>
                            </m:r>
                            <m:r>
                              <a:rPr lang="en-US" altLang="zh-CN" sz="2400" b="1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华文细黑" panose="02010600040101010101" charset="-122"/>
                                <a:cs typeface="华文细黑" panose="02010600040101010101" charset="-122"/>
                              </a:rPr>
                              <m:t>𝒊𝒇</m:t>
                            </m:r>
                            <m:r>
                              <a:rPr lang="en-US" altLang="zh-CN" sz="2400" b="1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华文细黑" panose="02010600040101010101" charset="-122"/>
                                <a:cs typeface="华文细黑" panose="02010600040101010101" charset="-122"/>
                              </a:rPr>
                              <m:t>  </m:t>
                            </m:r>
                            <m:r>
                              <a:rPr lang="en-US" altLang="zh-CN" sz="2400" b="1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华文细黑" panose="02010600040101010101" charset="-122"/>
                                <a:cs typeface="华文细黑" panose="02010600040101010101" charset="-122"/>
                              </a:rPr>
                              <m:t>𝒊</m:t>
                            </m:r>
                            <m:r>
                              <a:rPr lang="en-US" altLang="zh-CN" sz="2400" b="1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华文细黑" panose="02010600040101010101" charset="-122"/>
                                <a:cs typeface="华文细黑" panose="02010600040101010101" charset="-122"/>
                              </a:rPr>
                              <m:t>,</m:t>
                            </m:r>
                            <m:r>
                              <a:rPr lang="en-US" altLang="zh-CN" sz="2400" b="1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华文细黑" panose="02010600040101010101" charset="-122"/>
                                <a:cs typeface="华文细黑" panose="02010600040101010101" charset="-122"/>
                              </a:rPr>
                              <m:t>𝒋</m:t>
                            </m:r>
                            <m:r>
                              <a:rPr lang="en-US" altLang="zh-CN" sz="2400" b="1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华文细黑" panose="02010600040101010101" charset="-122"/>
                                <a:cs typeface="华文细黑" panose="02010600040101010101" charset="-122"/>
                              </a:rPr>
                              <m:t>&gt;</m:t>
                            </m:r>
                            <m:r>
                              <a:rPr lang="en-US" altLang="zh-CN" sz="2400" b="1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华文细黑" panose="02010600040101010101" charset="-122"/>
                                <a:cs typeface="华文细黑" panose="02010600040101010101" charset="-122"/>
                              </a:rPr>
                              <m:t>𝟎</m:t>
                            </m:r>
                            <m:r>
                              <m:rPr>
                                <m:nor/>
                              </m:rPr>
                              <a:rPr lang="zh-CN" altLang="en-US" sz="2400" b="1" dirty="0">
                                <a:solidFill>
                                  <a:srgbClr val="0000FF"/>
                                </a:solidFill>
                                <a:latin typeface="楷体" panose="02010609060101010101" pitchFamily="49" charset="-122"/>
                                <a:ea typeface="楷体" panose="02010609060101010101" pitchFamily="49" charset="-122"/>
                                <a:cs typeface="华文细黑" panose="02010600040101010101" charset="-122"/>
                              </a:rPr>
                              <m:t> 且 </m:t>
                            </m:r>
                            <m:sSub>
                              <m:sSubPr>
                                <m:ctrlPr>
                                  <a:rPr lang="en-US" altLang="zh-CN" sz="2400" b="1" i="1" dirty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楷体" panose="02010609060101010101" pitchFamily="49" charset="-122"/>
                                    <a:cs typeface="Times New Roman" panose="02020603050405020304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1" i="1" dirty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楷体" panose="02010609060101010101" pitchFamily="49" charset="-122"/>
                                    <a:cs typeface="Times New Roman" panose="02020603050405020304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zh-CN" sz="2400" b="1" i="1" dirty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楷体" panose="02010609060101010101" pitchFamily="49" charset="-122"/>
                                    <a:cs typeface="Times New Roman" panose="02020603050405020304" charset="0"/>
                                  </a:rPr>
                                  <m:t>𝒊</m:t>
                                </m:r>
                              </m:sub>
                            </m:sSub>
                            <m:r>
                              <a:rPr lang="en-US" altLang="zh-CN" sz="2400" b="1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charset="0"/>
                              </a:rPr>
                              <m:t>≠</m:t>
                            </m:r>
                            <m:sSub>
                              <m:sSubPr>
                                <m:ctrlPr>
                                  <a:rPr lang="en-US" altLang="zh-CN" sz="2400" b="1" i="1" dirty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楷体" panose="02010609060101010101" pitchFamily="49" charset="-122"/>
                                    <a:cs typeface="Times New Roman" panose="02020603050405020304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1" i="1" dirty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楷体" panose="02010609060101010101" pitchFamily="49" charset="-122"/>
                                    <a:cs typeface="Times New Roman" panose="02020603050405020304" charset="0"/>
                                  </a:rPr>
                                  <m:t>𝒚</m:t>
                                </m:r>
                              </m:e>
                              <m:sub>
                                <m:r>
                                  <a:rPr lang="en-US" altLang="zh-CN" sz="2400" b="1" i="1" dirty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楷体" panose="02010609060101010101" pitchFamily="49" charset="-122"/>
                                    <a:cs typeface="Times New Roman" panose="02020603050405020304" charset="0"/>
                                  </a:rPr>
                                  <m:t>𝒊</m:t>
                                </m:r>
                              </m:sub>
                            </m:sSub>
                          </m:e>
                        </m:mr>
                      </m:m>
                    </m:oMath>
                  </m:oMathPara>
                </a14:m>
                <a:endParaRPr lang="zh-CN" altLang="en-US" sz="2400" dirty="0"/>
              </a:p>
            </p:txBody>
          </p:sp>
        </mc:Choice>
        <mc:Fallback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5486400"/>
                <a:ext cx="8305797" cy="1271438"/>
              </a:xfrm>
              <a:prstGeom prst="rect">
                <a:avLst/>
              </a:prstGeom>
              <a:blipFill rotWithShape="1">
                <a:blip r:embed="rId5"/>
                <a:stretch>
                  <a:fillRect r="8" b="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 Box 4"/>
          <p:cNvSpPr txBox="1">
            <a:spLocks noChangeArrowheads="1"/>
          </p:cNvSpPr>
          <p:nvPr/>
        </p:nvSpPr>
        <p:spPr bwMode="auto">
          <a:xfrm>
            <a:off x="-15240" y="128905"/>
            <a:ext cx="915924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hlink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zh-CN" altLang="en-US" sz="36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charset="0"/>
              </a:rPr>
              <a:t>第三步：</a:t>
            </a:r>
            <a:r>
              <a:rPr lang="zh-CN" altLang="en-US" sz="36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自底向上计算</a:t>
            </a:r>
            <a:r>
              <a:rPr lang="en-US" altLang="zh-CN" sz="3600" b="1" dirty="0">
                <a:solidFill>
                  <a:srgbClr val="FF0000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rPr>
              <a:t>LCS</a:t>
            </a:r>
            <a:r>
              <a:rPr lang="zh-CN" altLang="en-US" sz="36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的长度</a:t>
            </a:r>
            <a:endParaRPr lang="zh-CN" altLang="en-US" sz="3600" b="1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9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9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9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9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9946" grpId="0"/>
      <p:bldP spid="679947" grpId="0"/>
      <p:bldP spid="679948" grpId="0"/>
      <p:bldP spid="679949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96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70934" y="762000"/>
            <a:ext cx="3767666" cy="647700"/>
          </a:xfrm>
          <a:solidFill>
            <a:srgbClr val="FFFFFF"/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algn="just" eaLnBrk="1" hangingPunct="1">
              <a:defRPr/>
            </a:pPr>
            <a:r>
              <a:rPr lang="zh-CN" altLang="en-US" sz="3600" b="1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charset="0"/>
              </a:rPr>
              <a:t>计算过程</a:t>
            </a:r>
            <a:endParaRPr lang="zh-CN" altLang="en-US" sz="3600" b="1" dirty="0"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charset="0"/>
            </a:endParaRPr>
          </a:p>
          <a:p>
            <a:pPr lvl="1" eaLnBrk="1" hangingPunct="1">
              <a:defRPr/>
            </a:pPr>
            <a:endParaRPr lang="zh-CN" altLang="en-US" sz="3200" b="1" dirty="0">
              <a:solidFill>
                <a:schemeClr val="accent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华文细黑" panose="02010600040101010101" charset="-122"/>
              <a:ea typeface="华文细黑" panose="02010600040101010101" charset="-122"/>
              <a:cs typeface="Times New Roman" panose="0202060305040502030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81031" name="Text Box 71"/>
              <p:cNvSpPr txBox="1">
                <a:spLocks noChangeArrowheads="1"/>
              </p:cNvSpPr>
              <p:nvPr/>
            </p:nvSpPr>
            <p:spPr bwMode="auto">
              <a:xfrm>
                <a:off x="1724378" y="1843089"/>
                <a:ext cx="1396536" cy="553998"/>
              </a:xfrm>
              <a:prstGeom prst="rect">
                <a:avLst/>
              </a:prstGeom>
              <a:solidFill>
                <a:srgbClr val="FF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1" i="1" dirty="0" smtClean="0"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𝑪</m:t>
                      </m:r>
                      <m:r>
                        <a:rPr lang="en-US" altLang="zh-CN" sz="3000" b="1" i="1" dirty="0" smtClean="0"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[</m:t>
                      </m:r>
                      <m:r>
                        <a:rPr lang="en-US" altLang="zh-CN" sz="3000" b="1" i="1" dirty="0" smtClean="0"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𝟎</m:t>
                      </m:r>
                      <m:r>
                        <a:rPr lang="en-US" altLang="zh-CN" sz="3000" b="1" i="1" dirty="0" smtClean="0"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,</m:t>
                      </m:r>
                      <m:r>
                        <a:rPr lang="en-US" altLang="zh-CN" sz="3000" b="1" i="1" dirty="0" smtClean="0"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𝟎</m:t>
                      </m:r>
                      <m:r>
                        <a:rPr lang="en-US" altLang="zh-CN" sz="3000" b="1" i="1" dirty="0" smtClean="0"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]</m:t>
                      </m:r>
                    </m:oMath>
                  </m:oMathPara>
                </a14:m>
                <a:endParaRPr lang="en-US" altLang="zh-CN" sz="3000" b="1" dirty="0">
                  <a:effectLst>
                    <a:outerShdw blurRad="38100" dist="38100" dir="2700000" algn="tl">
                      <a:srgbClr val="FFFFFF"/>
                    </a:outerShdw>
                  </a:effectLst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681031" name="Text Box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24378" y="1843089"/>
                <a:ext cx="1396536" cy="553998"/>
              </a:xfrm>
              <a:prstGeom prst="rect">
                <a:avLst/>
              </a:prstGeom>
              <a:blipFill rotWithShape="1">
                <a:blip r:embed="rId1"/>
                <a:stretch>
                  <a:fillRect l="-25" t="-58" r="38" b="108"/>
                </a:stretch>
              </a:blip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81032" name="Text Box 72"/>
              <p:cNvSpPr txBox="1">
                <a:spLocks noChangeArrowheads="1"/>
              </p:cNvSpPr>
              <p:nvPr/>
            </p:nvSpPr>
            <p:spPr bwMode="auto">
              <a:xfrm>
                <a:off x="2943578" y="1852614"/>
                <a:ext cx="1396536" cy="553998"/>
              </a:xfrm>
              <a:prstGeom prst="rect">
                <a:avLst/>
              </a:prstGeom>
              <a:solidFill>
                <a:srgbClr val="FF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1" i="1" dirty="0" smtClean="0"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𝑪</m:t>
                      </m:r>
                      <m:r>
                        <a:rPr lang="en-US" altLang="zh-CN" sz="3000" b="1" i="1" dirty="0" smtClean="0"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[</m:t>
                      </m:r>
                      <m:r>
                        <a:rPr lang="en-US" altLang="zh-CN" sz="3000" b="1" i="1" dirty="0" smtClean="0"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𝟎</m:t>
                      </m:r>
                      <m:r>
                        <a:rPr lang="en-US" altLang="zh-CN" sz="3000" b="1" i="1" dirty="0" smtClean="0"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,</m:t>
                      </m:r>
                      <m:r>
                        <a:rPr lang="en-US" altLang="zh-CN" sz="3000" b="1" i="1" dirty="0" smtClean="0"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𝟏</m:t>
                      </m:r>
                      <m:r>
                        <a:rPr lang="en-US" altLang="zh-CN" sz="3000" b="1" i="1" dirty="0" smtClean="0"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]</m:t>
                      </m:r>
                    </m:oMath>
                  </m:oMathPara>
                </a14:m>
                <a:endParaRPr lang="en-US" altLang="zh-CN" sz="3000" b="1" dirty="0">
                  <a:effectLst>
                    <a:outerShdw blurRad="38100" dist="38100" dir="2700000" algn="tl">
                      <a:srgbClr val="FFFFFF"/>
                    </a:outerShdw>
                  </a:effectLst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681032" name="Text Box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943578" y="1852614"/>
                <a:ext cx="1396536" cy="553998"/>
              </a:xfrm>
              <a:prstGeom prst="rect">
                <a:avLst/>
              </a:prstGeom>
              <a:blipFill rotWithShape="1">
                <a:blip r:embed="rId2"/>
                <a:stretch>
                  <a:fillRect l="-25" t="-58" r="38" b="108"/>
                </a:stretch>
              </a:blip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81033" name="Text Box 73"/>
              <p:cNvSpPr txBox="1">
                <a:spLocks noChangeArrowheads="1"/>
              </p:cNvSpPr>
              <p:nvPr/>
            </p:nvSpPr>
            <p:spPr bwMode="auto">
              <a:xfrm>
                <a:off x="5390444" y="1852614"/>
                <a:ext cx="1396536" cy="553998"/>
              </a:xfrm>
              <a:prstGeom prst="rect">
                <a:avLst/>
              </a:prstGeom>
              <a:solidFill>
                <a:srgbClr val="FF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1" i="1" dirty="0" smtClean="0"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𝑪</m:t>
                      </m:r>
                      <m:r>
                        <a:rPr lang="en-US" altLang="zh-CN" sz="3000" b="1" i="1" dirty="0" smtClean="0"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[</m:t>
                      </m:r>
                      <m:r>
                        <a:rPr lang="en-US" altLang="zh-CN" sz="3000" b="1" i="1" dirty="0" smtClean="0"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𝟎</m:t>
                      </m:r>
                      <m:r>
                        <a:rPr lang="en-US" altLang="zh-CN" sz="3000" b="1" i="1" dirty="0" smtClean="0"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,</m:t>
                      </m:r>
                      <m:r>
                        <a:rPr lang="en-US" altLang="zh-CN" sz="3000" b="1" i="1" dirty="0" smtClean="0"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𝟑</m:t>
                      </m:r>
                      <m:r>
                        <a:rPr lang="en-US" altLang="zh-CN" sz="3000" b="1" i="1" dirty="0" smtClean="0"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]</m:t>
                      </m:r>
                    </m:oMath>
                  </m:oMathPara>
                </a14:m>
                <a:endParaRPr lang="en-US" altLang="zh-CN" sz="3000" b="1" dirty="0">
                  <a:effectLst>
                    <a:outerShdw blurRad="38100" dist="38100" dir="2700000" algn="tl">
                      <a:srgbClr val="FFFFFF"/>
                    </a:outerShdw>
                  </a:effectLst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681033" name="Text Box 7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390444" y="1852614"/>
                <a:ext cx="1396536" cy="553998"/>
              </a:xfrm>
              <a:prstGeom prst="rect">
                <a:avLst/>
              </a:prstGeom>
              <a:blipFill rotWithShape="1">
                <a:blip r:embed="rId3"/>
                <a:stretch>
                  <a:fillRect l="-40" t="-58" r="7" b="108"/>
                </a:stretch>
              </a:blip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81034" name="Text Box 74"/>
              <p:cNvSpPr txBox="1">
                <a:spLocks noChangeArrowheads="1"/>
              </p:cNvSpPr>
              <p:nvPr/>
            </p:nvSpPr>
            <p:spPr bwMode="auto">
              <a:xfrm>
                <a:off x="4174067" y="1852614"/>
                <a:ext cx="1396536" cy="553998"/>
              </a:xfrm>
              <a:prstGeom prst="rect">
                <a:avLst/>
              </a:prstGeom>
              <a:solidFill>
                <a:srgbClr val="FF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1" i="1" dirty="0" smtClean="0"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𝑪</m:t>
                      </m:r>
                      <m:r>
                        <a:rPr lang="en-US" altLang="zh-CN" sz="3000" b="1" i="1" dirty="0" smtClean="0"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[</m:t>
                      </m:r>
                      <m:r>
                        <a:rPr lang="en-US" altLang="zh-CN" sz="3000" b="1" i="1" dirty="0" smtClean="0"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𝟎</m:t>
                      </m:r>
                      <m:r>
                        <a:rPr lang="en-US" altLang="zh-CN" sz="3000" b="1" i="1" dirty="0" smtClean="0"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,</m:t>
                      </m:r>
                      <m:r>
                        <a:rPr lang="en-US" altLang="zh-CN" sz="3000" b="1" i="1" dirty="0" smtClean="0"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𝟐</m:t>
                      </m:r>
                      <m:r>
                        <a:rPr lang="en-US" altLang="zh-CN" sz="3000" b="1" i="1" dirty="0" smtClean="0"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]</m:t>
                      </m:r>
                    </m:oMath>
                  </m:oMathPara>
                </a14:m>
                <a:endParaRPr lang="en-US" altLang="zh-CN" sz="3000" b="1" dirty="0">
                  <a:effectLst>
                    <a:outerShdw blurRad="38100" dist="38100" dir="2700000" algn="tl">
                      <a:srgbClr val="FFFFFF"/>
                    </a:outerShdw>
                  </a:effectLst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681034" name="Text Box 7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174067" y="1852614"/>
                <a:ext cx="1396536" cy="553998"/>
              </a:xfrm>
              <a:prstGeom prst="rect">
                <a:avLst/>
              </a:prstGeom>
              <a:blipFill rotWithShape="1">
                <a:blip r:embed="rId4"/>
                <a:stretch>
                  <a:fillRect l="-15" t="-58" r="27" b="108"/>
                </a:stretch>
              </a:blip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81035" name="Text Box 75"/>
              <p:cNvSpPr txBox="1">
                <a:spLocks noChangeArrowheads="1"/>
              </p:cNvSpPr>
              <p:nvPr/>
            </p:nvSpPr>
            <p:spPr bwMode="auto">
              <a:xfrm>
                <a:off x="6606822" y="1852614"/>
                <a:ext cx="1396536" cy="553998"/>
              </a:xfrm>
              <a:prstGeom prst="rect">
                <a:avLst/>
              </a:prstGeom>
              <a:solidFill>
                <a:srgbClr val="FF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1" i="1" dirty="0" smtClean="0"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𝑪</m:t>
                      </m:r>
                      <m:r>
                        <a:rPr lang="en-US" altLang="zh-CN" sz="3000" b="1" i="1" dirty="0" smtClean="0"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[</m:t>
                      </m:r>
                      <m:r>
                        <a:rPr lang="en-US" altLang="zh-CN" sz="3000" b="1" i="1" dirty="0" smtClean="0"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𝟎</m:t>
                      </m:r>
                      <m:r>
                        <a:rPr lang="en-US" altLang="zh-CN" sz="3000" b="1" i="1" dirty="0" smtClean="0"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,</m:t>
                      </m:r>
                      <m:r>
                        <a:rPr lang="en-US" altLang="zh-CN" sz="3000" b="1" i="1" dirty="0" smtClean="0"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𝟒</m:t>
                      </m:r>
                      <m:r>
                        <a:rPr lang="en-US" altLang="zh-CN" sz="3000" b="1" i="1" dirty="0" smtClean="0"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]</m:t>
                      </m:r>
                    </m:oMath>
                  </m:oMathPara>
                </a14:m>
                <a:endParaRPr lang="en-US" altLang="zh-CN" sz="3000" b="1" dirty="0">
                  <a:effectLst>
                    <a:outerShdw blurRad="38100" dist="38100" dir="2700000" algn="tl">
                      <a:srgbClr val="FFFFFF"/>
                    </a:outerShdw>
                  </a:effectLst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681035" name="Text Box 7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606822" y="1852614"/>
                <a:ext cx="1396536" cy="553998"/>
              </a:xfrm>
              <a:prstGeom prst="rect">
                <a:avLst/>
              </a:prstGeom>
              <a:blipFill rotWithShape="1">
                <a:blip r:embed="rId5"/>
                <a:stretch>
                  <a:fillRect l="-20" t="-58" r="32" b="108"/>
                </a:stretch>
              </a:blip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81036" name="Text Box 76"/>
              <p:cNvSpPr txBox="1">
                <a:spLocks noChangeArrowheads="1"/>
              </p:cNvSpPr>
              <p:nvPr/>
            </p:nvSpPr>
            <p:spPr bwMode="auto">
              <a:xfrm>
                <a:off x="1741311" y="2617789"/>
                <a:ext cx="1396536" cy="553998"/>
              </a:xfrm>
              <a:prstGeom prst="rect">
                <a:avLst/>
              </a:prstGeom>
              <a:solidFill>
                <a:srgbClr val="FF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1" i="1" dirty="0" smtClean="0"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𝑪</m:t>
                      </m:r>
                      <m:r>
                        <a:rPr lang="en-US" altLang="zh-CN" sz="3000" b="1" i="1" dirty="0" smtClean="0"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[</m:t>
                      </m:r>
                      <m:r>
                        <a:rPr lang="en-US" altLang="zh-CN" sz="3000" b="1" i="1" dirty="0" smtClean="0"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𝟏</m:t>
                      </m:r>
                      <m:r>
                        <a:rPr lang="en-US" altLang="zh-CN" sz="3000" b="1" i="1" dirty="0" smtClean="0"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,</m:t>
                      </m:r>
                      <m:r>
                        <a:rPr lang="en-US" altLang="zh-CN" sz="3000" b="1" i="1" dirty="0" smtClean="0"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𝟎</m:t>
                      </m:r>
                      <m:r>
                        <a:rPr lang="en-US" altLang="zh-CN" sz="3000" b="1" i="1" dirty="0" smtClean="0"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]</m:t>
                      </m:r>
                    </m:oMath>
                  </m:oMathPara>
                </a14:m>
                <a:endParaRPr lang="en-US" altLang="zh-CN" sz="3000" b="1" dirty="0">
                  <a:effectLst>
                    <a:outerShdw blurRad="38100" dist="38100" dir="2700000" algn="tl">
                      <a:srgbClr val="FFFFFF"/>
                    </a:outerShdw>
                  </a:effectLst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681036" name="Text Box 7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41311" y="2617789"/>
                <a:ext cx="1396536" cy="553998"/>
              </a:xfrm>
              <a:prstGeom prst="rect">
                <a:avLst/>
              </a:prstGeom>
              <a:blipFill rotWithShape="1">
                <a:blip r:embed="rId6"/>
                <a:stretch>
                  <a:fillRect l="-10" t="-58" r="22" b="108"/>
                </a:stretch>
              </a:blip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81037" name="Text Box 77"/>
              <p:cNvSpPr txBox="1">
                <a:spLocks noChangeArrowheads="1"/>
              </p:cNvSpPr>
              <p:nvPr/>
            </p:nvSpPr>
            <p:spPr bwMode="auto">
              <a:xfrm>
                <a:off x="1741311" y="3409951"/>
                <a:ext cx="1396536" cy="553998"/>
              </a:xfrm>
              <a:prstGeom prst="rect">
                <a:avLst/>
              </a:prstGeom>
              <a:solidFill>
                <a:srgbClr val="FF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1" i="1" dirty="0" smtClean="0"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𝑪</m:t>
                      </m:r>
                      <m:r>
                        <a:rPr lang="en-US" altLang="zh-CN" sz="3000" b="1" i="1" dirty="0" smtClean="0"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[</m:t>
                      </m:r>
                      <m:r>
                        <a:rPr lang="en-US" altLang="zh-CN" sz="3000" b="1" i="1" dirty="0" smtClean="0"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𝟐</m:t>
                      </m:r>
                      <m:r>
                        <a:rPr lang="en-US" altLang="zh-CN" sz="3000" b="1" i="1" dirty="0" smtClean="0"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,</m:t>
                      </m:r>
                      <m:r>
                        <a:rPr lang="en-US" altLang="zh-CN" sz="3000" b="1" i="1" dirty="0" smtClean="0"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𝟎</m:t>
                      </m:r>
                      <m:r>
                        <a:rPr lang="en-US" altLang="zh-CN" sz="3000" b="1" i="1" dirty="0" smtClean="0"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]</m:t>
                      </m:r>
                    </m:oMath>
                  </m:oMathPara>
                </a14:m>
                <a:endParaRPr lang="en-US" altLang="zh-CN" sz="3000" b="1" dirty="0">
                  <a:effectLst>
                    <a:outerShdw blurRad="38100" dist="38100" dir="2700000" algn="tl">
                      <a:srgbClr val="FFFFFF"/>
                    </a:outerShdw>
                  </a:effectLst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681037" name="Text Box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41311" y="3409951"/>
                <a:ext cx="1396536" cy="553998"/>
              </a:xfrm>
              <a:prstGeom prst="rect">
                <a:avLst/>
              </a:prstGeom>
              <a:blipFill rotWithShape="1">
                <a:blip r:embed="rId7"/>
                <a:stretch>
                  <a:fillRect l="-10" r="22" b="50"/>
                </a:stretch>
              </a:blip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81038" name="Text Box 78"/>
              <p:cNvSpPr txBox="1">
                <a:spLocks noChangeArrowheads="1"/>
              </p:cNvSpPr>
              <p:nvPr/>
            </p:nvSpPr>
            <p:spPr bwMode="auto">
              <a:xfrm>
                <a:off x="1741311" y="4202114"/>
                <a:ext cx="1396536" cy="553998"/>
              </a:xfrm>
              <a:prstGeom prst="rect">
                <a:avLst/>
              </a:prstGeom>
              <a:solidFill>
                <a:srgbClr val="FF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1" i="1" dirty="0" smtClean="0"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𝑪</m:t>
                      </m:r>
                      <m:r>
                        <a:rPr lang="en-US" altLang="zh-CN" sz="3000" b="1" i="1" dirty="0" smtClean="0"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[</m:t>
                      </m:r>
                      <m:r>
                        <a:rPr lang="en-US" altLang="zh-CN" sz="3000" b="1" i="1" dirty="0" smtClean="0"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𝟑</m:t>
                      </m:r>
                      <m:r>
                        <a:rPr lang="en-US" altLang="zh-CN" sz="3000" b="1" i="1" dirty="0" smtClean="0"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,</m:t>
                      </m:r>
                      <m:r>
                        <a:rPr lang="en-US" altLang="zh-CN" sz="3000" b="1" i="1" dirty="0" smtClean="0"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𝟎</m:t>
                      </m:r>
                      <m:r>
                        <a:rPr lang="en-US" altLang="zh-CN" sz="3000" b="1" i="1" dirty="0" smtClean="0"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]</m:t>
                      </m:r>
                    </m:oMath>
                  </m:oMathPara>
                </a14:m>
                <a:endParaRPr lang="en-US" altLang="zh-CN" sz="3000" b="1" dirty="0">
                  <a:effectLst>
                    <a:outerShdw blurRad="38100" dist="38100" dir="2700000" algn="tl">
                      <a:srgbClr val="FFFFFF"/>
                    </a:outerShdw>
                  </a:effectLst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681038" name="Text Box 7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41311" y="4202114"/>
                <a:ext cx="1396536" cy="553998"/>
              </a:xfrm>
              <a:prstGeom prst="rect">
                <a:avLst/>
              </a:prstGeom>
              <a:blipFill rotWithShape="1">
                <a:blip r:embed="rId8"/>
                <a:stretch>
                  <a:fillRect l="-10" t="-58" r="22" b="108"/>
                </a:stretch>
              </a:blip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81039" name="Text Box 79"/>
              <p:cNvSpPr txBox="1">
                <a:spLocks noChangeArrowheads="1"/>
              </p:cNvSpPr>
              <p:nvPr/>
            </p:nvSpPr>
            <p:spPr bwMode="auto">
              <a:xfrm>
                <a:off x="2957689" y="2617789"/>
                <a:ext cx="1396536" cy="553998"/>
              </a:xfrm>
              <a:prstGeom prst="rect">
                <a:avLst/>
              </a:prstGeom>
              <a:solidFill>
                <a:srgbClr val="FF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1" i="1" dirty="0" smtClean="0"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𝑪</m:t>
                      </m:r>
                      <m:r>
                        <a:rPr lang="en-US" altLang="zh-CN" sz="3000" b="1" i="1" dirty="0" smtClean="0"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[</m:t>
                      </m:r>
                      <m:r>
                        <a:rPr lang="en-US" altLang="zh-CN" sz="3000" b="1" i="1" dirty="0" smtClean="0"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𝟏</m:t>
                      </m:r>
                      <m:r>
                        <a:rPr lang="en-US" altLang="zh-CN" sz="3000" b="1" i="1" dirty="0" smtClean="0"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,</m:t>
                      </m:r>
                      <m:r>
                        <a:rPr lang="en-US" altLang="zh-CN" sz="3000" b="1" i="1" dirty="0" smtClean="0"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𝟏</m:t>
                      </m:r>
                      <m:r>
                        <a:rPr lang="en-US" altLang="zh-CN" sz="3000" b="1" i="1" dirty="0" smtClean="0"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]</m:t>
                      </m:r>
                    </m:oMath>
                  </m:oMathPara>
                </a14:m>
                <a:endParaRPr lang="en-US" altLang="zh-CN" sz="3000" b="1" dirty="0">
                  <a:effectLst>
                    <a:outerShdw blurRad="38100" dist="38100" dir="2700000" algn="tl">
                      <a:srgbClr val="FFFFFF"/>
                    </a:outerShdw>
                  </a:effectLst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681039" name="Text Box 7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957689" y="2617789"/>
                <a:ext cx="1396536" cy="553998"/>
              </a:xfrm>
              <a:prstGeom prst="rect">
                <a:avLst/>
              </a:prstGeom>
              <a:blipFill rotWithShape="1">
                <a:blip r:embed="rId9"/>
                <a:stretch>
                  <a:fillRect l="-35" t="-58" r="2" b="108"/>
                </a:stretch>
              </a:blip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81040" name="Text Box 80"/>
              <p:cNvSpPr txBox="1">
                <a:spLocks noChangeArrowheads="1"/>
              </p:cNvSpPr>
              <p:nvPr/>
            </p:nvSpPr>
            <p:spPr bwMode="auto">
              <a:xfrm>
                <a:off x="2957689" y="3409951"/>
                <a:ext cx="1396536" cy="553998"/>
              </a:xfrm>
              <a:prstGeom prst="rect">
                <a:avLst/>
              </a:prstGeom>
              <a:solidFill>
                <a:srgbClr val="FF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1" i="1" dirty="0" smtClean="0"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𝑪</m:t>
                      </m:r>
                      <m:r>
                        <a:rPr lang="en-US" altLang="zh-CN" sz="3000" b="1" i="1" dirty="0" smtClean="0"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[</m:t>
                      </m:r>
                      <m:r>
                        <a:rPr lang="en-US" altLang="zh-CN" sz="3000" b="1" i="1" dirty="0" smtClean="0"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𝟐</m:t>
                      </m:r>
                      <m:r>
                        <a:rPr lang="en-US" altLang="zh-CN" sz="3000" b="1" i="1" dirty="0" smtClean="0"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,</m:t>
                      </m:r>
                      <m:r>
                        <a:rPr lang="en-US" altLang="zh-CN" sz="3000" b="1" i="1" dirty="0" smtClean="0"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𝟏</m:t>
                      </m:r>
                      <m:r>
                        <a:rPr lang="en-US" altLang="zh-CN" sz="3000" b="1" i="1" dirty="0" smtClean="0"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]</m:t>
                      </m:r>
                    </m:oMath>
                  </m:oMathPara>
                </a14:m>
                <a:endParaRPr lang="en-US" altLang="zh-CN" sz="3000" b="1" dirty="0">
                  <a:effectLst>
                    <a:outerShdw blurRad="38100" dist="38100" dir="2700000" algn="tl">
                      <a:srgbClr val="FFFFFF"/>
                    </a:outerShdw>
                  </a:effectLst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681040" name="Text Box 8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957689" y="3409951"/>
                <a:ext cx="1396536" cy="553998"/>
              </a:xfrm>
              <a:prstGeom prst="rect">
                <a:avLst/>
              </a:prstGeom>
              <a:blipFill rotWithShape="1">
                <a:blip r:embed="rId10"/>
                <a:stretch>
                  <a:fillRect l="-35" r="2" b="50"/>
                </a:stretch>
              </a:blip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81041" name="Text Box 81"/>
              <p:cNvSpPr txBox="1">
                <a:spLocks noChangeArrowheads="1"/>
              </p:cNvSpPr>
              <p:nvPr/>
            </p:nvSpPr>
            <p:spPr bwMode="auto">
              <a:xfrm>
                <a:off x="2943578" y="4202114"/>
                <a:ext cx="1396536" cy="553998"/>
              </a:xfrm>
              <a:prstGeom prst="rect">
                <a:avLst/>
              </a:prstGeom>
              <a:solidFill>
                <a:srgbClr val="FF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1" i="1" dirty="0" smtClean="0"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𝑪</m:t>
                      </m:r>
                      <m:r>
                        <a:rPr lang="en-US" altLang="zh-CN" sz="3000" b="1" i="1" dirty="0" smtClean="0"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[</m:t>
                      </m:r>
                      <m:r>
                        <a:rPr lang="en-US" altLang="zh-CN" sz="3000" b="1" i="1" dirty="0" smtClean="0"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𝟑</m:t>
                      </m:r>
                      <m:r>
                        <a:rPr lang="en-US" altLang="zh-CN" sz="3000" b="1" i="1" dirty="0" smtClean="0"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,</m:t>
                      </m:r>
                      <m:r>
                        <a:rPr lang="en-US" altLang="zh-CN" sz="3000" b="1" i="1" dirty="0" smtClean="0"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𝟏</m:t>
                      </m:r>
                      <m:r>
                        <a:rPr lang="en-US" altLang="zh-CN" sz="3000" b="1" i="1" dirty="0" smtClean="0"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]</m:t>
                      </m:r>
                    </m:oMath>
                  </m:oMathPara>
                </a14:m>
                <a:endParaRPr lang="en-US" altLang="zh-CN" sz="3000" b="1" dirty="0">
                  <a:effectLst>
                    <a:outerShdw blurRad="38100" dist="38100" dir="2700000" algn="tl">
                      <a:srgbClr val="FFFFFF"/>
                    </a:outerShdw>
                  </a:effectLst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681041" name="Text Box 8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943578" y="4202114"/>
                <a:ext cx="1396536" cy="553998"/>
              </a:xfrm>
              <a:prstGeom prst="rect">
                <a:avLst/>
              </a:prstGeom>
              <a:blipFill rotWithShape="1">
                <a:blip r:embed="rId11"/>
                <a:stretch>
                  <a:fillRect l="-25" t="-58" r="38" b="108"/>
                </a:stretch>
              </a:blip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81042" name="Text Box 82"/>
              <p:cNvSpPr txBox="1">
                <a:spLocks noChangeArrowheads="1"/>
              </p:cNvSpPr>
              <p:nvPr/>
            </p:nvSpPr>
            <p:spPr bwMode="auto">
              <a:xfrm>
                <a:off x="4174067" y="2617789"/>
                <a:ext cx="1396536" cy="553998"/>
              </a:xfrm>
              <a:prstGeom prst="rect">
                <a:avLst/>
              </a:prstGeom>
              <a:solidFill>
                <a:srgbClr val="FF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1" i="1" dirty="0" smtClean="0"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𝑪</m:t>
                      </m:r>
                      <m:r>
                        <a:rPr lang="en-US" altLang="zh-CN" sz="3000" b="1" i="1" dirty="0" smtClean="0"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[</m:t>
                      </m:r>
                      <m:r>
                        <a:rPr lang="en-US" altLang="zh-CN" sz="3000" b="1" i="1" dirty="0" smtClean="0"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𝟏</m:t>
                      </m:r>
                      <m:r>
                        <a:rPr lang="en-US" altLang="zh-CN" sz="3000" b="1" i="1" dirty="0" smtClean="0"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,</m:t>
                      </m:r>
                      <m:r>
                        <a:rPr lang="en-US" altLang="zh-CN" sz="3000" b="1" i="1" dirty="0" smtClean="0"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𝟐</m:t>
                      </m:r>
                      <m:r>
                        <a:rPr lang="en-US" altLang="zh-CN" sz="3000" b="1" i="1" dirty="0" smtClean="0"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]</m:t>
                      </m:r>
                    </m:oMath>
                  </m:oMathPara>
                </a14:m>
                <a:endParaRPr lang="en-US" altLang="zh-CN" sz="3000" b="1" dirty="0">
                  <a:effectLst>
                    <a:outerShdw blurRad="38100" dist="38100" dir="2700000" algn="tl">
                      <a:srgbClr val="FFFFFF"/>
                    </a:outerShdw>
                  </a:effectLst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681042" name="Text Box 8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174067" y="2617789"/>
                <a:ext cx="1396536" cy="553998"/>
              </a:xfrm>
              <a:prstGeom prst="rect">
                <a:avLst/>
              </a:prstGeom>
              <a:blipFill rotWithShape="1">
                <a:blip r:embed="rId12"/>
                <a:stretch>
                  <a:fillRect l="-15" t="-58" r="27" b="108"/>
                </a:stretch>
              </a:blip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81043" name="Text Box 83"/>
              <p:cNvSpPr txBox="1">
                <a:spLocks noChangeArrowheads="1"/>
              </p:cNvSpPr>
              <p:nvPr/>
            </p:nvSpPr>
            <p:spPr bwMode="auto">
              <a:xfrm>
                <a:off x="5390444" y="2617789"/>
                <a:ext cx="1396536" cy="553998"/>
              </a:xfrm>
              <a:prstGeom prst="rect">
                <a:avLst/>
              </a:prstGeom>
              <a:solidFill>
                <a:srgbClr val="FF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1" i="1" dirty="0" smtClean="0"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𝑪</m:t>
                      </m:r>
                      <m:r>
                        <a:rPr lang="en-US" altLang="zh-CN" sz="3000" b="1" i="1" dirty="0" smtClean="0"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[</m:t>
                      </m:r>
                      <m:r>
                        <a:rPr lang="en-US" altLang="zh-CN" sz="3000" b="1" i="1" dirty="0" smtClean="0"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𝟏</m:t>
                      </m:r>
                      <m:r>
                        <a:rPr lang="en-US" altLang="zh-CN" sz="3000" b="1" i="1" dirty="0" smtClean="0"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,</m:t>
                      </m:r>
                      <m:r>
                        <a:rPr lang="en-US" altLang="zh-CN" sz="3000" b="1" i="1" dirty="0" smtClean="0"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𝟑</m:t>
                      </m:r>
                      <m:r>
                        <a:rPr lang="en-US" altLang="zh-CN" sz="3000" b="1" i="1" dirty="0" smtClean="0"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]</m:t>
                      </m:r>
                    </m:oMath>
                  </m:oMathPara>
                </a14:m>
                <a:endParaRPr lang="en-US" altLang="zh-CN" sz="3000" b="1" dirty="0">
                  <a:effectLst>
                    <a:outerShdw blurRad="38100" dist="38100" dir="2700000" algn="tl">
                      <a:srgbClr val="FFFFFF"/>
                    </a:outerShdw>
                  </a:effectLst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681043" name="Text Box 8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390444" y="2617789"/>
                <a:ext cx="1396536" cy="553998"/>
              </a:xfrm>
              <a:prstGeom prst="rect">
                <a:avLst/>
              </a:prstGeom>
              <a:blipFill rotWithShape="1">
                <a:blip r:embed="rId13"/>
                <a:stretch>
                  <a:fillRect l="-40" t="-58" r="7" b="108"/>
                </a:stretch>
              </a:blip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81044" name="Text Box 84"/>
              <p:cNvSpPr txBox="1">
                <a:spLocks noChangeArrowheads="1"/>
              </p:cNvSpPr>
              <p:nvPr/>
            </p:nvSpPr>
            <p:spPr bwMode="auto">
              <a:xfrm>
                <a:off x="6606822" y="2617789"/>
                <a:ext cx="1396536" cy="553998"/>
              </a:xfrm>
              <a:prstGeom prst="rect">
                <a:avLst/>
              </a:prstGeom>
              <a:solidFill>
                <a:srgbClr val="FF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1" i="1" dirty="0" smtClean="0"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𝑪</m:t>
                      </m:r>
                      <m:r>
                        <a:rPr lang="en-US" altLang="zh-CN" sz="3000" b="1" i="1" dirty="0" smtClean="0"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[</m:t>
                      </m:r>
                      <m:r>
                        <a:rPr lang="en-US" altLang="zh-CN" sz="3000" b="1" i="1" dirty="0" smtClean="0"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𝟏</m:t>
                      </m:r>
                      <m:r>
                        <a:rPr lang="en-US" altLang="zh-CN" sz="3000" b="1" i="1" dirty="0" smtClean="0"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,</m:t>
                      </m:r>
                      <m:r>
                        <a:rPr lang="en-US" altLang="zh-CN" sz="3000" b="1" i="1" dirty="0" smtClean="0"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𝟒</m:t>
                      </m:r>
                      <m:r>
                        <a:rPr lang="en-US" altLang="zh-CN" sz="3000" b="1" i="1" dirty="0" smtClean="0"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]</m:t>
                      </m:r>
                    </m:oMath>
                  </m:oMathPara>
                </a14:m>
                <a:endParaRPr lang="en-US" altLang="zh-CN" sz="3000" b="1" dirty="0">
                  <a:effectLst>
                    <a:outerShdw blurRad="38100" dist="38100" dir="2700000" algn="tl">
                      <a:srgbClr val="FFFFFF"/>
                    </a:outerShdw>
                  </a:effectLst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681044" name="Text Box 8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606822" y="2617789"/>
                <a:ext cx="1396536" cy="553998"/>
              </a:xfrm>
              <a:prstGeom prst="rect">
                <a:avLst/>
              </a:prstGeom>
              <a:blipFill rotWithShape="1">
                <a:blip r:embed="rId14"/>
                <a:stretch>
                  <a:fillRect l="-20" t="-58" r="32" b="108"/>
                </a:stretch>
              </a:blip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81045" name="Text Box 85"/>
              <p:cNvSpPr txBox="1">
                <a:spLocks noChangeArrowheads="1"/>
              </p:cNvSpPr>
              <p:nvPr/>
            </p:nvSpPr>
            <p:spPr bwMode="auto">
              <a:xfrm>
                <a:off x="4188178" y="3409951"/>
                <a:ext cx="1396536" cy="553998"/>
              </a:xfrm>
              <a:prstGeom prst="rect">
                <a:avLst/>
              </a:prstGeom>
              <a:solidFill>
                <a:srgbClr val="FF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1" i="1" dirty="0" smtClean="0"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𝑪</m:t>
                      </m:r>
                      <m:r>
                        <a:rPr lang="en-US" altLang="zh-CN" sz="3000" b="1" i="1" dirty="0" smtClean="0"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[</m:t>
                      </m:r>
                      <m:r>
                        <a:rPr lang="en-US" altLang="zh-CN" sz="3000" b="1" i="1" dirty="0" smtClean="0"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𝟐</m:t>
                      </m:r>
                      <m:r>
                        <a:rPr lang="en-US" altLang="zh-CN" sz="3000" b="1" i="1" dirty="0" smtClean="0"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,</m:t>
                      </m:r>
                      <m:r>
                        <a:rPr lang="en-US" altLang="zh-CN" sz="3000" b="1" i="1" dirty="0" smtClean="0"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𝟐</m:t>
                      </m:r>
                      <m:r>
                        <a:rPr lang="en-US" altLang="zh-CN" sz="3000" b="1" i="1" dirty="0" smtClean="0"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]</m:t>
                      </m:r>
                    </m:oMath>
                  </m:oMathPara>
                </a14:m>
                <a:endParaRPr lang="en-US" altLang="zh-CN" sz="3000" b="1" dirty="0">
                  <a:effectLst>
                    <a:outerShdw blurRad="38100" dist="38100" dir="2700000" algn="tl">
                      <a:srgbClr val="FFFFFF"/>
                    </a:outerShdw>
                  </a:effectLst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681045" name="Text Box 8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188178" y="3409951"/>
                <a:ext cx="1396536" cy="553998"/>
              </a:xfrm>
              <a:prstGeom prst="rect">
                <a:avLst/>
              </a:prstGeom>
              <a:blipFill rotWithShape="1">
                <a:blip r:embed="rId15"/>
                <a:stretch>
                  <a:fillRect l="-25" r="38" b="50"/>
                </a:stretch>
              </a:blip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81046" name="Text Box 86"/>
              <p:cNvSpPr txBox="1">
                <a:spLocks noChangeArrowheads="1"/>
              </p:cNvSpPr>
              <p:nvPr/>
            </p:nvSpPr>
            <p:spPr bwMode="auto">
              <a:xfrm>
                <a:off x="5404555" y="3409951"/>
                <a:ext cx="1396536" cy="553998"/>
              </a:xfrm>
              <a:prstGeom prst="rect">
                <a:avLst/>
              </a:prstGeom>
              <a:solidFill>
                <a:srgbClr val="FF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1" i="1" dirty="0" smtClean="0"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𝑪</m:t>
                      </m:r>
                      <m:r>
                        <a:rPr lang="en-US" altLang="zh-CN" sz="3000" b="1" i="1" dirty="0" smtClean="0"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[</m:t>
                      </m:r>
                      <m:r>
                        <a:rPr lang="en-US" altLang="zh-CN" sz="3000" b="1" i="1" dirty="0" smtClean="0"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𝟐</m:t>
                      </m:r>
                      <m:r>
                        <a:rPr lang="en-US" altLang="zh-CN" sz="3000" b="1" i="1" dirty="0" smtClean="0"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,</m:t>
                      </m:r>
                      <m:r>
                        <a:rPr lang="en-US" altLang="zh-CN" sz="3000" b="1" i="1" dirty="0" smtClean="0"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𝟑</m:t>
                      </m:r>
                      <m:r>
                        <a:rPr lang="en-US" altLang="zh-CN" sz="3000" b="1" i="1" dirty="0" smtClean="0"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]</m:t>
                      </m:r>
                    </m:oMath>
                  </m:oMathPara>
                </a14:m>
                <a:endParaRPr lang="en-US" altLang="zh-CN" sz="3000" b="1" dirty="0">
                  <a:effectLst>
                    <a:outerShdw blurRad="38100" dist="38100" dir="2700000" algn="tl">
                      <a:srgbClr val="FFFFFF"/>
                    </a:outerShdw>
                  </a:effectLst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681046" name="Text Box 8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404555" y="3409951"/>
                <a:ext cx="1396536" cy="553998"/>
              </a:xfrm>
              <a:prstGeom prst="rect">
                <a:avLst/>
              </a:prstGeom>
              <a:blipFill rotWithShape="1">
                <a:blip r:embed="rId16"/>
                <a:stretch>
                  <a:fillRect l="-5" r="17" b="50"/>
                </a:stretch>
              </a:blip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81047" name="Text Box 87"/>
              <p:cNvSpPr txBox="1">
                <a:spLocks noChangeArrowheads="1"/>
              </p:cNvSpPr>
              <p:nvPr/>
            </p:nvSpPr>
            <p:spPr bwMode="auto">
              <a:xfrm>
                <a:off x="6620933" y="3409951"/>
                <a:ext cx="1396536" cy="553998"/>
              </a:xfrm>
              <a:prstGeom prst="rect">
                <a:avLst/>
              </a:prstGeom>
              <a:solidFill>
                <a:srgbClr val="FF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1" i="1" dirty="0" smtClean="0"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𝑪</m:t>
                      </m:r>
                      <m:r>
                        <a:rPr lang="en-US" altLang="zh-CN" sz="3000" b="1" i="1" dirty="0" smtClean="0"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[</m:t>
                      </m:r>
                      <m:r>
                        <a:rPr lang="en-US" altLang="zh-CN" sz="3000" b="1" i="1" dirty="0" smtClean="0"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𝟐</m:t>
                      </m:r>
                      <m:r>
                        <a:rPr lang="en-US" altLang="zh-CN" sz="3000" b="1" i="1" dirty="0" smtClean="0"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,</m:t>
                      </m:r>
                      <m:r>
                        <a:rPr lang="en-US" altLang="zh-CN" sz="3000" b="1" i="1" dirty="0" smtClean="0"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𝟒</m:t>
                      </m:r>
                      <m:r>
                        <a:rPr lang="en-US" altLang="zh-CN" sz="3000" b="1" i="1" dirty="0" smtClean="0"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]</m:t>
                      </m:r>
                    </m:oMath>
                  </m:oMathPara>
                </a14:m>
                <a:endParaRPr lang="en-US" altLang="zh-CN" sz="3000" b="1" dirty="0">
                  <a:effectLst>
                    <a:outerShdw blurRad="38100" dist="38100" dir="2700000" algn="tl">
                      <a:srgbClr val="FFFFFF"/>
                    </a:outerShdw>
                  </a:effectLst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681047" name="Text Box 8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620933" y="3409951"/>
                <a:ext cx="1396536" cy="553998"/>
              </a:xfrm>
              <a:prstGeom prst="rect">
                <a:avLst/>
              </a:prstGeom>
              <a:blipFill rotWithShape="1">
                <a:blip r:embed="rId17"/>
                <a:stretch>
                  <a:fillRect l="-30" r="43" b="50"/>
                </a:stretch>
              </a:blip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81048" name="Text Box 88"/>
              <p:cNvSpPr txBox="1">
                <a:spLocks noChangeArrowheads="1"/>
              </p:cNvSpPr>
              <p:nvPr/>
            </p:nvSpPr>
            <p:spPr bwMode="auto">
              <a:xfrm>
                <a:off x="4188178" y="4227514"/>
                <a:ext cx="1396536" cy="553998"/>
              </a:xfrm>
              <a:prstGeom prst="rect">
                <a:avLst/>
              </a:prstGeom>
              <a:solidFill>
                <a:srgbClr val="FF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1" i="1" dirty="0" smtClean="0"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𝑪</m:t>
                      </m:r>
                      <m:r>
                        <a:rPr lang="en-US" altLang="zh-CN" sz="3000" b="1" i="1" dirty="0" smtClean="0"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[</m:t>
                      </m:r>
                      <m:r>
                        <a:rPr lang="en-US" altLang="zh-CN" sz="3000" b="1" i="1" dirty="0" smtClean="0"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𝟑</m:t>
                      </m:r>
                      <m:r>
                        <a:rPr lang="en-US" altLang="zh-CN" sz="3000" b="1" i="1" dirty="0" smtClean="0"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,</m:t>
                      </m:r>
                      <m:r>
                        <a:rPr lang="en-US" altLang="zh-CN" sz="3000" b="1" i="1" dirty="0" smtClean="0"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𝟐</m:t>
                      </m:r>
                      <m:r>
                        <a:rPr lang="en-US" altLang="zh-CN" sz="3000" b="1" i="1" dirty="0" smtClean="0"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]</m:t>
                      </m:r>
                    </m:oMath>
                  </m:oMathPara>
                </a14:m>
                <a:endParaRPr lang="en-US" altLang="zh-CN" sz="3000" b="1" dirty="0">
                  <a:effectLst>
                    <a:outerShdw blurRad="38100" dist="38100" dir="2700000" algn="tl">
                      <a:srgbClr val="FFFFFF"/>
                    </a:outerShdw>
                  </a:effectLst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681048" name="Text Box 8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188178" y="4227514"/>
                <a:ext cx="1396536" cy="553998"/>
              </a:xfrm>
              <a:prstGeom prst="rect">
                <a:avLst/>
              </a:prstGeom>
              <a:blipFill rotWithShape="1">
                <a:blip r:embed="rId18"/>
                <a:stretch>
                  <a:fillRect l="-25" t="-58" r="38" b="108"/>
                </a:stretch>
              </a:blip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81049" name="Text Box 89"/>
              <p:cNvSpPr txBox="1">
                <a:spLocks noChangeArrowheads="1"/>
              </p:cNvSpPr>
              <p:nvPr/>
            </p:nvSpPr>
            <p:spPr bwMode="auto">
              <a:xfrm>
                <a:off x="5404555" y="4202114"/>
                <a:ext cx="1396536" cy="553998"/>
              </a:xfrm>
              <a:prstGeom prst="rect">
                <a:avLst/>
              </a:prstGeom>
              <a:solidFill>
                <a:srgbClr val="FF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1" i="1" dirty="0" smtClean="0"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𝑪</m:t>
                      </m:r>
                      <m:r>
                        <a:rPr lang="en-US" altLang="zh-CN" sz="3000" b="1" i="1" dirty="0" smtClean="0"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[</m:t>
                      </m:r>
                      <m:r>
                        <a:rPr lang="en-US" altLang="zh-CN" sz="3000" b="1" i="1" dirty="0" smtClean="0"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𝟑</m:t>
                      </m:r>
                      <m:r>
                        <a:rPr lang="en-US" altLang="zh-CN" sz="3000" b="1" i="1" dirty="0" smtClean="0"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,</m:t>
                      </m:r>
                      <m:r>
                        <a:rPr lang="en-US" altLang="zh-CN" sz="3000" b="1" i="1" dirty="0" smtClean="0"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𝟑</m:t>
                      </m:r>
                      <m:r>
                        <a:rPr lang="en-US" altLang="zh-CN" sz="3000" b="1" i="1" dirty="0" smtClean="0"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]</m:t>
                      </m:r>
                    </m:oMath>
                  </m:oMathPara>
                </a14:m>
                <a:endParaRPr lang="en-US" altLang="zh-CN" sz="3000" b="1" dirty="0">
                  <a:effectLst>
                    <a:outerShdw blurRad="38100" dist="38100" dir="2700000" algn="tl">
                      <a:srgbClr val="FFFFFF"/>
                    </a:outerShdw>
                  </a:effectLst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681049" name="Text Box 8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404555" y="4202114"/>
                <a:ext cx="1396536" cy="553998"/>
              </a:xfrm>
              <a:prstGeom prst="rect">
                <a:avLst/>
              </a:prstGeom>
              <a:blipFill rotWithShape="1">
                <a:blip r:embed="rId19"/>
                <a:stretch>
                  <a:fillRect l="-5" t="-58" r="17" b="108"/>
                </a:stretch>
              </a:blip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81050" name="Text Box 90"/>
              <p:cNvSpPr txBox="1">
                <a:spLocks noChangeArrowheads="1"/>
              </p:cNvSpPr>
              <p:nvPr/>
            </p:nvSpPr>
            <p:spPr bwMode="auto">
              <a:xfrm>
                <a:off x="6620933" y="4202114"/>
                <a:ext cx="1396536" cy="553998"/>
              </a:xfrm>
              <a:prstGeom prst="rect">
                <a:avLst/>
              </a:prstGeom>
              <a:solidFill>
                <a:srgbClr val="00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1" i="1" dirty="0" smtClean="0"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𝑪</m:t>
                      </m:r>
                      <m:r>
                        <a:rPr lang="en-US" altLang="zh-CN" sz="3000" b="1" i="1" dirty="0" smtClean="0"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[</m:t>
                      </m:r>
                      <m:r>
                        <a:rPr lang="en-US" altLang="zh-CN" sz="3000" b="1" i="1" dirty="0" smtClean="0"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𝟑</m:t>
                      </m:r>
                      <m:r>
                        <a:rPr lang="en-US" altLang="zh-CN" sz="3000" b="1" i="1" dirty="0" smtClean="0"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,</m:t>
                      </m:r>
                      <m:r>
                        <a:rPr lang="en-US" altLang="zh-CN" sz="3000" b="1" i="1" dirty="0" smtClean="0"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𝟒</m:t>
                      </m:r>
                      <m:r>
                        <a:rPr lang="en-US" altLang="zh-CN" sz="3000" b="1" i="1" dirty="0" smtClean="0"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Cambria Math" panose="02040503050406030204" pitchFamily="18" charset="0"/>
                          <a:cs typeface="Times New Roman" panose="02020603050405020304" charset="0"/>
                        </a:rPr>
                        <m:t>]</m:t>
                      </m:r>
                    </m:oMath>
                  </m:oMathPara>
                </a14:m>
                <a:endParaRPr lang="en-US" altLang="zh-CN" sz="3000" b="1" dirty="0">
                  <a:effectLst>
                    <a:outerShdw blurRad="38100" dist="38100" dir="2700000" algn="tl">
                      <a:srgbClr val="FFFFFF"/>
                    </a:outerShdw>
                  </a:effectLst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681050" name="Text Box 9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620933" y="4202114"/>
                <a:ext cx="1396536" cy="553998"/>
              </a:xfrm>
              <a:prstGeom prst="rect">
                <a:avLst/>
              </a:prstGeom>
              <a:blipFill rotWithShape="1">
                <a:blip r:embed="rId20"/>
                <a:stretch>
                  <a:fillRect l="-30" t="-58" r="43" b="108"/>
                </a:stretch>
              </a:blip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1066" name="Line 106"/>
          <p:cNvSpPr>
            <a:spLocks noChangeShapeType="1"/>
          </p:cNvSpPr>
          <p:nvPr/>
        </p:nvSpPr>
        <p:spPr bwMode="auto">
          <a:xfrm>
            <a:off x="2267656" y="1752600"/>
            <a:ext cx="0" cy="3168650"/>
          </a:xfrm>
          <a:prstGeom prst="line">
            <a:avLst/>
          </a:prstGeom>
          <a:noFill/>
          <a:ln w="38100" cap="sq">
            <a:solidFill>
              <a:srgbClr val="FF0000"/>
            </a:solidFill>
            <a:miter lim="800000"/>
            <a:headEnd type="none" w="sm" len="sm"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681067" name="Line 107"/>
          <p:cNvSpPr>
            <a:spLocks noChangeShapeType="1"/>
          </p:cNvSpPr>
          <p:nvPr/>
        </p:nvSpPr>
        <p:spPr bwMode="auto">
          <a:xfrm>
            <a:off x="1563512" y="2041525"/>
            <a:ext cx="6513688" cy="68226"/>
          </a:xfrm>
          <a:prstGeom prst="line">
            <a:avLst/>
          </a:prstGeom>
          <a:noFill/>
          <a:ln w="38100" cap="sq">
            <a:solidFill>
              <a:srgbClr val="FF0000"/>
            </a:solidFill>
            <a:miter lim="800000"/>
            <a:headEnd type="none" w="sm" len="sm"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681068" name="Line 108"/>
          <p:cNvSpPr>
            <a:spLocks noChangeShapeType="1"/>
          </p:cNvSpPr>
          <p:nvPr/>
        </p:nvSpPr>
        <p:spPr bwMode="auto">
          <a:xfrm>
            <a:off x="2908299" y="2905124"/>
            <a:ext cx="5168897" cy="9525"/>
          </a:xfrm>
          <a:prstGeom prst="line">
            <a:avLst/>
          </a:prstGeom>
          <a:noFill/>
          <a:ln w="38100" cap="sq">
            <a:solidFill>
              <a:srgbClr val="FF0000"/>
            </a:solidFill>
            <a:miter lim="800000"/>
            <a:headEnd type="none" w="sm" len="sm"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681069" name="Line 109"/>
          <p:cNvSpPr>
            <a:spLocks noChangeShapeType="1"/>
          </p:cNvSpPr>
          <p:nvPr/>
        </p:nvSpPr>
        <p:spPr bwMode="auto">
          <a:xfrm flipV="1">
            <a:off x="2843388" y="3616325"/>
            <a:ext cx="5233791" cy="9525"/>
          </a:xfrm>
          <a:prstGeom prst="line">
            <a:avLst/>
          </a:prstGeom>
          <a:noFill/>
          <a:ln w="38100" cap="sq">
            <a:solidFill>
              <a:srgbClr val="FF0000"/>
            </a:solidFill>
            <a:miter lim="800000"/>
            <a:headEnd type="none" w="sm" len="sm"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681070" name="Line 110"/>
          <p:cNvSpPr>
            <a:spLocks noChangeShapeType="1"/>
          </p:cNvSpPr>
          <p:nvPr/>
        </p:nvSpPr>
        <p:spPr bwMode="auto">
          <a:xfrm>
            <a:off x="2843388" y="4418015"/>
            <a:ext cx="5233783" cy="71436"/>
          </a:xfrm>
          <a:prstGeom prst="line">
            <a:avLst/>
          </a:prstGeom>
          <a:noFill/>
          <a:ln w="38100" cap="sq">
            <a:solidFill>
              <a:srgbClr val="FF0000"/>
            </a:solidFill>
            <a:miter lim="800000"/>
            <a:headEnd type="none" w="sm" len="sm"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>
              <a:latin typeface="Times New Roman" panose="02020603050405020304" charset="0"/>
              <a:cs typeface="Times New Roman" panose="0202060305040502030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8" name="文本框 27"/>
              <p:cNvSpPr txBox="1"/>
              <p:nvPr/>
            </p:nvSpPr>
            <p:spPr>
              <a:xfrm>
                <a:off x="325969" y="5264150"/>
                <a:ext cx="8492061" cy="1077218"/>
              </a:xfrm>
              <a:prstGeom prst="rect">
                <a:avLst/>
              </a:prstGeom>
              <a:solidFill>
                <a:srgbClr val="00FFFF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2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填充原则：要填充的</a:t>
                </a:r>
                <a14:m>
                  <m:oMath xmlns:m="http://schemas.openxmlformats.org/officeDocument/2006/math">
                    <m:r>
                      <a:rPr lang="en-US" altLang="zh-CN" sz="32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𝐶</m:t>
                    </m:r>
                    <m:r>
                      <a:rPr lang="en-US" altLang="zh-CN" sz="3200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[</m:t>
                    </m:r>
                    <m:r>
                      <a:rPr lang="en-US" altLang="zh-CN" sz="3200" b="0" i="1" dirty="0" err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𝑖</m:t>
                    </m:r>
                    <m:r>
                      <a:rPr lang="en-US" altLang="zh-CN" sz="3200" b="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, </m:t>
                    </m:r>
                    <m:r>
                      <a:rPr lang="en-US" altLang="zh-CN" sz="3200" b="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𝑗</m:t>
                    </m:r>
                    <m:r>
                      <a:rPr lang="en-US" altLang="zh-CN" sz="3200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]</m:t>
                    </m:r>
                  </m:oMath>
                </a14:m>
                <a:r>
                  <a:rPr lang="zh-CN" altLang="en-US" sz="32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所需要的子问题的代价都是已知的</a:t>
                </a:r>
                <a:endParaRPr lang="zh-CN" altLang="en-US" sz="32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mc:Choice>
        <mc:Fallback>
          <p:sp>
            <p:nvSpPr>
              <p:cNvPr id="28" name="文本框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969" y="5264150"/>
                <a:ext cx="8492061" cy="1077218"/>
              </a:xfrm>
              <a:prstGeom prst="rect">
                <a:avLst/>
              </a:prstGeom>
              <a:blipFill rotWithShape="1">
                <a:blip r:embed="rId21"/>
                <a:stretch>
                  <a:fillRect l="-3" r="5" b="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81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81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810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6810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6810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681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681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681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6810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6810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681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68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681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6810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6810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68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68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681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68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68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6810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8" dur="500"/>
                                        <p:tgtEl>
                                          <p:spTgt spid="6810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6810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6810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500"/>
                                        <p:tgtEl>
                                          <p:spTgt spid="6810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1031" grpId="0" bldLvl="0" animBg="1"/>
      <p:bldP spid="681032" grpId="0" bldLvl="0" animBg="1"/>
      <p:bldP spid="681033" grpId="0" bldLvl="0" animBg="1"/>
      <p:bldP spid="681034" grpId="0" bldLvl="0" animBg="1"/>
      <p:bldP spid="681035" grpId="0" bldLvl="0" animBg="1"/>
      <p:bldP spid="681036" grpId="0" bldLvl="0" animBg="1"/>
      <p:bldP spid="681037" grpId="0" bldLvl="0" animBg="1"/>
      <p:bldP spid="681038" grpId="0" bldLvl="0" animBg="1"/>
      <p:bldP spid="681039" grpId="0" bldLvl="0" animBg="1"/>
      <p:bldP spid="681040" grpId="0" bldLvl="0" animBg="1"/>
      <p:bldP spid="681041" grpId="0" bldLvl="0" animBg="1"/>
      <p:bldP spid="681042" grpId="0" bldLvl="0" animBg="1"/>
      <p:bldP spid="681043" grpId="0" bldLvl="0" animBg="1"/>
      <p:bldP spid="681044" grpId="0" bldLvl="0" animBg="1"/>
      <p:bldP spid="681045" grpId="0" bldLvl="0" animBg="1"/>
      <p:bldP spid="681046" grpId="0" bldLvl="0" animBg="1"/>
      <p:bldP spid="681047" grpId="0" bldLvl="0" animBg="1"/>
      <p:bldP spid="681048" grpId="0" bldLvl="0" animBg="1"/>
      <p:bldP spid="681049" grpId="0" bldLvl="0" animBg="1"/>
      <p:bldP spid="681050" grpId="0" bldLvl="0" animBg="1"/>
      <p:bldP spid="681066" grpId="0" bldLvl="0" animBg="1"/>
      <p:bldP spid="681067" grpId="0" bldLvl="0" animBg="1"/>
      <p:bldP spid="681068" grpId="0" bldLvl="0" animBg="1"/>
      <p:bldP spid="681069" grpId="0" bldLvl="0" animBg="1"/>
      <p:bldP spid="681070" grpId="0" bldLvl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681987" name="Rectangle 3"/>
              <p:cNvSpPr>
                <a:spLocks noGrp="1" noChangeArrowheads="1"/>
              </p:cNvSpPr>
              <p:nvPr>
                <p:ph type="body" idx="1"/>
              </p:nvPr>
            </p:nvSpPr>
            <p:spPr bwMode="auto">
              <a:xfrm>
                <a:off x="812800" y="725805"/>
                <a:ext cx="7772400" cy="4648200"/>
              </a:xfrm>
              <a:solidFill>
                <a:srgbClr val="FFFFFF"/>
              </a:solidFill>
              <a:ln w="25400">
                <a:solidFill>
                  <a:schemeClr val="tx2">
                    <a:lumMod val="60000"/>
                    <a:lumOff val="40000"/>
                  </a:schemeClr>
                </a:solidFill>
                <a:miter lim="800000"/>
              </a:ln>
            </p:spPr>
            <p:txBody>
              <a:bodyPr vert="horz" wrap="square" lIns="91440" tIns="45720" rIns="91440" bIns="45720" numCol="1" anchor="t" anchorCtr="0" compatLnSpc="1">
                <a:normAutofit fontScale="90000"/>
              </a:bodyPr>
              <a:lstStyle/>
              <a:p>
                <a:pPr algn="just" eaLnBrk="1" hangingPunct="1">
                  <a:lnSpc>
                    <a:spcPct val="150000"/>
                  </a:lnSpc>
                  <a:defRPr/>
                </a:pPr>
                <a:r>
                  <a:rPr lang="zh-CN" altLang="en-US" sz="3600" b="1" dirty="0">
                    <a:latin typeface="楷体" panose="02010609060101010101" pitchFamily="49" charset="-122"/>
                    <a:ea typeface="楷体" panose="02010609060101010101" pitchFamily="49" charset="-122"/>
                    <a:cs typeface="华文细黑" panose="02010600040101010101" charset="-122"/>
                  </a:rPr>
                  <a:t>计算</a:t>
                </a:r>
                <a:r>
                  <a:rPr lang="en-US" altLang="zh-CN" sz="3600" b="1" dirty="0"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rPr>
                  <a:t>LCS</a:t>
                </a:r>
                <a:r>
                  <a:rPr lang="zh-CN" altLang="en-US" sz="3600" b="1" dirty="0">
                    <a:latin typeface="楷体" panose="02010609060101010101" pitchFamily="49" charset="-122"/>
                    <a:ea typeface="楷体" panose="02010609060101010101" pitchFamily="49" charset="-122"/>
                    <a:cs typeface="华文细黑" panose="02010600040101010101" charset="-122"/>
                  </a:rPr>
                  <a:t>长度的算法</a:t>
                </a:r>
                <a:endParaRPr lang="zh-CN" altLang="en-US" sz="3600" b="1" dirty="0">
                  <a:latin typeface="楷体" panose="02010609060101010101" pitchFamily="49" charset="-122"/>
                  <a:ea typeface="楷体" panose="02010609060101010101" pitchFamily="49" charset="-122"/>
                  <a:cs typeface="华文细黑" panose="02010600040101010101" charset="-122"/>
                </a:endParaRPr>
              </a:p>
              <a:p>
                <a:pPr lvl="1" algn="just" eaLnBrk="1" hangingPunct="1">
                  <a:lnSpc>
                    <a:spcPct val="150000"/>
                  </a:lnSpc>
                  <a:defRPr/>
                </a:pPr>
                <a:r>
                  <a:rPr lang="zh-CN" altLang="en-US" sz="3200" b="1" dirty="0">
                    <a:solidFill>
                      <a:srgbClr val="0000CC"/>
                    </a:solidFill>
                    <a:latin typeface="楷体" panose="02010609060101010101" pitchFamily="49" charset="-122"/>
                    <a:ea typeface="楷体" panose="02010609060101010101" pitchFamily="49" charset="-122"/>
                    <a:cs typeface="华文细黑" panose="02010600040101010101" charset="-122"/>
                  </a:rPr>
                  <a:t>数据结构</a:t>
                </a:r>
                <a:endParaRPr lang="zh-CN" altLang="en-US" sz="3200" b="1" dirty="0">
                  <a:solidFill>
                    <a:srgbClr val="0000CC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华文细黑" panose="02010600040101010101" charset="-122"/>
                </a:endParaRPr>
              </a:p>
              <a:p>
                <a:pPr lvl="1" algn="just">
                  <a:lnSpc>
                    <a:spcPct val="150000"/>
                  </a:lnSpc>
                  <a:buNone/>
                  <a:defRPr/>
                </a:pPr>
                <a:r>
                  <a:rPr lang="en-US" altLang="zh-CN" sz="3200" b="1" dirty="0">
                    <a:latin typeface="楷体" panose="02010609060101010101" pitchFamily="49" charset="-122"/>
                    <a:ea typeface="楷体" panose="02010609060101010101" pitchFamily="49" charset="-122"/>
                    <a:cs typeface="华文细黑" panose="02010600040101010101" charset="-122"/>
                  </a:rPr>
                  <a:t>  </a:t>
                </a:r>
                <a14:m>
                  <m:oMath xmlns:m="http://schemas.openxmlformats.org/officeDocument/2006/math">
                    <m:r>
                      <a:rPr lang="en-US" altLang="zh-CN" sz="3200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华文细黑" panose="02010600040101010101" charset="-122"/>
                      </a:rPr>
                      <m:t>𝑪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32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华文细黑" panose="02010600040101010101" charset="-122"/>
                          </a:rPr>
                        </m:ctrlPr>
                      </m:dPr>
                      <m:e>
                        <m:r>
                          <a:rPr lang="en-US" altLang="zh-CN" sz="32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华文细黑" panose="02010600040101010101" charset="-122"/>
                          </a:rPr>
                          <m:t>𝟎</m:t>
                        </m:r>
                        <m:r>
                          <a:rPr lang="en-US" altLang="zh-CN" sz="32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华文细黑" panose="02010600040101010101" charset="-122"/>
                          </a:rPr>
                          <m:t>:</m:t>
                        </m:r>
                        <m:r>
                          <a:rPr lang="en-US" altLang="zh-CN" sz="32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华文细黑" panose="02010600040101010101" charset="-122"/>
                          </a:rPr>
                          <m:t>𝒎</m:t>
                        </m:r>
                        <m:r>
                          <a:rPr lang="en-US" altLang="zh-CN" sz="32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华文细黑" panose="02010600040101010101" charset="-122"/>
                          </a:rPr>
                          <m:t>,</m:t>
                        </m:r>
                        <m:r>
                          <a:rPr lang="en-US" altLang="zh-CN" sz="32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华文细黑" panose="02010600040101010101" charset="-122"/>
                          </a:rPr>
                          <m:t>𝟎</m:t>
                        </m:r>
                        <m:r>
                          <a:rPr lang="en-US" altLang="zh-CN" sz="32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华文细黑" panose="02010600040101010101" charset="-122"/>
                          </a:rPr>
                          <m:t>:</m:t>
                        </m:r>
                        <m:r>
                          <a:rPr lang="en-US" altLang="zh-CN" sz="32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华文细黑" panose="02010600040101010101" charset="-122"/>
                          </a:rPr>
                          <m:t>𝒏</m:t>
                        </m:r>
                      </m:e>
                    </m:d>
                    <m:r>
                      <a:rPr lang="en-US" altLang="zh-CN" sz="3200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华文细黑" panose="02010600040101010101" charset="-122"/>
                      </a:rPr>
                      <m:t>:</m:t>
                    </m:r>
                    <m:r>
                      <a:rPr lang="en-US" altLang="zh-CN" sz="3200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华文细黑" panose="02010600040101010101" charset="-122"/>
                      </a:rPr>
                      <m:t>𝑪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32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华文细黑" panose="02010600040101010101" charset="-122"/>
                            <a:cs typeface="华文细黑" panose="02010600040101010101" charset="-122"/>
                          </a:rPr>
                        </m:ctrlPr>
                      </m:dPr>
                      <m:e>
                        <m:r>
                          <a:rPr lang="en-US" altLang="zh-CN" sz="3200" b="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华文细黑" panose="02010600040101010101" charset="-122"/>
                            <a:cs typeface="华文细黑" panose="02010600040101010101" charset="-122"/>
                          </a:rPr>
                          <m:t>𝑖</m:t>
                        </m:r>
                        <m:r>
                          <a:rPr lang="en-US" altLang="zh-CN" sz="3200" b="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华文细黑" panose="02010600040101010101" charset="-122"/>
                            <a:cs typeface="华文细黑" panose="02010600040101010101" charset="-122"/>
                          </a:rPr>
                          <m:t>,</m:t>
                        </m:r>
                        <m:r>
                          <a:rPr lang="en-US" altLang="zh-CN" sz="3200" b="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华文细黑" panose="02010600040101010101" charset="-122"/>
                            <a:cs typeface="华文细黑" panose="02010600040101010101" charset="-122"/>
                          </a:rPr>
                          <m:t>𝑗</m:t>
                        </m:r>
                      </m:e>
                    </m:d>
                  </m:oMath>
                </a14:m>
                <a:r>
                  <a:rPr lang="zh-CN" altLang="en-US" sz="3200" b="1" dirty="0">
                    <a:solidFill>
                      <a:srgbClr val="663300"/>
                    </a:solidFill>
                    <a:latin typeface="楷体" panose="02010609060101010101" pitchFamily="49" charset="-122"/>
                    <a:ea typeface="楷体" panose="02010609060101010101" pitchFamily="49" charset="-122"/>
                    <a:cs typeface="华文细黑" panose="02010600040101010101" charset="-122"/>
                  </a:rPr>
                  <a:t>是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</m:ctrlPr>
                      </m:sSubPr>
                      <m:e>
                        <m:r>
                          <a:rPr lang="en-US" altLang="zh-CN" sz="3200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  <m:t>𝑿</m:t>
                        </m:r>
                      </m:e>
                      <m:sub>
                        <m:r>
                          <a:rPr lang="en-US" altLang="zh-CN" sz="3200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zh-CN" altLang="en-US" sz="3200" b="1" dirty="0">
                    <a:solidFill>
                      <a:srgbClr val="663300"/>
                    </a:solidFill>
                    <a:latin typeface="楷体" panose="02010609060101010101" pitchFamily="49" charset="-122"/>
                    <a:ea typeface="楷体" panose="02010609060101010101" pitchFamily="49" charset="-122"/>
                    <a:cs typeface="华文细黑" panose="02010600040101010101" charset="-122"/>
                  </a:rPr>
                  <a:t>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</m:ctrlPr>
                      </m:sSubPr>
                      <m:e>
                        <m:r>
                          <a:rPr lang="en-US" altLang="zh-CN" sz="3200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  <m:t>𝒀</m:t>
                        </m:r>
                      </m:e>
                      <m:sub>
                        <m:r>
                          <a:rPr lang="en-US" altLang="zh-CN" sz="3200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  <m:t>𝒋</m:t>
                        </m:r>
                      </m:sub>
                    </m:sSub>
                  </m:oMath>
                </a14:m>
                <a:r>
                  <a:rPr lang="zh-CN" altLang="en-US" sz="3200" b="1" dirty="0">
                    <a:solidFill>
                      <a:srgbClr val="663300"/>
                    </a:solidFill>
                    <a:latin typeface="楷体" panose="02010609060101010101" pitchFamily="49" charset="-122"/>
                    <a:ea typeface="楷体" panose="02010609060101010101" pitchFamily="49" charset="-122"/>
                    <a:cs typeface="华文细黑" panose="02010600040101010101" charset="-122"/>
                  </a:rPr>
                  <a:t>的</a:t>
                </a:r>
                <a14:m>
                  <m:oMath xmlns:m="http://schemas.openxmlformats.org/officeDocument/2006/math">
                    <m:r>
                      <a:rPr lang="en-US" altLang="zh-CN" sz="3200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华文细黑" panose="02010600040101010101" charset="-122"/>
                      </a:rPr>
                      <m:t>𝑳𝑪𝑺</m:t>
                    </m:r>
                  </m:oMath>
                </a14:m>
                <a:r>
                  <a:rPr lang="zh-CN" altLang="en-US" sz="3200" b="1" dirty="0">
                    <a:solidFill>
                      <a:srgbClr val="663300"/>
                    </a:solidFill>
                    <a:latin typeface="楷体" panose="02010609060101010101" pitchFamily="49" charset="-122"/>
                    <a:ea typeface="楷体" panose="02010609060101010101" pitchFamily="49" charset="-122"/>
                    <a:cs typeface="华文细黑" panose="02010600040101010101" charset="-122"/>
                  </a:rPr>
                  <a:t>的长度</a:t>
                </a:r>
                <a:endParaRPr lang="zh-CN" altLang="en-US" sz="3200" b="1" dirty="0">
                  <a:solidFill>
                    <a:srgbClr val="663300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华文细黑" panose="02010600040101010101" charset="-122"/>
                </a:endParaRPr>
              </a:p>
              <a:p>
                <a:pPr lvl="1" algn="just">
                  <a:lnSpc>
                    <a:spcPct val="150000"/>
                  </a:lnSpc>
                  <a:buNone/>
                  <a:defRPr/>
                </a:pPr>
                <a:r>
                  <a:rPr lang="en-US" altLang="zh-CN" sz="3200" b="1" dirty="0">
                    <a:solidFill>
                      <a:srgbClr val="663300"/>
                    </a:solidFill>
                    <a:latin typeface="楷体" panose="02010609060101010101" pitchFamily="49" charset="-122"/>
                    <a:ea typeface="楷体" panose="02010609060101010101" pitchFamily="49" charset="-122"/>
                    <a:cs typeface="华文细黑" panose="02010600040101010101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3200" b="1" i="0" smtClean="0">
                        <a:latin typeface="Cambria Math" panose="02040503050406030204" pitchFamily="18" charset="0"/>
                        <a:ea typeface="楷体" panose="02010609060101010101" pitchFamily="49" charset="-122"/>
                        <a:cs typeface="华文细黑" panose="02010600040101010101" charset="-122"/>
                      </a:rPr>
                      <m:t>  </m:t>
                    </m:r>
                    <m:r>
                      <a:rPr lang="en-US" altLang="zh-CN" sz="3200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华文细黑" panose="02010600040101010101" charset="-122"/>
                      </a:rPr>
                      <m:t>𝑩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32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华文细黑" panose="02010600040101010101" charset="-122"/>
                          </a:rPr>
                        </m:ctrlPr>
                      </m:dPr>
                      <m:e>
                        <m:r>
                          <a:rPr lang="en-US" altLang="zh-CN" sz="32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华文细黑" panose="02010600040101010101" charset="-122"/>
                          </a:rPr>
                          <m:t>𝟏</m:t>
                        </m:r>
                        <m:r>
                          <a:rPr lang="en-US" altLang="zh-CN" sz="32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华文细黑" panose="02010600040101010101" charset="-122"/>
                          </a:rPr>
                          <m:t>:</m:t>
                        </m:r>
                        <m:r>
                          <a:rPr lang="en-US" altLang="zh-CN" sz="32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华文细黑" panose="02010600040101010101" charset="-122"/>
                          </a:rPr>
                          <m:t>𝒎</m:t>
                        </m:r>
                        <m:r>
                          <a:rPr lang="en-US" altLang="zh-CN" sz="32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华文细黑" panose="02010600040101010101" charset="-122"/>
                          </a:rPr>
                          <m:t>,</m:t>
                        </m:r>
                        <m:r>
                          <a:rPr lang="en-US" altLang="zh-CN" sz="32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华文细黑" panose="02010600040101010101" charset="-122"/>
                          </a:rPr>
                          <m:t>𝟏</m:t>
                        </m:r>
                        <m:r>
                          <a:rPr lang="en-US" altLang="zh-CN" sz="32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华文细黑" panose="02010600040101010101" charset="-122"/>
                          </a:rPr>
                          <m:t>:</m:t>
                        </m:r>
                        <m:r>
                          <a:rPr lang="en-US" altLang="zh-CN" sz="32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华文细黑" panose="02010600040101010101" charset="-122"/>
                          </a:rPr>
                          <m:t>𝒏</m:t>
                        </m:r>
                      </m:e>
                    </m:d>
                    <m:r>
                      <a:rPr lang="en-US" altLang="zh-CN" sz="3200" b="1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华文细黑" panose="02010600040101010101" charset="-122"/>
                      </a:rPr>
                      <m:t>: </m:t>
                    </m:r>
                    <m:r>
                      <a:rPr lang="en-US" altLang="zh-CN" sz="3200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华文细黑" panose="02010600040101010101" charset="-122"/>
                        <a:cs typeface="华文细黑" panose="02010600040101010101" charset="-122"/>
                      </a:rPr>
                      <m:t>𝑩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32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华文细黑" panose="02010600040101010101" charset="-122"/>
                            <a:cs typeface="华文细黑" panose="02010600040101010101" charset="-122"/>
                          </a:rPr>
                        </m:ctrlPr>
                      </m:dPr>
                      <m:e>
                        <m:r>
                          <a:rPr lang="en-US" altLang="zh-CN" sz="3200" b="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华文细黑" panose="02010600040101010101" charset="-122"/>
                            <a:cs typeface="华文细黑" panose="02010600040101010101" charset="-122"/>
                          </a:rPr>
                          <m:t>𝑖</m:t>
                        </m:r>
                        <m:r>
                          <a:rPr lang="en-US" altLang="zh-CN" sz="3200" b="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华文细黑" panose="02010600040101010101" charset="-122"/>
                            <a:cs typeface="华文细黑" panose="02010600040101010101" charset="-122"/>
                          </a:rPr>
                          <m:t>,</m:t>
                        </m:r>
                        <m:r>
                          <a:rPr lang="en-US" altLang="zh-CN" sz="3200" b="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华文细黑" panose="02010600040101010101" charset="-122"/>
                            <a:cs typeface="华文细黑" panose="02010600040101010101" charset="-122"/>
                          </a:rPr>
                          <m:t>𝑗</m:t>
                        </m:r>
                      </m:e>
                    </m:d>
                  </m:oMath>
                </a14:m>
                <a:r>
                  <a:rPr lang="zh-CN" altLang="en-US" sz="3200" b="1" dirty="0">
                    <a:solidFill>
                      <a:srgbClr val="663300"/>
                    </a:solidFill>
                    <a:latin typeface="楷体" panose="02010609060101010101" pitchFamily="49" charset="-122"/>
                    <a:ea typeface="楷体" panose="02010609060101010101" pitchFamily="49" charset="-122"/>
                    <a:cs typeface="华文细黑" panose="02010600040101010101" charset="-122"/>
                  </a:rPr>
                  <a:t>是指针，指向计算</a:t>
                </a:r>
                <a14:m>
                  <m:oMath xmlns:m="http://schemas.openxmlformats.org/officeDocument/2006/math">
                    <m:r>
                      <a:rPr lang="en-US" altLang="zh-CN" sz="3200" b="1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华文细黑" panose="02010600040101010101" charset="-122"/>
                        <a:cs typeface="华文细黑" panose="02010600040101010101" charset="-122"/>
                      </a:rPr>
                      <m:t>𝑪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32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华文细黑" panose="02010600040101010101" charset="-122"/>
                            <a:cs typeface="华文细黑" panose="02010600040101010101" charset="-122"/>
                          </a:rPr>
                        </m:ctrlPr>
                      </m:dPr>
                      <m:e>
                        <m:r>
                          <a:rPr lang="en-US" altLang="zh-CN" sz="3200" b="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华文细黑" panose="02010600040101010101" charset="-122"/>
                            <a:cs typeface="华文细黑" panose="02010600040101010101" charset="-122"/>
                          </a:rPr>
                          <m:t>𝑖</m:t>
                        </m:r>
                        <m:r>
                          <a:rPr lang="en-US" altLang="zh-CN" sz="3200" b="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华文细黑" panose="02010600040101010101" charset="-122"/>
                            <a:cs typeface="华文细黑" panose="02010600040101010101" charset="-122"/>
                          </a:rPr>
                          <m:t>,</m:t>
                        </m:r>
                        <m:r>
                          <a:rPr lang="en-US" altLang="zh-CN" sz="3200" b="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华文细黑" panose="02010600040101010101" charset="-122"/>
                            <a:cs typeface="华文细黑" panose="02010600040101010101" charset="-122"/>
                          </a:rPr>
                          <m:t>𝑗</m:t>
                        </m:r>
                      </m:e>
                    </m:d>
                  </m:oMath>
                </a14:m>
                <a:r>
                  <a:rPr lang="zh-CN" altLang="en-US" sz="3200" b="1" dirty="0">
                    <a:solidFill>
                      <a:srgbClr val="663300"/>
                    </a:solidFill>
                    <a:latin typeface="楷体" panose="02010609060101010101" pitchFamily="49" charset="-122"/>
                    <a:ea typeface="楷体" panose="02010609060101010101" pitchFamily="49" charset="-122"/>
                    <a:cs typeface="华文细黑" panose="02010600040101010101" charset="-122"/>
                  </a:rPr>
                  <a:t>时所选择的子问题的优化解所对应的</a:t>
                </a:r>
                <a14:m>
                  <m:oMath xmlns:m="http://schemas.openxmlformats.org/officeDocument/2006/math">
                    <m:r>
                      <a:rPr lang="en-US" altLang="zh-CN" sz="3200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𝑪</m:t>
                    </m:r>
                  </m:oMath>
                </a14:m>
                <a:r>
                  <a:rPr lang="zh-CN" altLang="en-US" sz="3200" b="1" dirty="0">
                    <a:solidFill>
                      <a:srgbClr val="663300"/>
                    </a:solidFill>
                    <a:latin typeface="楷体" panose="02010609060101010101" pitchFamily="49" charset="-122"/>
                    <a:ea typeface="楷体" panose="02010609060101010101" pitchFamily="49" charset="-122"/>
                    <a:cs typeface="华文细黑" panose="02010600040101010101" charset="-122"/>
                  </a:rPr>
                  <a:t>表的表项</a:t>
                </a:r>
                <a:endParaRPr lang="zh-CN" altLang="en-US" sz="3200" b="1" dirty="0">
                  <a:solidFill>
                    <a:srgbClr val="663300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华文细黑" panose="02010600040101010101" charset="-122"/>
                </a:endParaRPr>
              </a:p>
            </p:txBody>
          </p:sp>
        </mc:Choice>
        <mc:Fallback>
          <p:sp>
            <p:nvSpPr>
              <p:cNvPr id="681987" name="Rectangle 3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 bwMode="auto">
              <a:xfrm>
                <a:off x="812800" y="725805"/>
                <a:ext cx="7772400" cy="4648200"/>
              </a:xfrm>
              <a:blipFill rotWithShape="1">
                <a:blip r:embed="rId1"/>
                <a:stretch>
                  <a:fillRect l="-163" t="-273" r="-163" b="-273"/>
                </a:stretch>
              </a:blipFill>
              <a:ln w="25400">
                <a:solidFill>
                  <a:schemeClr val="tx2">
                    <a:lumMod val="60000"/>
                    <a:lumOff val="40000"/>
                  </a:schemeClr>
                </a:solidFill>
                <a:miter lim="8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3325178" y="118110"/>
            <a:ext cx="2840038" cy="633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flatTx/>
          </a:bodyPr>
          <a:lstStyle>
            <a:lvl1pPr>
              <a:defRPr kumimoji="1" sz="4400">
                <a:solidFill>
                  <a:schemeClr val="tx2"/>
                </a:solidFill>
                <a:latin typeface="Times New Roman" panose="02020603050405020304" charset="0"/>
                <a:ea typeface="宋体" panose="02010600030101010101" pitchFamily="2" charset="-122"/>
              </a:defRPr>
            </a:lvl1pPr>
            <a:lvl2pPr>
              <a:defRPr kumimoji="1" sz="4400">
                <a:solidFill>
                  <a:schemeClr val="tx2"/>
                </a:solidFill>
                <a:latin typeface="Times New Roman" panose="02020603050405020304" charset="0"/>
                <a:ea typeface="宋体" panose="02010600030101010101" pitchFamily="2" charset="-122"/>
              </a:defRPr>
            </a:lvl2pPr>
            <a:lvl3pPr>
              <a:defRPr kumimoji="1" sz="4400">
                <a:solidFill>
                  <a:schemeClr val="tx2"/>
                </a:solidFill>
                <a:latin typeface="Times New Roman" panose="02020603050405020304" charset="0"/>
                <a:ea typeface="宋体" panose="02010600030101010101" pitchFamily="2" charset="-122"/>
              </a:defRPr>
            </a:lvl3pPr>
            <a:lvl4pPr>
              <a:defRPr kumimoji="1" sz="4400">
                <a:solidFill>
                  <a:schemeClr val="tx2"/>
                </a:solidFill>
                <a:latin typeface="Times New Roman" panose="02020603050405020304" charset="0"/>
                <a:ea typeface="宋体" panose="02010600030101010101" pitchFamily="2" charset="-122"/>
              </a:defRPr>
            </a:lvl4pPr>
            <a:lvl5pPr>
              <a:defRPr kumimoji="1" sz="4400">
                <a:solidFill>
                  <a:schemeClr val="tx2"/>
                </a:solidFill>
                <a:latin typeface="Times New Roman" panose="02020603050405020304" charset="0"/>
                <a:ea typeface="宋体" panose="02010600030101010101" pitchFamily="2" charset="-122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charset="0"/>
                <a:ea typeface="宋体" panose="02010600030101010101" pitchFamily="2" charset="-122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charset="0"/>
                <a:ea typeface="宋体" panose="02010600030101010101" pitchFamily="2" charset="-122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charset="0"/>
                <a:ea typeface="宋体" panose="02010600030101010101" pitchFamily="2" charset="-122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1" i="0" u="none" strike="noStrike" kern="1200" cap="none" spc="0" normalizeH="0" baseline="0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j-cs"/>
              </a:rPr>
              <a:t>算法</a:t>
            </a:r>
            <a:endParaRPr kumimoji="1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微软雅黑" panose="020B0503020204020204" pitchFamily="34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 Box 3"/>
              <p:cNvSpPr txBox="1">
                <a:spLocks noChangeArrowheads="1"/>
              </p:cNvSpPr>
              <p:nvPr/>
            </p:nvSpPr>
            <p:spPr bwMode="auto">
              <a:xfrm>
                <a:off x="114300" y="609600"/>
                <a:ext cx="8915400" cy="570152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9525">
                <a:noFill/>
                <a:miter lim="800000"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 prstMaterial="metal">
                <a:bevelT w="88900" h="88900"/>
              </a:sp3d>
            </p:spPr>
            <p:txBody>
              <a:bodyPr wrap="square" lIns="144000" tIns="144000" bIns="144000">
                <a:spAutoFit/>
              </a:bodyPr>
              <a:lstStyle/>
              <a:p>
                <a:pPr marL="342900" lvl="0" indent="-342900" fontAlgn="base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defRPr/>
                </a:pPr>
                <a:r>
                  <a:rPr lang="en-US" altLang="zh-CN" sz="2200" b="1" dirty="0"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  <a:sym typeface="+mn-ea"/>
                  </a:rPr>
                  <a:t>LCS-length(</a:t>
                </a:r>
                <a:r>
                  <a:rPr lang="en-US" altLang="zh-CN" sz="2200" b="1" dirty="0">
                    <a:solidFill>
                      <a:srgbClr val="FF0000"/>
                    </a:solidFill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  <a:sym typeface="+mn-ea"/>
                  </a:rPr>
                  <a:t>X,Y</a:t>
                </a:r>
                <a:r>
                  <a:rPr lang="en-US" altLang="zh-CN" sz="2200" b="1" dirty="0"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  <a:sym typeface="+mn-ea"/>
                  </a:rPr>
                  <a:t>)</a:t>
                </a:r>
                <a:endParaRPr lang="en-US" altLang="zh-CN" sz="2200" b="1" dirty="0"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  <a:sym typeface="+mn-ea"/>
                </a:endParaRPr>
              </a:p>
              <a:p>
                <a:pPr marL="342900" lvl="0" indent="-342900" fontAlgn="base">
                  <a:lnSpc>
                    <a:spcPct val="110000"/>
                  </a:lnSpc>
                  <a:spcBef>
                    <a:spcPct val="20000"/>
                  </a:spcBef>
                  <a:spcAft>
                    <a:spcPct val="0"/>
                  </a:spcAft>
                  <a:defRPr/>
                </a:pPr>
                <a:r>
                  <a:rPr lang="en-US" altLang="zh-CN" sz="2200" b="1" dirty="0"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  <a:sym typeface="+mn-ea"/>
                  </a:rPr>
                  <a:t>Input:</a:t>
                </a:r>
                <a:r>
                  <a:rPr lang="en-US" altLang="zh-CN" sz="2200" b="1" dirty="0">
                    <a:solidFill>
                      <a:srgbClr val="FF0000"/>
                    </a:solidFill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  <a:sym typeface="+mn-ea"/>
                  </a:rPr>
                  <a:t>   </a:t>
                </a:r>
                <a:r>
                  <a:rPr lang="zh-CN" altLang="en-US" sz="2200" b="1" dirty="0">
                    <a:solidFill>
                      <a:srgbClr val="FF0000"/>
                    </a:solidFill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  <a:sym typeface="+mn-ea"/>
                  </a:rPr>
                  <a:t>序列</a:t>
                </a:r>
                <a:r>
                  <a:rPr lang="en-US" altLang="zh-CN" sz="2200" b="1" dirty="0">
                    <a:solidFill>
                      <a:srgbClr val="FF0000"/>
                    </a:solidFill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  <a:sym typeface="+mn-ea"/>
                  </a:rPr>
                  <a:t>X</a:t>
                </a:r>
                <a:r>
                  <a:rPr lang="zh-CN" altLang="en-US" sz="2200" b="1" dirty="0">
                    <a:solidFill>
                      <a:srgbClr val="FF0000"/>
                    </a:solidFill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  <a:sym typeface="+mn-ea"/>
                  </a:rPr>
                  <a:t>和</a:t>
                </a:r>
                <a:r>
                  <a:rPr lang="en-US" altLang="zh-CN" sz="2200" b="1" dirty="0">
                    <a:solidFill>
                      <a:srgbClr val="FF0000"/>
                    </a:solidFill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  <a:sym typeface="+mn-ea"/>
                  </a:rPr>
                  <a:t>Y</a:t>
                </a:r>
                <a:endParaRPr kumimoji="1" lang="en-US" altLang="zh-CN" sz="2200" b="1" dirty="0">
                  <a:solidFill>
                    <a:srgbClr val="FF0000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endParaRPr>
              </a:p>
              <a:p>
                <a:pPr lvl="0">
                  <a:lnSpc>
                    <a:spcPct val="110000"/>
                  </a:lnSpc>
                  <a:buNone/>
                  <a:defRPr/>
                </a:pPr>
                <a:r>
                  <a:rPr lang="en-US" altLang="zh-CN" sz="2200" b="1" dirty="0"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  <a:sym typeface="+mn-ea"/>
                  </a:rPr>
                  <a:t>Output:</a:t>
                </a:r>
                <a:r>
                  <a:rPr lang="en-US" altLang="zh-CN" sz="2200" b="1" dirty="0">
                    <a:solidFill>
                      <a:srgbClr val="FF0000"/>
                    </a:solidFill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  <a:sym typeface="+mn-ea"/>
                  </a:rPr>
                  <a:t>  C</a:t>
                </a:r>
                <a:r>
                  <a:rPr lang="zh-CN" altLang="en-US" sz="2200" b="1" dirty="0">
                    <a:solidFill>
                      <a:srgbClr val="FF0000"/>
                    </a:solidFill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  <a:sym typeface="+mn-ea"/>
                  </a:rPr>
                  <a:t>最长公共子序列长度，</a:t>
                </a:r>
                <a:r>
                  <a:rPr lang="en-US" altLang="zh-CN" sz="2200" b="1" dirty="0">
                    <a:solidFill>
                      <a:srgbClr val="FF0000"/>
                    </a:solidFill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  <a:sym typeface="+mn-ea"/>
                  </a:rPr>
                  <a:t>B</a:t>
                </a:r>
                <a:r>
                  <a:rPr lang="zh-CN" altLang="en-US" sz="2200" b="1" dirty="0">
                    <a:solidFill>
                      <a:srgbClr val="FF0000"/>
                    </a:solidFill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  <a:sym typeface="+mn-ea"/>
                  </a:rPr>
                  <a:t>构造优化解信息</a:t>
                </a:r>
                <a:endParaRPr lang="en-US" altLang="zh-CN" sz="2200" b="1" dirty="0">
                  <a:solidFill>
                    <a:srgbClr val="FF0000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endParaRPr>
              </a:p>
              <a:p>
                <a:pPr algn="just">
                  <a:lnSpc>
                    <a:spcPct val="110000"/>
                  </a:lnSpc>
                  <a:spcBef>
                    <a:spcPct val="20000"/>
                  </a:spcBef>
                  <a:buClr>
                    <a:schemeClr val="accent2"/>
                  </a:buClr>
                  <a:buSzPct val="80000"/>
                  <a:defRPr/>
                </a:pPr>
                <a:r>
                  <a:rPr lang="zh-CN" altLang="en-US" sz="2200" b="1" dirty="0">
                    <a:solidFill>
                      <a:srgbClr val="FF0000"/>
                    </a:solidFill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rPr>
                  <a:t>过程：</a:t>
                </a:r>
                <a:r>
                  <a:rPr lang="en-US" altLang="zh-CN" sz="2200" b="1" dirty="0"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rPr>
                  <a:t>LCS-length</a:t>
                </a:r>
                <a:r>
                  <a:rPr lang="en-US" altLang="zh-CN" sz="2200" b="1" dirty="0">
                    <a:solidFill>
                      <a:srgbClr val="FF0000"/>
                    </a:solidFill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rPr>
                  <a:t>(X, Y)</a:t>
                </a:r>
                <a:endParaRPr lang="en-US" sz="2200" dirty="0">
                  <a:latin typeface="Consolas" panose="020B0609020204030204" pitchFamily="49" charset="0"/>
                  <a:ea typeface="仿宋" panose="02010609060101010101" pitchFamily="49" charset="-122"/>
                  <a:cs typeface="Times New Roman" panose="02020603050405020304" charset="0"/>
                </a:endParaRPr>
              </a:p>
              <a:p>
                <a:pPr marL="342900" indent="-342900">
                  <a:buAutoNum type="arabicPeriod"/>
                  <a:defRPr/>
                </a:pPr>
                <a:r>
                  <a:rPr lang="en-US" sz="22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charset="0"/>
                  </a:rPr>
                  <a:t>m</a:t>
                </a:r>
                <a:r>
                  <a:rPr lang="en-US" altLang="zh-CN" sz="2200" b="1" dirty="0">
                    <a:solidFill>
                      <a:schemeClr val="tx1"/>
                    </a:solidFill>
                    <a:latin typeface="华文细黑" panose="02010600040101010101" charset="-122"/>
                    <a:ea typeface="华文细黑" panose="02010600040101010101" charset="-122"/>
                    <a:cs typeface="华文细黑" panose="02010600040101010101" charset="-122"/>
                    <a:sym typeface="Symbol" panose="05050102010706020507" pitchFamily="18" charset="2"/>
                  </a:rPr>
                  <a:t>  </a:t>
                </a:r>
                <a:r>
                  <a:rPr lang="en-US" sz="22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charset="0"/>
                  </a:rPr>
                  <a:t>length(X)</a:t>
                </a:r>
                <a:r>
                  <a:rPr lang="pl-PL" altLang="zh-CN" sz="22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charset="0"/>
                  </a:rPr>
                  <a:t>; </a:t>
                </a:r>
                <a:r>
                  <a:rPr lang="en-US" sz="22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charset="0"/>
                  </a:rPr>
                  <a:t>n</a:t>
                </a:r>
                <a:r>
                  <a:rPr lang="en-US" altLang="zh-CN" sz="2200" b="1" dirty="0">
                    <a:solidFill>
                      <a:schemeClr val="tx1"/>
                    </a:solidFill>
                    <a:latin typeface="华文细黑" panose="02010600040101010101" charset="-122"/>
                    <a:ea typeface="华文细黑" panose="02010600040101010101" charset="-122"/>
                    <a:cs typeface="华文细黑" panose="02010600040101010101" charset="-122"/>
                    <a:sym typeface="Symbol" panose="05050102010706020507" pitchFamily="18" charset="2"/>
                  </a:rPr>
                  <a:t>  </a:t>
                </a:r>
                <a:r>
                  <a:rPr lang="en-US" sz="22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charset="0"/>
                  </a:rPr>
                  <a:t>length(Y)</a:t>
                </a:r>
                <a:r>
                  <a:rPr lang="pl-PL" altLang="zh-CN" sz="22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charset="0"/>
                  </a:rPr>
                  <a:t>;</a:t>
                </a:r>
                <a:endParaRPr lang="en-US" sz="2200" dirty="0">
                  <a:latin typeface="Consolas" panose="020B0609020204030204" pitchFamily="49" charset="0"/>
                  <a:ea typeface="仿宋" panose="02010609060101010101" pitchFamily="49" charset="-122"/>
                  <a:cs typeface="Times New Roman" panose="02020603050405020304" charset="0"/>
                </a:endParaRPr>
              </a:p>
              <a:p>
                <a:pPr marL="342900" indent="-342900">
                  <a:buAutoNum type="arabicPeriod"/>
                  <a:defRPr/>
                </a:pPr>
                <a:r>
                  <a:rPr lang="pl-PL" sz="2200" dirty="0">
                    <a:solidFill>
                      <a:srgbClr val="FF0000"/>
                    </a:solidFill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charset="0"/>
                  </a:rPr>
                  <a:t>For</a:t>
                </a:r>
                <a:r>
                  <a:rPr lang="pl-PL" sz="22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charset="0"/>
                  </a:rPr>
                  <a:t>   i</a:t>
                </a:r>
                <a:r>
                  <a:rPr lang="en-US" altLang="zh-CN" sz="2200" b="1" dirty="0">
                    <a:solidFill>
                      <a:schemeClr val="tx1"/>
                    </a:solidFill>
                    <a:latin typeface="华文细黑" panose="02010600040101010101" charset="-122"/>
                    <a:ea typeface="华文细黑" panose="02010600040101010101" charset="-122"/>
                    <a:cs typeface="华文细黑" panose="02010600040101010101" charset="-122"/>
                    <a:sym typeface="Symbol" panose="05050102010706020507" pitchFamily="18" charset="2"/>
                  </a:rPr>
                  <a:t>  </a:t>
                </a:r>
                <a:r>
                  <a:rPr lang="pl-PL" sz="22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charset="0"/>
                  </a:rPr>
                  <a:t>1   </a:t>
                </a:r>
                <a:r>
                  <a:rPr lang="pl-PL" sz="2200" dirty="0">
                    <a:solidFill>
                      <a:srgbClr val="FF0000"/>
                    </a:solidFill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charset="0"/>
                  </a:rPr>
                  <a:t>To</a:t>
                </a:r>
                <a:r>
                  <a:rPr lang="pl-PL" sz="22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charset="0"/>
                  </a:rPr>
                  <a:t>   m   </a:t>
                </a:r>
                <a:r>
                  <a:rPr lang="pl-PL" sz="2200" dirty="0">
                    <a:solidFill>
                      <a:srgbClr val="FF0000"/>
                    </a:solidFill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charset="0"/>
                  </a:rPr>
                  <a:t>Do</a:t>
                </a:r>
                <a:r>
                  <a:rPr lang="pl-PL" sz="22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charset="0"/>
                  </a:rPr>
                  <a:t>   C[i,0]</a:t>
                </a:r>
                <a:r>
                  <a:rPr lang="en-US" altLang="zh-CN" sz="2200" b="1" dirty="0">
                    <a:solidFill>
                      <a:schemeClr val="tx1"/>
                    </a:solidFill>
                    <a:latin typeface="华文细黑" panose="02010600040101010101" charset="-122"/>
                    <a:ea typeface="华文细黑" panose="02010600040101010101" charset="-122"/>
                    <a:cs typeface="华文细黑" panose="02010600040101010101" charset="-122"/>
                    <a:sym typeface="Symbol" panose="05050102010706020507" pitchFamily="18" charset="2"/>
                  </a:rPr>
                  <a:t>  </a:t>
                </a:r>
                <a:r>
                  <a:rPr lang="pl-PL" sz="22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charset="0"/>
                  </a:rPr>
                  <a:t>0;</a:t>
                </a:r>
                <a:r>
                  <a:rPr lang="pt-BR" altLang="zh-CN" sz="2400" dirty="0">
                    <a:latin typeface="Consolas" panose="020B0609020204030204" pitchFamily="49" charset="0"/>
                    <a:ea typeface="楷体" panose="02010609060101010101" pitchFamily="49" charset="-122"/>
                    <a:cs typeface="Times New Roman" panose="02020603050405020304" charset="0"/>
                  </a:rPr>
                  <a:t> </a:t>
                </a:r>
                <a:r>
                  <a:rPr lang="pt-BR" altLang="zh-CN" sz="2000" dirty="0">
                    <a:latin typeface="Consolas" panose="020B0609020204030204" pitchFamily="49" charset="0"/>
                    <a:ea typeface="楷体" panose="02010609060101010101" pitchFamily="49" charset="-122"/>
                    <a:cs typeface="Times New Roman" panose="02020603050405020304" charset="0"/>
                  </a:rPr>
                  <a:t>/*</a:t>
                </a:r>
                <a:r>
                  <a:rPr lang="zh-CN" altLang="en-US" sz="2000" dirty="0">
                    <a:latin typeface="Consolas" panose="020B0609020204030204" pitchFamily="49" charset="0"/>
                    <a:ea typeface="楷体" panose="02010609060101010101" pitchFamily="49" charset="-122"/>
                    <a:cs typeface="Times New Roman" panose="02020603050405020304" charset="0"/>
                  </a:rPr>
                  <a:t>初始化第</a:t>
                </a:r>
                <a:r>
                  <a:rPr lang="en-US" altLang="zh-CN" sz="2000" dirty="0">
                    <a:latin typeface="Consolas" panose="020B0609020204030204" pitchFamily="49" charset="0"/>
                    <a:ea typeface="楷体" panose="02010609060101010101" pitchFamily="49" charset="-122"/>
                    <a:cs typeface="Times New Roman" panose="02020603050405020304" charset="0"/>
                  </a:rPr>
                  <a:t>0</a:t>
                </a:r>
                <a:r>
                  <a:rPr lang="zh-CN" altLang="en-US" sz="2000" dirty="0">
                    <a:latin typeface="Consolas" panose="020B0609020204030204" pitchFamily="49" charset="0"/>
                    <a:ea typeface="楷体" panose="02010609060101010101" pitchFamily="49" charset="-122"/>
                    <a:cs typeface="Times New Roman" panose="02020603050405020304" charset="0"/>
                  </a:rPr>
                  <a:t>列*</a:t>
                </a:r>
                <a:r>
                  <a:rPr lang="en-US" altLang="zh-CN" sz="2000" dirty="0">
                    <a:latin typeface="Consolas" panose="020B0609020204030204" pitchFamily="49" charset="0"/>
                    <a:ea typeface="楷体" panose="02010609060101010101" pitchFamily="49" charset="-122"/>
                    <a:cs typeface="Times New Roman" panose="02020603050405020304" charset="0"/>
                  </a:rPr>
                  <a:t>/</a:t>
                </a:r>
                <a:endParaRPr lang="pl-PL" sz="2200" dirty="0">
                  <a:latin typeface="Consolas" panose="020B0609020204030204" pitchFamily="49" charset="0"/>
                  <a:ea typeface="仿宋" panose="02010609060101010101" pitchFamily="49" charset="-122"/>
                  <a:cs typeface="Times New Roman" panose="02020603050405020304" charset="0"/>
                </a:endParaRPr>
              </a:p>
              <a:p>
                <a:pPr marL="342900" indent="-342900">
                  <a:buAutoNum type="arabicPeriod"/>
                  <a:defRPr/>
                </a:pPr>
                <a:r>
                  <a:rPr lang="en-US" sz="2200" dirty="0">
                    <a:solidFill>
                      <a:srgbClr val="FF0000"/>
                    </a:solidFill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charset="0"/>
                  </a:rPr>
                  <a:t>For</a:t>
                </a:r>
                <a:r>
                  <a:rPr lang="en-US" sz="22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charset="0"/>
                  </a:rPr>
                  <a:t>   j</a:t>
                </a:r>
                <a:r>
                  <a:rPr lang="en-US" altLang="zh-CN" sz="2200" b="1" dirty="0">
                    <a:solidFill>
                      <a:schemeClr val="tx1"/>
                    </a:solidFill>
                    <a:latin typeface="华文细黑" panose="02010600040101010101" charset="-122"/>
                    <a:ea typeface="华文细黑" panose="02010600040101010101" charset="-122"/>
                    <a:cs typeface="华文细黑" panose="02010600040101010101" charset="-122"/>
                    <a:sym typeface="Symbol" panose="05050102010706020507" pitchFamily="18" charset="2"/>
                  </a:rPr>
                  <a:t>  </a:t>
                </a:r>
                <a:r>
                  <a:rPr lang="en-US" sz="22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charset="0"/>
                  </a:rPr>
                  <a:t>1   </a:t>
                </a:r>
                <a:r>
                  <a:rPr lang="en-US" sz="2200" dirty="0">
                    <a:solidFill>
                      <a:srgbClr val="FF0000"/>
                    </a:solidFill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charset="0"/>
                  </a:rPr>
                  <a:t>To</a:t>
                </a:r>
                <a:r>
                  <a:rPr lang="en-US" sz="22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charset="0"/>
                  </a:rPr>
                  <a:t>   n   </a:t>
                </a:r>
                <a:r>
                  <a:rPr lang="en-US" sz="2200" dirty="0">
                    <a:solidFill>
                      <a:srgbClr val="FF0000"/>
                    </a:solidFill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charset="0"/>
                  </a:rPr>
                  <a:t>Do</a:t>
                </a:r>
                <a:r>
                  <a:rPr lang="en-US" sz="22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charset="0"/>
                  </a:rPr>
                  <a:t>   C[0,j]</a:t>
                </a:r>
                <a:r>
                  <a:rPr lang="en-US" altLang="zh-CN" sz="2200" b="1" dirty="0">
                    <a:solidFill>
                      <a:schemeClr val="tx1"/>
                    </a:solidFill>
                    <a:latin typeface="华文细黑" panose="02010600040101010101" charset="-122"/>
                    <a:ea typeface="华文细黑" panose="02010600040101010101" charset="-122"/>
                    <a:cs typeface="华文细黑" panose="02010600040101010101" charset="-122"/>
                    <a:sym typeface="Symbol" panose="05050102010706020507" pitchFamily="18" charset="2"/>
                  </a:rPr>
                  <a:t>  </a:t>
                </a:r>
                <a:r>
                  <a:rPr lang="en-US" sz="22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charset="0"/>
                  </a:rPr>
                  <a:t>0;</a:t>
                </a:r>
                <a:r>
                  <a:rPr lang="pt-BR" altLang="zh-CN" sz="2400" dirty="0">
                    <a:latin typeface="Consolas" panose="020B0609020204030204" pitchFamily="49" charset="0"/>
                    <a:ea typeface="楷体" panose="02010609060101010101" pitchFamily="49" charset="-122"/>
                    <a:cs typeface="Times New Roman" panose="02020603050405020304" charset="0"/>
                  </a:rPr>
                  <a:t> </a:t>
                </a:r>
                <a:r>
                  <a:rPr lang="pt-BR" altLang="zh-CN" sz="2000" dirty="0">
                    <a:latin typeface="Consolas" panose="020B0609020204030204" pitchFamily="49" charset="0"/>
                    <a:ea typeface="楷体" panose="02010609060101010101" pitchFamily="49" charset="-122"/>
                    <a:cs typeface="Times New Roman" panose="02020603050405020304" charset="0"/>
                  </a:rPr>
                  <a:t>/*</a:t>
                </a:r>
                <a:r>
                  <a:rPr lang="zh-CN" altLang="en-US" sz="2000" dirty="0">
                    <a:latin typeface="Consolas" panose="020B0609020204030204" pitchFamily="49" charset="0"/>
                    <a:ea typeface="楷体" panose="02010609060101010101" pitchFamily="49" charset="-122"/>
                    <a:cs typeface="Times New Roman" panose="02020603050405020304" charset="0"/>
                  </a:rPr>
                  <a:t>初始化第</a:t>
                </a:r>
                <a:r>
                  <a:rPr lang="en-US" altLang="zh-CN" sz="2000" dirty="0">
                    <a:latin typeface="Consolas" panose="020B0609020204030204" pitchFamily="49" charset="0"/>
                    <a:ea typeface="楷体" panose="02010609060101010101" pitchFamily="49" charset="-122"/>
                    <a:cs typeface="Times New Roman" panose="02020603050405020304" charset="0"/>
                  </a:rPr>
                  <a:t>0</a:t>
                </a:r>
                <a:r>
                  <a:rPr lang="zh-CN" altLang="en-US" sz="2000" dirty="0">
                    <a:latin typeface="Consolas" panose="020B0609020204030204" pitchFamily="49" charset="0"/>
                    <a:ea typeface="楷体" panose="02010609060101010101" pitchFamily="49" charset="-122"/>
                    <a:cs typeface="Times New Roman" panose="02020603050405020304" charset="0"/>
                  </a:rPr>
                  <a:t>行*</a:t>
                </a:r>
                <a:r>
                  <a:rPr lang="en-US" altLang="zh-CN" sz="2000" dirty="0">
                    <a:latin typeface="Consolas" panose="020B0609020204030204" pitchFamily="49" charset="0"/>
                    <a:ea typeface="楷体" panose="02010609060101010101" pitchFamily="49" charset="-122"/>
                    <a:cs typeface="Times New Roman" panose="02020603050405020304" charset="0"/>
                  </a:rPr>
                  <a:t>/</a:t>
                </a:r>
                <a:endParaRPr lang="en-US" sz="2200" dirty="0">
                  <a:latin typeface="Consolas" panose="020B0609020204030204" pitchFamily="49" charset="0"/>
                  <a:ea typeface="仿宋" panose="02010609060101010101" pitchFamily="49" charset="-122"/>
                  <a:cs typeface="Times New Roman" panose="02020603050405020304" charset="0"/>
                </a:endParaRPr>
              </a:p>
              <a:p>
                <a:pPr marL="342900" indent="-342900" algn="l">
                  <a:buAutoNum type="arabicPeriod"/>
                  <a:defRPr/>
                </a:pPr>
                <a:r>
                  <a:rPr lang="en-US" sz="2200" dirty="0">
                    <a:solidFill>
                      <a:srgbClr val="FF0000"/>
                    </a:solidFill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charset="0"/>
                  </a:rPr>
                  <a:t>For</a:t>
                </a:r>
                <a:r>
                  <a:rPr lang="en-US" sz="22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charset="0"/>
                  </a:rPr>
                  <a:t>   </a:t>
                </a:r>
                <a:r>
                  <a:rPr lang="en-US" sz="2200" dirty="0" err="1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charset="0"/>
                  </a:rPr>
                  <a:t>i</a:t>
                </a:r>
                <a:r>
                  <a:rPr lang="en-US" altLang="zh-CN" sz="2200" b="1" dirty="0">
                    <a:solidFill>
                      <a:schemeClr val="tx1"/>
                    </a:solidFill>
                    <a:latin typeface="华文细黑" panose="02010600040101010101" charset="-122"/>
                    <a:ea typeface="华文细黑" panose="02010600040101010101" charset="-122"/>
                    <a:cs typeface="华文细黑" panose="02010600040101010101" charset="-122"/>
                    <a:sym typeface="Symbol" panose="05050102010706020507" pitchFamily="18" charset="2"/>
                  </a:rPr>
                  <a:t>  </a:t>
                </a:r>
                <a:r>
                  <a:rPr lang="en-US" sz="22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charset="0"/>
                  </a:rPr>
                  <a:t>1   </a:t>
                </a:r>
                <a:r>
                  <a:rPr lang="en-US" sz="2200" dirty="0">
                    <a:solidFill>
                      <a:srgbClr val="FF0000"/>
                    </a:solidFill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charset="0"/>
                  </a:rPr>
                  <a:t>To</a:t>
                </a:r>
                <a:r>
                  <a:rPr lang="en-US" sz="22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charset="0"/>
                  </a:rPr>
                  <a:t>   m   </a:t>
                </a:r>
                <a:r>
                  <a:rPr lang="en-US" sz="2200" dirty="0">
                    <a:solidFill>
                      <a:srgbClr val="FF0000"/>
                    </a:solidFill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charset="0"/>
                  </a:rPr>
                  <a:t>Do</a:t>
                </a:r>
                <a:endParaRPr lang="en-US" sz="2200" dirty="0">
                  <a:solidFill>
                    <a:srgbClr val="FF0000"/>
                  </a:solidFill>
                  <a:latin typeface="Consolas" panose="020B0609020204030204" pitchFamily="49" charset="0"/>
                  <a:ea typeface="仿宋" panose="02010609060101010101" pitchFamily="49" charset="-122"/>
                  <a:cs typeface="Times New Roman" panose="02020603050405020304" charset="0"/>
                </a:endParaRPr>
              </a:p>
              <a:p>
                <a:pPr marL="342900" indent="-342900" algn="l">
                  <a:buAutoNum type="arabicPeriod"/>
                  <a:defRPr/>
                </a:pPr>
                <a:r>
                  <a:rPr lang="pt-BR" sz="2200" dirty="0">
                    <a:solidFill>
                      <a:srgbClr val="FF0000"/>
                    </a:solidFill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charset="0"/>
                  </a:rPr>
                  <a:t> </a:t>
                </a:r>
                <a:r>
                  <a:rPr lang="pt-BR" sz="22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charset="0"/>
                  </a:rPr>
                  <a:t>   </a:t>
                </a:r>
                <a:r>
                  <a:rPr lang="pt-BR" sz="2200" dirty="0">
                    <a:solidFill>
                      <a:srgbClr val="FF0000"/>
                    </a:solidFill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charset="0"/>
                  </a:rPr>
                  <a:t>For</a:t>
                </a:r>
                <a:r>
                  <a:rPr lang="pt-BR" sz="22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charset="0"/>
                  </a:rPr>
                  <a:t>   j</a:t>
                </a:r>
                <a:r>
                  <a:rPr lang="en-US" altLang="zh-CN" sz="2200" b="1" dirty="0">
                    <a:solidFill>
                      <a:schemeClr val="tx1"/>
                    </a:solidFill>
                    <a:latin typeface="华文细黑" panose="02010600040101010101" charset="-122"/>
                    <a:ea typeface="华文细黑" panose="02010600040101010101" charset="-122"/>
                    <a:cs typeface="华文细黑" panose="02010600040101010101" charset="-122"/>
                    <a:sym typeface="Symbol" panose="05050102010706020507" pitchFamily="18" charset="2"/>
                  </a:rPr>
                  <a:t>  </a:t>
                </a:r>
                <a:r>
                  <a:rPr lang="pt-BR" sz="22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charset="0"/>
                  </a:rPr>
                  <a:t>1   </a:t>
                </a:r>
                <a:r>
                  <a:rPr lang="pt-BR" sz="2200" dirty="0">
                    <a:solidFill>
                      <a:srgbClr val="FF0000"/>
                    </a:solidFill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charset="0"/>
                  </a:rPr>
                  <a:t>To</a:t>
                </a:r>
                <a:r>
                  <a:rPr lang="pt-BR" sz="22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charset="0"/>
                  </a:rPr>
                  <a:t>   n   </a:t>
                </a:r>
                <a:r>
                  <a:rPr lang="pt-BR" sz="2200" dirty="0">
                    <a:solidFill>
                      <a:srgbClr val="FF0000"/>
                    </a:solidFill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charset="0"/>
                  </a:rPr>
                  <a:t>Do</a:t>
                </a:r>
                <a:endParaRPr lang="pt-BR" sz="2200" dirty="0">
                  <a:solidFill>
                    <a:srgbClr val="FF0000"/>
                  </a:solidFill>
                  <a:latin typeface="Consolas" panose="020B0609020204030204" pitchFamily="49" charset="0"/>
                  <a:ea typeface="仿宋" panose="02010609060101010101" pitchFamily="49" charset="-122"/>
                  <a:cs typeface="Times New Roman" panose="02020603050405020304" charset="0"/>
                </a:endParaRPr>
              </a:p>
              <a:p>
                <a:pPr marL="342900" indent="-342900" algn="l">
                  <a:buAutoNum type="arabicPeriod"/>
                  <a:defRPr/>
                </a:pPr>
                <a:r>
                  <a:rPr lang="en-US" sz="2200" dirty="0">
                    <a:solidFill>
                      <a:srgbClr val="FF0000"/>
                    </a:solidFill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charset="0"/>
                  </a:rPr>
                  <a:t> </a:t>
                </a:r>
                <a:r>
                  <a:rPr lang="en-US" sz="22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charset="0"/>
                  </a:rPr>
                  <a:t>       </a:t>
                </a:r>
                <a:r>
                  <a:rPr lang="en-US" sz="2200" dirty="0">
                    <a:solidFill>
                      <a:srgbClr val="FF0000"/>
                    </a:solidFill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charset="0"/>
                  </a:rPr>
                  <a:t>IF</a:t>
                </a:r>
                <a:r>
                  <a:rPr lang="en-US" sz="22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charset="0"/>
                  </a:rPr>
                  <a:t>  x</a:t>
                </a:r>
                <a:r>
                  <a:rPr lang="en-US" sz="2200" baseline="-250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charset="0"/>
                  </a:rPr>
                  <a:t>i</a:t>
                </a:r>
                <a:r>
                  <a:rPr lang="en-US" sz="22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charset="0"/>
                  </a:rPr>
                  <a:t> = </a:t>
                </a:r>
                <a:r>
                  <a:rPr lang="en-US" sz="2200" dirty="0" err="1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charset="0"/>
                  </a:rPr>
                  <a:t>y</a:t>
                </a:r>
                <a:r>
                  <a:rPr lang="en-US" sz="2200" baseline="-25000" dirty="0" err="1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charset="0"/>
                  </a:rPr>
                  <a:t>j</a:t>
                </a:r>
                <a:r>
                  <a:rPr lang="en-US" sz="22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charset="0"/>
                  </a:rPr>
                  <a:t> </a:t>
                </a:r>
                <a:endParaRPr lang="en-US" sz="2200" dirty="0">
                  <a:latin typeface="Consolas" panose="020B0609020204030204" pitchFamily="49" charset="0"/>
                  <a:ea typeface="仿宋" panose="02010609060101010101" pitchFamily="49" charset="-122"/>
                  <a:cs typeface="Times New Roman" panose="02020603050405020304" charset="0"/>
                </a:endParaRPr>
              </a:p>
              <a:p>
                <a:pPr marL="342900" indent="-342900">
                  <a:buAutoNum type="arabicPeriod"/>
                  <a:defRPr/>
                </a:pPr>
                <a:r>
                  <a:rPr lang="en-US" sz="2200" dirty="0">
                    <a:solidFill>
                      <a:srgbClr val="FF0000"/>
                    </a:solidFill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charset="0"/>
                  </a:rPr>
                  <a:t> </a:t>
                </a:r>
                <a:r>
                  <a:rPr lang="en-US" sz="22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charset="0"/>
                  </a:rPr>
                  <a:t>         </a:t>
                </a:r>
                <a:r>
                  <a:rPr lang="en-US" sz="2200" dirty="0">
                    <a:solidFill>
                      <a:srgbClr val="FF0000"/>
                    </a:solidFill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charset="0"/>
                  </a:rPr>
                  <a:t>Then</a:t>
                </a:r>
                <a:r>
                  <a:rPr lang="en-US" sz="22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charset="0"/>
                  </a:rPr>
                  <a:t> C[</a:t>
                </a:r>
                <a:r>
                  <a:rPr lang="en-US" sz="2200" dirty="0" err="1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charset="0"/>
                  </a:rPr>
                  <a:t>i,j</a:t>
                </a:r>
                <a:r>
                  <a:rPr lang="en-US" sz="22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charset="0"/>
                  </a:rPr>
                  <a:t>]</a:t>
                </a:r>
                <a:r>
                  <a:rPr lang="en-US" altLang="zh-CN" sz="2200" b="1" dirty="0">
                    <a:solidFill>
                      <a:schemeClr val="tx1"/>
                    </a:solidFill>
                    <a:latin typeface="华文细黑" panose="02010600040101010101" charset="-122"/>
                    <a:ea typeface="华文细黑" panose="02010600040101010101" charset="-122"/>
                    <a:cs typeface="华文细黑" panose="02010600040101010101" charset="-122"/>
                    <a:sym typeface="Symbol" panose="05050102010706020507" pitchFamily="18" charset="2"/>
                  </a:rPr>
                  <a:t>  </a:t>
                </a:r>
                <a:r>
                  <a:rPr lang="en-US" sz="22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charset="0"/>
                  </a:rPr>
                  <a:t>C[i-1,j-1]</a:t>
                </a:r>
                <a:r>
                  <a:rPr lang="en-US" sz="2200" dirty="0">
                    <a:solidFill>
                      <a:srgbClr val="0000FF"/>
                    </a:solidFill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charset="0"/>
                  </a:rPr>
                  <a:t>+1</a:t>
                </a:r>
                <a:r>
                  <a:rPr lang="en-US" altLang="zh-CN" sz="22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charset="0"/>
                  </a:rPr>
                  <a:t>; </a:t>
                </a:r>
                <a:r>
                  <a:rPr lang="en-US" sz="22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charset="0"/>
                  </a:rPr>
                  <a:t>B[</a:t>
                </a:r>
                <a:r>
                  <a:rPr lang="en-US" sz="2200" dirty="0" err="1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charset="0"/>
                  </a:rPr>
                  <a:t>i,j</a:t>
                </a:r>
                <a:r>
                  <a:rPr lang="en-US" sz="22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charset="0"/>
                  </a:rPr>
                  <a:t>]</a:t>
                </a:r>
                <a:r>
                  <a:rPr lang="en-US" altLang="zh-CN" sz="2200" b="1" dirty="0">
                    <a:solidFill>
                      <a:schemeClr val="tx1"/>
                    </a:solidFill>
                    <a:latin typeface="华文细黑" panose="02010600040101010101" charset="-122"/>
                    <a:ea typeface="华文细黑" panose="02010600040101010101" charset="-122"/>
                    <a:cs typeface="华文细黑" panose="02010600040101010101" charset="-122"/>
                    <a:sym typeface="Symbol" panose="05050102010706020507" pitchFamily="18" charset="2"/>
                  </a:rPr>
                  <a:t> </a:t>
                </a:r>
                <a:r>
                  <a:rPr lang="en-US" sz="22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charset="0"/>
                  </a:rPr>
                  <a:t>“</a:t>
                </a:r>
                <a14:m>
                  <m:oMath xmlns:m="http://schemas.openxmlformats.org/officeDocument/2006/math">
                    <m:r>
                      <a:rPr lang="en-US" sz="2200" i="1" dirty="0" smtClean="0">
                        <a:latin typeface="Cambria Math" panose="02040503050406030204" pitchFamily="18" charset="0"/>
                        <a:ea typeface="仿宋" panose="02010609060101010101" pitchFamily="49" charset="-122"/>
                        <a:cs typeface="Times New Roman" panose="02020603050405020304" charset="0"/>
                      </a:rPr>
                      <m:t>↖</m:t>
                    </m:r>
                  </m:oMath>
                </a14:m>
                <a:r>
                  <a:rPr lang="en-US" sz="22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charset="0"/>
                  </a:rPr>
                  <a:t>”; </a:t>
                </a:r>
                <a:endParaRPr lang="en-US" sz="2200" dirty="0">
                  <a:latin typeface="Consolas" panose="020B0609020204030204" pitchFamily="49" charset="0"/>
                  <a:ea typeface="仿宋" panose="02010609060101010101" pitchFamily="49" charset="-122"/>
                  <a:cs typeface="Times New Roman" panose="02020603050405020304" charset="0"/>
                </a:endParaRPr>
              </a:p>
              <a:p>
                <a:pPr marL="342900" indent="-342900" algn="l">
                  <a:buAutoNum type="arabicPeriod"/>
                  <a:defRPr/>
                </a:pPr>
                <a:r>
                  <a:rPr lang="en-US" sz="2200" dirty="0">
                    <a:solidFill>
                      <a:srgbClr val="FF0000"/>
                    </a:solidFill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charset="0"/>
                  </a:rPr>
                  <a:t> </a:t>
                </a:r>
                <a:r>
                  <a:rPr lang="en-US" sz="22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charset="0"/>
                  </a:rPr>
                  <a:t>       </a:t>
                </a:r>
                <a:r>
                  <a:rPr lang="en-US" sz="2200" dirty="0">
                    <a:solidFill>
                      <a:srgbClr val="FF0000"/>
                    </a:solidFill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charset="0"/>
                  </a:rPr>
                  <a:t>Else IF </a:t>
                </a:r>
                <a:r>
                  <a:rPr lang="en-US" sz="22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charset="0"/>
                  </a:rPr>
                  <a:t>C[i-1,j]</a:t>
                </a:r>
                <a:r>
                  <a:rPr lang="en-US" altLang="zh-CN" sz="2200" b="1" dirty="0">
                    <a:solidFill>
                      <a:schemeClr val="tx1"/>
                    </a:solidFill>
                    <a:latin typeface="华文细黑" panose="02010600040101010101" charset="-122"/>
                    <a:ea typeface="华文细黑" panose="02010600040101010101" charset="-122"/>
                    <a:cs typeface="华文细黑" panose="02010600040101010101" charset="-122"/>
                    <a:sym typeface="Symbol" panose="05050102010706020507" pitchFamily="18" charset="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200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华文细黑" panose="02010600040101010101" charset="-122"/>
                        <a:sym typeface="Symbol" panose="05050102010706020507" pitchFamily="18" charset="2"/>
                      </a:rPr>
                      <m:t>≥</m:t>
                    </m:r>
                  </m:oMath>
                </a14:m>
                <a:r>
                  <a:rPr lang="en-US" sz="22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charset="0"/>
                  </a:rPr>
                  <a:t> C[i,j-1]</a:t>
                </a:r>
                <a:endParaRPr lang="en-US" sz="2200" dirty="0">
                  <a:latin typeface="Consolas" panose="020B0609020204030204" pitchFamily="49" charset="0"/>
                  <a:ea typeface="仿宋" panose="02010609060101010101" pitchFamily="49" charset="-122"/>
                  <a:cs typeface="Times New Roman" panose="02020603050405020304" charset="0"/>
                </a:endParaRPr>
              </a:p>
              <a:p>
                <a:pPr marL="342900" indent="-342900" algn="l">
                  <a:buAutoNum type="arabicPeriod"/>
                  <a:defRPr/>
                </a:pPr>
                <a:r>
                  <a:rPr lang="en-US" sz="2200" dirty="0">
                    <a:solidFill>
                      <a:srgbClr val="FF0000"/>
                    </a:solidFill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charset="0"/>
                  </a:rPr>
                  <a:t> </a:t>
                </a:r>
                <a:r>
                  <a:rPr lang="en-US" sz="22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charset="0"/>
                  </a:rPr>
                  <a:t>         </a:t>
                </a:r>
                <a:r>
                  <a:rPr lang="en-US" sz="2200" dirty="0">
                    <a:solidFill>
                      <a:srgbClr val="FF0000"/>
                    </a:solidFill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charset="0"/>
                  </a:rPr>
                  <a:t>Then</a:t>
                </a:r>
                <a:r>
                  <a:rPr lang="en-US" sz="22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charset="0"/>
                  </a:rPr>
                  <a:t> C[</a:t>
                </a:r>
                <a:r>
                  <a:rPr lang="en-US" sz="2200" dirty="0" err="1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charset="0"/>
                  </a:rPr>
                  <a:t>i,j</a:t>
                </a:r>
                <a:r>
                  <a:rPr lang="en-US" sz="22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charset="0"/>
                  </a:rPr>
                  <a:t>]</a:t>
                </a:r>
                <a:r>
                  <a:rPr lang="en-US" altLang="zh-CN" sz="2200" b="1" dirty="0">
                    <a:solidFill>
                      <a:schemeClr val="tx1"/>
                    </a:solidFill>
                    <a:latin typeface="华文细黑" panose="02010600040101010101" charset="-122"/>
                    <a:ea typeface="华文细黑" panose="02010600040101010101" charset="-122"/>
                    <a:cs typeface="华文细黑" panose="02010600040101010101" charset="-122"/>
                    <a:sym typeface="Symbol" panose="05050102010706020507" pitchFamily="18" charset="2"/>
                  </a:rPr>
                  <a:t>  </a:t>
                </a:r>
                <a:r>
                  <a:rPr lang="en-US" sz="22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charset="0"/>
                  </a:rPr>
                  <a:t>C[i-1,j]; B[</a:t>
                </a:r>
                <a:r>
                  <a:rPr lang="en-US" sz="2200" dirty="0" err="1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charset="0"/>
                  </a:rPr>
                  <a:t>i,j</a:t>
                </a:r>
                <a:r>
                  <a:rPr lang="en-US" sz="22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charset="0"/>
                  </a:rPr>
                  <a:t>]</a:t>
                </a:r>
                <a:r>
                  <a:rPr lang="en-US" altLang="zh-CN" sz="2200" b="1" dirty="0">
                    <a:solidFill>
                      <a:schemeClr val="tx1"/>
                    </a:solidFill>
                    <a:latin typeface="华文细黑" panose="02010600040101010101" charset="-122"/>
                    <a:ea typeface="华文细黑" panose="02010600040101010101" charset="-122"/>
                    <a:cs typeface="华文细黑" panose="02010600040101010101" charset="-122"/>
                    <a:sym typeface="Symbol" panose="05050102010706020507" pitchFamily="18" charset="2"/>
                  </a:rPr>
                  <a:t> </a:t>
                </a:r>
                <a:r>
                  <a:rPr lang="en-US" sz="22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charset="0"/>
                  </a:rPr>
                  <a:t>“↑”;</a:t>
                </a:r>
                <a:endParaRPr lang="en-US" sz="2200" dirty="0">
                  <a:latin typeface="Consolas" panose="020B0609020204030204" pitchFamily="49" charset="0"/>
                  <a:ea typeface="仿宋" panose="02010609060101010101" pitchFamily="49" charset="-122"/>
                  <a:cs typeface="Times New Roman" panose="02020603050405020304" charset="0"/>
                </a:endParaRPr>
              </a:p>
              <a:p>
                <a:pPr marL="342900" indent="-342900" algn="l">
                  <a:buAutoNum type="arabicPeriod"/>
                  <a:defRPr/>
                </a:pPr>
                <a:r>
                  <a:rPr lang="da-DK" sz="2200" dirty="0">
                    <a:solidFill>
                      <a:srgbClr val="FF0000"/>
                    </a:solidFill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charset="0"/>
                  </a:rPr>
                  <a:t> </a:t>
                </a:r>
                <a:r>
                  <a:rPr lang="da-DK" sz="22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charset="0"/>
                  </a:rPr>
                  <a:t>       </a:t>
                </a:r>
                <a:r>
                  <a:rPr lang="da-DK" sz="2200" dirty="0">
                    <a:solidFill>
                      <a:srgbClr val="FF0000"/>
                    </a:solidFill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charset="0"/>
                  </a:rPr>
                  <a:t>Else</a:t>
                </a:r>
                <a:r>
                  <a:rPr lang="da-DK" sz="22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charset="0"/>
                  </a:rPr>
                  <a:t> C[i,j]</a:t>
                </a:r>
                <a:r>
                  <a:rPr lang="en-US" altLang="zh-CN" sz="2200" b="1" dirty="0">
                    <a:solidFill>
                      <a:schemeClr val="tx1"/>
                    </a:solidFill>
                    <a:latin typeface="华文细黑" panose="02010600040101010101" charset="-122"/>
                    <a:ea typeface="华文细黑" panose="02010600040101010101" charset="-122"/>
                    <a:cs typeface="华文细黑" panose="02010600040101010101" charset="-122"/>
                    <a:sym typeface="Symbol" panose="05050102010706020507" pitchFamily="18" charset="2"/>
                  </a:rPr>
                  <a:t>  </a:t>
                </a:r>
                <a:r>
                  <a:rPr lang="da-DK" sz="22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charset="0"/>
                  </a:rPr>
                  <a:t>C[i,j-1]; B[i,j]</a:t>
                </a:r>
                <a:r>
                  <a:rPr lang="en-US" altLang="zh-CN" sz="2200" b="1" dirty="0">
                    <a:solidFill>
                      <a:schemeClr val="tx1"/>
                    </a:solidFill>
                    <a:latin typeface="华文细黑" panose="02010600040101010101" charset="-122"/>
                    <a:ea typeface="华文细黑" panose="02010600040101010101" charset="-122"/>
                    <a:cs typeface="华文细黑" panose="02010600040101010101" charset="-122"/>
                    <a:sym typeface="Symbol" panose="05050102010706020507" pitchFamily="18" charset="2"/>
                  </a:rPr>
                  <a:t> </a:t>
                </a:r>
                <a:r>
                  <a:rPr lang="da-DK" sz="22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charset="0"/>
                  </a:rPr>
                  <a:t>“←”; </a:t>
                </a:r>
                <a:endParaRPr lang="da-DK" sz="2200" dirty="0">
                  <a:latin typeface="Consolas" panose="020B0609020204030204" pitchFamily="49" charset="0"/>
                  <a:ea typeface="仿宋" panose="02010609060101010101" pitchFamily="49" charset="-122"/>
                  <a:cs typeface="Times New Roman" panose="02020603050405020304" charset="0"/>
                </a:endParaRPr>
              </a:p>
              <a:p>
                <a:pPr marL="342900" indent="-342900" algn="l">
                  <a:buAutoNum type="arabicPeriod"/>
                  <a:defRPr/>
                </a:pPr>
                <a:r>
                  <a:rPr lang="en-US" sz="2200" dirty="0">
                    <a:solidFill>
                      <a:srgbClr val="FF0000"/>
                    </a:solidFill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charset="0"/>
                  </a:rPr>
                  <a:t>Return</a:t>
                </a:r>
                <a:r>
                  <a:rPr lang="en-US" sz="22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charset="0"/>
                  </a:rPr>
                  <a:t> C and B</a:t>
                </a:r>
                <a:endParaRPr lang="en-US" sz="2200" dirty="0">
                  <a:latin typeface="Consolas" panose="020B0609020204030204" pitchFamily="49" charset="0"/>
                  <a:ea typeface="仿宋" panose="02010609060101010101" pitchFamily="49" charset="-122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4" name="Text 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14300" y="609600"/>
                <a:ext cx="8915400" cy="5701524"/>
              </a:xfrm>
              <a:prstGeom prst="rect">
                <a:avLst/>
              </a:prstGeom>
              <a:blipFill rotWithShape="1">
                <a:blip r:embed="rId1"/>
                <a:stretch>
                  <a:fillRect l="-3597" t="-11" b="-4970"/>
                </a:stretch>
              </a:blipFill>
              <a:ln w="9525">
                <a:noFill/>
                <a:miter lim="800000"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 prstMaterial="metal">
                <a:bevelT w="88900" h="88900"/>
              </a:sp3d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4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70560" y="1256056"/>
            <a:ext cx="8092440" cy="3544544"/>
          </a:xfrm>
          <a:solidFill>
            <a:srgbClr val="FFFFFF"/>
          </a:solidFill>
          <a:ln w="25400">
            <a:solidFill>
              <a:schemeClr val="tx2">
                <a:lumMod val="60000"/>
                <a:lumOff val="40000"/>
              </a:schemeClr>
            </a:solidFill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lvl="1" algn="just" eaLnBrk="1" hangingPunct="1">
              <a:lnSpc>
                <a:spcPct val="150000"/>
              </a:lnSpc>
              <a:buClrTx/>
              <a:buSzTx/>
              <a:buChar char="•"/>
              <a:defRPr/>
            </a:pPr>
            <a:r>
              <a:rPr lang="zh-CN" altLang="en-US" b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分析优化解的结构</a:t>
            </a:r>
            <a:endParaRPr lang="zh-CN" altLang="en-US" b="1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lvl="1" algn="just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b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递归地定义最优</a:t>
            </a: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值</a:t>
            </a:r>
            <a:r>
              <a:rPr lang="zh-CN" altLang="en-US" b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的代价</a:t>
            </a:r>
            <a:endParaRPr lang="zh-CN" altLang="en-US" b="1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lvl="1" algn="just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b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自底向上地计算优化解的代价保存之，并获取构造最优</a:t>
            </a: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值</a:t>
            </a:r>
            <a:r>
              <a:rPr lang="zh-CN" altLang="en-US" b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的信息</a:t>
            </a:r>
            <a:endParaRPr lang="zh-CN" altLang="en-US" b="1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lvl="1" algn="just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b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根据构造最优</a:t>
            </a: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值</a:t>
            </a:r>
            <a:r>
              <a:rPr lang="zh-CN" altLang="en-US" b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的信息构造优化解</a:t>
            </a:r>
            <a:r>
              <a:rPr lang="zh-CN" altLang="en-US" sz="3200" b="1" dirty="0">
                <a:solidFill>
                  <a:schemeClr val="tx2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endParaRPr lang="en-US" altLang="zh-CN" sz="3200" b="1" dirty="0">
              <a:solidFill>
                <a:schemeClr val="tx2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0" y="242570"/>
            <a:ext cx="91440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3600" b="1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j-cs"/>
                <a:sym typeface="+mn-ea"/>
              </a:rPr>
              <a:t>使用动态规划</a:t>
            </a:r>
            <a:endParaRPr kumimoji="1" lang="zh-CN" altLang="en-US" sz="2800" b="1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  <a:sym typeface="+mn-ea"/>
            </a:endParaRPr>
          </a:p>
        </p:txBody>
      </p:sp>
      <p:sp>
        <p:nvSpPr>
          <p:cNvPr id="4" name="Left Arrow 3"/>
          <p:cNvSpPr/>
          <p:nvPr/>
        </p:nvSpPr>
        <p:spPr>
          <a:xfrm>
            <a:off x="7010400" y="4345966"/>
            <a:ext cx="902677" cy="454634"/>
          </a:xfrm>
          <a:prstGeom prst="leftArrow">
            <a:avLst/>
          </a:pr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683011" name="Rectangle 3"/>
              <p:cNvSpPr>
                <a:spLocks noGrp="1" noChangeArrowheads="1"/>
              </p:cNvSpPr>
              <p:nvPr>
                <p:ph type="body" idx="1"/>
              </p:nvPr>
            </p:nvSpPr>
            <p:spPr bwMode="auto">
              <a:xfrm>
                <a:off x="457200" y="1493520"/>
                <a:ext cx="8339455" cy="3078480"/>
              </a:xfrm>
              <a:solidFill>
                <a:srgbClr val="FFFFFF"/>
              </a:solidFill>
              <a:ln w="25400">
                <a:solidFill>
                  <a:schemeClr val="tx2">
                    <a:lumMod val="60000"/>
                    <a:lumOff val="40000"/>
                  </a:schemeClr>
                </a:solidFill>
                <a:miter lim="800000"/>
              </a:ln>
            </p:spPr>
            <p:txBody>
              <a:bodyPr vert="horz" wrap="square" lIns="91440" tIns="45720" rIns="91440" bIns="45720" numCol="1" anchor="t" anchorCtr="0" compatLnSpc="1">
                <a:normAutofit fontScale="90000"/>
              </a:bodyPr>
              <a:lstStyle/>
              <a:p>
                <a:pPr algn="just" eaLnBrk="1" hangingPunct="1">
                  <a:lnSpc>
                    <a:spcPct val="150000"/>
                  </a:lnSpc>
                  <a:defRPr/>
                </a:pPr>
                <a:r>
                  <a:rPr lang="zh-CN" altLang="en-US" sz="3600" b="1" dirty="0"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rPr>
                  <a:t>基本思想</a:t>
                </a:r>
                <a:endParaRPr lang="zh-CN" altLang="en-US" sz="3600" b="1" dirty="0"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endParaRPr>
              </a:p>
              <a:p>
                <a:pPr lvl="1">
                  <a:lnSpc>
                    <a:spcPct val="150000"/>
                  </a:lnSpc>
                  <a:defRPr/>
                </a:pPr>
                <a:r>
                  <a:rPr lang="zh-CN" altLang="en-US" sz="3200" b="1" dirty="0">
                    <a:solidFill>
                      <a:schemeClr val="tx1"/>
                    </a:solidFill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rPr>
                  <a:t>从</a:t>
                </a:r>
                <a14:m>
                  <m:oMath xmlns:m="http://schemas.openxmlformats.org/officeDocument/2006/math">
                    <m:r>
                      <a:rPr lang="en-US" altLang="zh-CN" sz="3200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华文细黑" panose="02010600040101010101" charset="-122"/>
                      </a:rPr>
                      <m:t>𝑩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32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华文细黑" panose="02010600040101010101" charset="-122"/>
                          </a:rPr>
                        </m:ctrlPr>
                      </m:dPr>
                      <m:e>
                        <m:r>
                          <a:rPr lang="en-US" altLang="zh-CN" sz="32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华文细黑" panose="02010600040101010101" charset="-122"/>
                          </a:rPr>
                          <m:t>𝒎</m:t>
                        </m:r>
                        <m:r>
                          <a:rPr lang="en-US" altLang="zh-CN" sz="32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华文细黑" panose="02010600040101010101" charset="-122"/>
                          </a:rPr>
                          <m:t>,</m:t>
                        </m:r>
                        <m:r>
                          <a:rPr lang="en-US" altLang="zh-CN" sz="32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华文细黑" panose="02010600040101010101" charset="-122"/>
                          </a:rPr>
                          <m:t>𝒏</m:t>
                        </m:r>
                      </m:e>
                    </m:d>
                    <m:r>
                      <a:rPr lang="en-US" altLang="zh-CN" sz="3200" b="1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华文细黑" panose="02010600040101010101" charset="-122"/>
                      </a:rPr>
                      <m:t> </m:t>
                    </m:r>
                  </m:oMath>
                </a14:m>
                <a:r>
                  <a:rPr lang="zh-CN" altLang="en-US" sz="3200" b="1" dirty="0">
                    <a:solidFill>
                      <a:schemeClr val="tx1"/>
                    </a:solidFill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rPr>
                  <a:t>开始按指针搜索</a:t>
                </a:r>
                <a:endParaRPr lang="zh-CN" altLang="en-US" sz="3200" b="1" dirty="0">
                  <a:solidFill>
                    <a:schemeClr val="tx1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endParaRPr>
              </a:p>
              <a:p>
                <a:pPr lvl="1" eaLnBrk="1" hangingPunct="1">
                  <a:lnSpc>
                    <a:spcPct val="150000"/>
                  </a:lnSpc>
                  <a:defRPr/>
                </a:pPr>
                <a:r>
                  <a:rPr lang="zh-CN" altLang="en-US" sz="3200" b="1" dirty="0">
                    <a:solidFill>
                      <a:schemeClr val="tx1"/>
                    </a:solidFill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rPr>
                  <a:t>若</a:t>
                </a:r>
                <a14:m>
                  <m:oMath xmlns:m="http://schemas.openxmlformats.org/officeDocument/2006/math">
                    <m:r>
                      <a:rPr lang="en-US" altLang="zh-CN" sz="3200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𝑩</m:t>
                    </m:r>
                    <m:r>
                      <a:rPr lang="en-US" altLang="zh-CN" sz="3200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[</m:t>
                    </m:r>
                    <m:r>
                      <a:rPr lang="en-US" altLang="zh-CN" sz="3200" b="1" i="1" dirty="0" err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𝒊</m:t>
                    </m:r>
                    <m:r>
                      <a:rPr lang="en-US" altLang="zh-CN" sz="3200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, </m:t>
                    </m:r>
                    <m:r>
                      <a:rPr lang="en-US" altLang="zh-CN" sz="3200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𝒋</m:t>
                    </m:r>
                    <m:r>
                      <a:rPr lang="en-US" altLang="zh-CN" sz="3200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]=“↖”</m:t>
                    </m:r>
                  </m:oMath>
                </a14:m>
                <a:r>
                  <a:rPr lang="en-US" altLang="zh-CN" sz="3200" b="1" dirty="0">
                    <a:solidFill>
                      <a:srgbClr val="0000FF"/>
                    </a:solidFill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rPr>
                  <a:t>，</a:t>
                </a:r>
                <a:r>
                  <a:rPr lang="zh-CN" altLang="en-US" sz="3200" b="1" dirty="0">
                    <a:solidFill>
                      <a:schemeClr val="tx1"/>
                    </a:solidFill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rPr>
                  <a:t>则</a:t>
                </a:r>
                <a14:m>
                  <m:oMath xmlns:m="http://schemas.openxmlformats.org/officeDocument/2006/math">
                    <m:r>
                      <a:rPr lang="en-US" altLang="zh-CN" sz="3200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𝒙</m:t>
                    </m:r>
                    <m:r>
                      <a:rPr lang="en-US" altLang="zh-CN" sz="3200" b="1" i="1" baseline="-30000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𝒊</m:t>
                    </m:r>
                    <m:r>
                      <a:rPr lang="en-US" altLang="zh-CN" sz="3200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=</m:t>
                    </m:r>
                    <m:r>
                      <a:rPr lang="en-US" altLang="zh-CN" sz="3200" b="1" i="1" dirty="0" err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𝒚</m:t>
                    </m:r>
                    <m:r>
                      <a:rPr lang="en-US" altLang="zh-CN" sz="3200" b="1" i="1" baseline="-30000" dirty="0" err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𝒋</m:t>
                    </m:r>
                  </m:oMath>
                </a14:m>
                <a:r>
                  <a:rPr lang="zh-CN" altLang="en-US" sz="3200" b="1" dirty="0">
                    <a:solidFill>
                      <a:schemeClr val="tx1"/>
                    </a:solidFill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rPr>
                  <a:t>是</a:t>
                </a:r>
                <a:r>
                  <a:rPr lang="en-US" altLang="zh-CN" sz="3200" b="1" dirty="0">
                    <a:solidFill>
                      <a:schemeClr val="tx1"/>
                    </a:solidFill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rPr>
                  <a:t>LCS</a:t>
                </a:r>
                <a:r>
                  <a:rPr lang="zh-CN" altLang="en-US" sz="3200" b="1" dirty="0">
                    <a:solidFill>
                      <a:schemeClr val="tx1"/>
                    </a:solidFill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rPr>
                  <a:t>的一个元素</a:t>
                </a:r>
                <a:endParaRPr lang="zh-CN" altLang="en-US" sz="3200" b="1" dirty="0">
                  <a:solidFill>
                    <a:schemeClr val="tx1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endParaRPr>
              </a:p>
              <a:p>
                <a:pPr lvl="1" eaLnBrk="1" hangingPunct="1">
                  <a:lnSpc>
                    <a:spcPct val="150000"/>
                  </a:lnSpc>
                  <a:defRPr/>
                </a:pPr>
                <a:r>
                  <a:rPr lang="zh-CN" altLang="en-US" sz="3200" b="1" dirty="0">
                    <a:solidFill>
                      <a:schemeClr val="tx1"/>
                    </a:solidFill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rPr>
                  <a:t>如此找到的“</a:t>
                </a:r>
                <a:r>
                  <a:rPr lang="en-US" altLang="zh-CN" sz="3200" b="1" dirty="0">
                    <a:solidFill>
                      <a:schemeClr val="tx1"/>
                    </a:solidFill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rPr>
                  <a:t>LCS</a:t>
                </a:r>
                <a:r>
                  <a:rPr lang="zh-CN" altLang="en-US" sz="3200" b="1" dirty="0">
                    <a:solidFill>
                      <a:schemeClr val="tx1"/>
                    </a:solidFill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rPr>
                  <a:t>”是</a:t>
                </a:r>
                <a14:m>
                  <m:oMath xmlns:m="http://schemas.openxmlformats.org/officeDocument/2006/math">
                    <m:r>
                      <a:rPr lang="en-US" altLang="zh-CN" sz="3200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𝑿</m:t>
                    </m:r>
                  </m:oMath>
                </a14:m>
                <a:r>
                  <a:rPr lang="zh-CN" altLang="en-US" sz="3200" b="1" dirty="0">
                    <a:solidFill>
                      <a:schemeClr val="tx1"/>
                    </a:solidFill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rPr>
                  <a:t>与</a:t>
                </a:r>
                <a14:m>
                  <m:oMath xmlns:m="http://schemas.openxmlformats.org/officeDocument/2006/math">
                    <m:r>
                      <a:rPr lang="en-US" altLang="zh-CN" sz="3200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𝒀</m:t>
                    </m:r>
                  </m:oMath>
                </a14:m>
                <a:r>
                  <a:rPr lang="zh-CN" altLang="en-US" sz="3200" b="1" dirty="0">
                    <a:solidFill>
                      <a:schemeClr val="tx1"/>
                    </a:solidFill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rPr>
                  <a:t>的</a:t>
                </a:r>
                <a:r>
                  <a:rPr lang="en-US" altLang="zh-CN" sz="3200" b="1" dirty="0">
                    <a:solidFill>
                      <a:schemeClr val="tx1"/>
                    </a:solidFill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rPr>
                  <a:t>LCS</a:t>
                </a:r>
                <a:endParaRPr lang="zh-CN" altLang="en-US" sz="3200" b="1" dirty="0">
                  <a:solidFill>
                    <a:schemeClr val="tx1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683011" name="Rectangle 3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 bwMode="auto">
              <a:xfrm>
                <a:off x="457200" y="1493520"/>
                <a:ext cx="8339455" cy="3078480"/>
              </a:xfrm>
              <a:blipFill rotWithShape="1">
                <a:blip r:embed="rId1"/>
                <a:stretch>
                  <a:fillRect l="-160" t="-413" r="-152" b="-413"/>
                </a:stretch>
              </a:blipFill>
              <a:ln w="25400">
                <a:solidFill>
                  <a:schemeClr val="tx2">
                    <a:lumMod val="60000"/>
                    <a:lumOff val="40000"/>
                  </a:schemeClr>
                </a:solidFill>
                <a:miter lim="8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6200" y="140970"/>
            <a:ext cx="9058835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zh-CN" altLang="en-US" sz="36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charset="0"/>
              </a:rPr>
              <a:t>第四步：获取构造最优值的信息</a:t>
            </a:r>
            <a:endParaRPr lang="zh-CN" altLang="en-US" sz="3600" b="1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9"/>
          <p:cNvSpPr txBox="1">
            <a:spLocks noChangeArrowheads="1"/>
          </p:cNvSpPr>
          <p:nvPr/>
        </p:nvSpPr>
        <p:spPr bwMode="auto">
          <a:xfrm>
            <a:off x="-2151" y="437416"/>
            <a:ext cx="9144000" cy="677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tabLst>
                <a:tab pos="2755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marL="742950" indent="-285750">
              <a:tabLst>
                <a:tab pos="2755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tabLst>
                <a:tab pos="2755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tabLst>
                <a:tab pos="2755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tabLst>
                <a:tab pos="2755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2755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2755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2755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2755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defRPr/>
            </a:pPr>
            <a:r>
              <a:rPr kumimoji="0" lang="zh-CN" altLang="en-US" sz="4400" b="1" dirty="0">
                <a:solidFill>
                  <a:srgbClr val="1F497D">
                    <a:lumMod val="60000"/>
                    <a:lumOff val="40000"/>
                  </a:srgb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本讲内容</a:t>
            </a:r>
            <a:endParaRPr kumimoji="0" lang="zh-CN" altLang="en-US" sz="4400" b="1" dirty="0">
              <a:solidFill>
                <a:srgbClr val="1F497D">
                  <a:lumMod val="60000"/>
                  <a:lumOff val="40000"/>
                </a:srgbClr>
              </a:solidFill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71686" name="TextBox 1"/>
          <p:cNvSpPr txBox="1">
            <a:spLocks noChangeArrowheads="1"/>
          </p:cNvSpPr>
          <p:nvPr/>
        </p:nvSpPr>
        <p:spPr bwMode="auto">
          <a:xfrm>
            <a:off x="458859" y="1540563"/>
            <a:ext cx="8221980" cy="384105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60000"/>
                <a:lumOff val="40000"/>
              </a:schemeClr>
            </a:solidFill>
            <a:miter lim="800000"/>
          </a:ln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lvl="1">
              <a:spcBef>
                <a:spcPct val="0"/>
              </a:spcBef>
              <a:buNone/>
            </a:pPr>
            <a:r>
              <a:rPr lang="en-US" altLang="zh-CN" sz="4200" dirty="0">
                <a:solidFill>
                  <a:srgbClr val="FF0000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rPr>
              <a:t>		7.1 </a:t>
            </a:r>
            <a:r>
              <a:rPr lang="zh-CN" altLang="zh-CN" sz="4200" dirty="0">
                <a:solidFill>
                  <a:srgbClr val="FF0000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rPr>
              <a:t>动态规划的原理</a:t>
            </a:r>
            <a:endParaRPr lang="zh-CN" altLang="zh-CN" sz="4200" dirty="0">
              <a:solidFill>
                <a:srgbClr val="FF0000"/>
              </a:solidFill>
              <a:latin typeface="Times New Roman" panose="02020603050405020304" charset="0"/>
              <a:ea typeface="楷体" panose="02010609060101010101" pitchFamily="49" charset="-122"/>
              <a:cs typeface="Times New Roman" panose="02020603050405020304" charset="0"/>
            </a:endParaRPr>
          </a:p>
          <a:p>
            <a:pPr>
              <a:buNone/>
            </a:pPr>
            <a:r>
              <a:rPr lang="en-US" altLang="zh-CN" sz="4200" dirty="0">
                <a:solidFill>
                  <a:srgbClr val="000000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rPr>
              <a:t>	7.2 </a:t>
            </a:r>
            <a:r>
              <a:rPr lang="zh-CN" altLang="zh-CN" sz="4200" dirty="0">
                <a:solidFill>
                  <a:srgbClr val="000000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rPr>
              <a:t>矩阵乘法问题</a:t>
            </a:r>
            <a:endParaRPr lang="zh-CN" altLang="zh-CN" sz="4200" dirty="0">
              <a:solidFill>
                <a:srgbClr val="000000"/>
              </a:solidFill>
              <a:latin typeface="Times New Roman" panose="02020603050405020304" charset="0"/>
              <a:ea typeface="楷体" panose="02010609060101010101" pitchFamily="49" charset="-122"/>
              <a:cs typeface="Times New Roman" panose="02020603050405020304" charset="0"/>
            </a:endParaRPr>
          </a:p>
          <a:p>
            <a:pPr lvl="2">
              <a:buNone/>
            </a:pPr>
            <a:r>
              <a:rPr lang="en-US" altLang="zh-CN" sz="4200" dirty="0">
                <a:solidFill>
                  <a:schemeClr val="tx1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rPr>
              <a:t>7.3 最长公共子序列</a:t>
            </a:r>
            <a:endParaRPr lang="en-US" altLang="zh-CN" sz="4200" dirty="0">
              <a:solidFill>
                <a:schemeClr val="tx1"/>
              </a:solidFill>
              <a:latin typeface="Times New Roman" panose="02020603050405020304" charset="0"/>
              <a:ea typeface="楷体" panose="02010609060101010101" pitchFamily="49" charset="-122"/>
              <a:cs typeface="Times New Roman" panose="02020603050405020304" charset="0"/>
            </a:endParaRPr>
          </a:p>
          <a:p>
            <a:pPr lvl="2">
              <a:buNone/>
            </a:pPr>
            <a:r>
              <a:rPr lang="en-US" altLang="zh-CN" sz="4200" dirty="0">
                <a:solidFill>
                  <a:srgbClr val="000000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rPr>
              <a:t>7.4 0-1背包问题</a:t>
            </a:r>
            <a:endParaRPr lang="en-US" altLang="zh-CN" sz="4200" dirty="0">
              <a:solidFill>
                <a:srgbClr val="000000"/>
              </a:solidFill>
              <a:latin typeface="Times New Roman" panose="02020603050405020304" charset="0"/>
              <a:ea typeface="楷体" panose="02010609060101010101" pitchFamily="49" charset="-122"/>
              <a:cs typeface="Times New Roman" panose="02020603050405020304" charset="0"/>
            </a:endParaRPr>
          </a:p>
          <a:p>
            <a:pPr lvl="2">
              <a:buNone/>
            </a:pPr>
            <a:r>
              <a:rPr lang="en-US" altLang="zh-CN" sz="4200" dirty="0">
                <a:solidFill>
                  <a:srgbClr val="000000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rPr>
              <a:t>7.5 </a:t>
            </a:r>
            <a:r>
              <a:rPr lang="en-US" altLang="zh-CN" sz="4200" dirty="0" err="1">
                <a:solidFill>
                  <a:srgbClr val="000000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rPr>
              <a:t>最优</a:t>
            </a:r>
            <a:r>
              <a:rPr lang="zh-CN" altLang="en-US" sz="4200" dirty="0">
                <a:solidFill>
                  <a:srgbClr val="000000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rPr>
              <a:t>二叉</a:t>
            </a:r>
            <a:r>
              <a:rPr lang="en-US" altLang="zh-CN" sz="4200" dirty="0" err="1">
                <a:solidFill>
                  <a:srgbClr val="000000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rPr>
              <a:t>搜索树</a:t>
            </a:r>
            <a:r>
              <a:rPr lang="en-US" altLang="zh-CN" sz="4200" dirty="0">
                <a:solidFill>
                  <a:srgbClr val="000000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rPr>
              <a:t>	</a:t>
            </a:r>
            <a:endParaRPr lang="zh-CN" altLang="zh-CN" sz="4200" dirty="0">
              <a:solidFill>
                <a:srgbClr val="000000"/>
              </a:solidFill>
              <a:latin typeface="Times New Roman" panose="02020603050405020304" charset="0"/>
              <a:ea typeface="楷体" panose="02010609060101010101" pitchFamily="49" charset="-122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文本框 1"/>
              <p:cNvSpPr txBox="1"/>
              <p:nvPr/>
            </p:nvSpPr>
            <p:spPr>
              <a:xfrm>
                <a:off x="654050" y="4232275"/>
                <a:ext cx="7499350" cy="830997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eaLnBrk="1" hangingPunct="1">
                  <a:spcBef>
                    <a:spcPct val="20000"/>
                  </a:spcBef>
                  <a:buClr>
                    <a:schemeClr val="accent2"/>
                  </a:buClr>
                  <a:buSzPct val="80000"/>
                  <a:buFont typeface="Wingdings" panose="05000000000000000000" pitchFamily="2" charset="2"/>
                  <a:buNone/>
                  <a:defRPr/>
                </a:pPr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  <a:sym typeface="+mn-ea"/>
                      </a:rPr>
                      <m:t>𝑷𝒓𝒊𝒏𝒕</m:t>
                    </m:r>
                    <m:r>
                      <a:rPr lang="en-US" altLang="zh-CN" sz="2400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  <a:sym typeface="+mn-ea"/>
                      </a:rPr>
                      <m:t>−</m:t>
                    </m:r>
                    <m:r>
                      <a:rPr lang="en-US" altLang="zh-CN" sz="2400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  <a:sym typeface="+mn-ea"/>
                      </a:rPr>
                      <m:t>𝑳𝑪𝑺</m:t>
                    </m:r>
                    <m:r>
                      <a:rPr lang="en-US" altLang="zh-CN" sz="2400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  <a:sym typeface="+mn-ea"/>
                      </a:rPr>
                      <m:t>(</m:t>
                    </m:r>
                    <m:r>
                      <a:rPr lang="en-US" altLang="zh-CN" sz="2400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  <a:sym typeface="+mn-ea"/>
                      </a:rPr>
                      <m:t>𝑩</m:t>
                    </m:r>
                    <m:r>
                      <a:rPr lang="en-US" altLang="zh-CN" sz="2400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  <a:sym typeface="+mn-ea"/>
                      </a:rPr>
                      <m:t>, </m:t>
                    </m:r>
                    <m:r>
                      <a:rPr lang="en-US" altLang="zh-CN" sz="2400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  <a:sym typeface="+mn-ea"/>
                      </a:rPr>
                      <m:t>𝑿</m:t>
                    </m:r>
                    <m:r>
                      <a:rPr lang="en-US" altLang="zh-CN" sz="2400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  <a:sym typeface="+mn-ea"/>
                      </a:rPr>
                      <m:t>, </m:t>
                    </m:r>
                    <m:r>
                      <a:rPr lang="en-US" altLang="zh-CN" sz="2400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  <a:sym typeface="+mn-ea"/>
                      </a:rPr>
                      <m:t>𝒍𝒆𝒏𝒈𝒕𝒉</m:t>
                    </m:r>
                    <m:r>
                      <a:rPr lang="en-US" altLang="zh-CN" sz="2400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  <a:sym typeface="+mn-ea"/>
                      </a:rPr>
                      <m:t>(</m:t>
                    </m:r>
                    <m:r>
                      <a:rPr lang="en-US" altLang="zh-CN" sz="2400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  <a:sym typeface="+mn-ea"/>
                      </a:rPr>
                      <m:t>𝑿</m:t>
                    </m:r>
                    <m:r>
                      <a:rPr lang="en-US" altLang="zh-CN" sz="2400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  <a:sym typeface="+mn-ea"/>
                      </a:rPr>
                      <m:t>), </m:t>
                    </m:r>
                    <m:r>
                      <a:rPr lang="en-US" altLang="zh-CN" sz="2400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  <a:sym typeface="+mn-ea"/>
                      </a:rPr>
                      <m:t>𝒍𝒆𝒏𝒈𝒕𝒉</m:t>
                    </m:r>
                    <m:r>
                      <a:rPr lang="en-US" altLang="zh-CN" sz="2400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  <a:sym typeface="+mn-ea"/>
                      </a:rPr>
                      <m:t>(</m:t>
                    </m:r>
                    <m:r>
                      <a:rPr lang="en-US" altLang="zh-CN" sz="2400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  <a:sym typeface="+mn-ea"/>
                      </a:rPr>
                      <m:t>𝒀</m:t>
                    </m:r>
                    <m:r>
                      <a:rPr lang="en-US" altLang="zh-CN" sz="2400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  <a:sym typeface="+mn-ea"/>
                      </a:rPr>
                      <m:t>))</m:t>
                    </m:r>
                  </m:oMath>
                </a14:m>
                <a:r>
                  <a:rPr lang="zh-CN" altLang="en-US" sz="2400" b="1" dirty="0">
                    <a:solidFill>
                      <a:srgbClr val="FF0000"/>
                    </a:solidFill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  <a:sym typeface="+mn-ea"/>
                  </a:rPr>
                  <a:t>可打印出</a:t>
                </a:r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  <a:sym typeface="+mn-ea"/>
                      </a:rPr>
                      <m:t>𝑿</m:t>
                    </m:r>
                  </m:oMath>
                </a14:m>
                <a:r>
                  <a:rPr lang="zh-CN" altLang="en-US" sz="2400" b="1" dirty="0">
                    <a:solidFill>
                      <a:srgbClr val="FF0000"/>
                    </a:solidFill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  <a:sym typeface="+mn-ea"/>
                  </a:rPr>
                  <a:t>与</a:t>
                </a:r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  <a:sym typeface="+mn-ea"/>
                      </a:rPr>
                      <m:t>𝒀</m:t>
                    </m:r>
                  </m:oMath>
                </a14:m>
                <a:r>
                  <a:rPr lang="zh-CN" altLang="en-US" sz="2400" b="1" dirty="0">
                    <a:solidFill>
                      <a:srgbClr val="FF0000"/>
                    </a:solidFill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  <a:sym typeface="+mn-ea"/>
                  </a:rPr>
                  <a:t>的</a:t>
                </a:r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  <a:sym typeface="+mn-ea"/>
                      </a:rPr>
                      <m:t>𝑳𝑪𝑺</m:t>
                    </m:r>
                  </m:oMath>
                </a14:m>
                <a:endParaRPr lang="en-US" altLang="zh-CN" sz="2400" b="1" i="1" dirty="0">
                  <a:solidFill>
                    <a:srgbClr val="FF0000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  <a:sym typeface="+mn-ea"/>
                </a:endParaRPr>
              </a:p>
            </p:txBody>
          </p:sp>
        </mc:Choice>
        <mc:Fallback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050" y="4232275"/>
                <a:ext cx="7499350" cy="830997"/>
              </a:xfrm>
              <a:prstGeom prst="rect">
                <a:avLst/>
              </a:prstGeom>
              <a:blipFill rotWithShape="1">
                <a:blip r:embed="rId1"/>
                <a:stretch>
                  <a:fillRect b="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2685" name="Rectangle 157"/>
          <p:cNvSpPr>
            <a:spLocks noChangeArrowheads="1"/>
          </p:cNvSpPr>
          <p:nvPr/>
        </p:nvSpPr>
        <p:spPr bwMode="auto">
          <a:xfrm>
            <a:off x="0" y="157480"/>
            <a:ext cx="9143999" cy="645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 fontAlgn="base">
              <a:buClrTx/>
              <a:buSzTx/>
              <a:buFontTx/>
            </a:pPr>
            <a:r>
              <a:rPr lang="zh-CN" altLang="en-US" sz="3600" b="1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j-cs"/>
              </a:rPr>
              <a:t>构造最优解</a:t>
            </a:r>
            <a:endParaRPr lang="zh-CN" altLang="en-US" sz="3600" b="1" dirty="0">
              <a:solidFill>
                <a:srgbClr val="0070C0"/>
              </a:solidFill>
              <a:latin typeface="楷体" panose="02010609060101010101" pitchFamily="49" charset="-122"/>
              <a:ea typeface="楷体" panose="02010609060101010101" pitchFamily="49" charset="-122"/>
              <a:cs typeface="+mj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 Box 3"/>
              <p:cNvSpPr txBox="1">
                <a:spLocks noChangeArrowheads="1"/>
              </p:cNvSpPr>
              <p:nvPr/>
            </p:nvSpPr>
            <p:spPr bwMode="auto">
              <a:xfrm>
                <a:off x="434600" y="914400"/>
                <a:ext cx="8274797" cy="2876136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9525">
                <a:noFill/>
                <a:miter lim="800000"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 prstMaterial="metal">
                <a:bevelT w="88900" h="88900"/>
              </a:sp3d>
            </p:spPr>
            <p:txBody>
              <a:bodyPr wrap="square" lIns="144000" tIns="144000" bIns="144000">
                <a:spAutoFit/>
              </a:bodyPr>
              <a:lstStyle/>
              <a:p>
                <a:pPr algn="l">
                  <a:defRPr/>
                </a:pPr>
                <a:r>
                  <a:rPr lang="en-US" sz="24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charset="0"/>
                  </a:rPr>
                  <a:t>Print-LCS(</a:t>
                </a:r>
                <a:r>
                  <a:rPr lang="en-US" sz="2400" dirty="0" err="1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charset="0"/>
                  </a:rPr>
                  <a:t>B,X,</a:t>
                </a:r>
                <a:r>
                  <a:rPr lang="en-US" altLang="zh-CN" sz="2400" dirty="0" err="1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charset="0"/>
                  </a:rPr>
                  <a:t>i</a:t>
                </a:r>
                <a:r>
                  <a:rPr lang="en-US" sz="2400" dirty="0" err="1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charset="0"/>
                  </a:rPr>
                  <a:t>,j</a:t>
                </a:r>
                <a:r>
                  <a:rPr lang="en-US" sz="24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charset="0"/>
                  </a:rPr>
                  <a:t>)</a:t>
                </a:r>
                <a:endParaRPr lang="en-US" sz="2400" dirty="0">
                  <a:latin typeface="Consolas" panose="020B0609020204030204" pitchFamily="49" charset="0"/>
                  <a:ea typeface="仿宋" panose="02010609060101010101" pitchFamily="49" charset="-122"/>
                  <a:cs typeface="Times New Roman" panose="02020603050405020304" charset="0"/>
                </a:endParaRPr>
              </a:p>
              <a:p>
                <a:pPr marL="342900" indent="-342900" algn="l">
                  <a:buAutoNum type="arabicPeriod"/>
                  <a:defRPr/>
                </a:pPr>
                <a:r>
                  <a:rPr lang="en-US" sz="2400" dirty="0">
                    <a:solidFill>
                      <a:srgbClr val="FF0000"/>
                    </a:solidFill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charset="0"/>
                  </a:rPr>
                  <a:t>IF</a:t>
                </a:r>
                <a:r>
                  <a:rPr lang="en-US" sz="24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charset="0"/>
                  </a:rPr>
                  <a:t>  </a:t>
                </a:r>
                <a:r>
                  <a:rPr lang="en-US" sz="2400" dirty="0" err="1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charset="0"/>
                  </a:rPr>
                  <a:t>i</a:t>
                </a:r>
                <a:r>
                  <a:rPr lang="en-US" sz="24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charset="0"/>
                  </a:rPr>
                  <a:t>=0  or  j=0  </a:t>
                </a:r>
                <a:r>
                  <a:rPr lang="en-US" sz="2400" dirty="0">
                    <a:solidFill>
                      <a:srgbClr val="FF0000"/>
                    </a:solidFill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charset="0"/>
                  </a:rPr>
                  <a:t>THEN</a:t>
                </a:r>
                <a:r>
                  <a:rPr lang="en-US" sz="24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charset="0"/>
                  </a:rPr>
                  <a:t>  Return;</a:t>
                </a:r>
                <a:endParaRPr lang="en-US" sz="2400" dirty="0">
                  <a:latin typeface="Consolas" panose="020B0609020204030204" pitchFamily="49" charset="0"/>
                  <a:ea typeface="仿宋" panose="02010609060101010101" pitchFamily="49" charset="-122"/>
                  <a:cs typeface="Times New Roman" panose="02020603050405020304" charset="0"/>
                </a:endParaRPr>
              </a:p>
              <a:p>
                <a:pPr marL="342900" indent="-342900" algn="l">
                  <a:buAutoNum type="arabicPeriod"/>
                  <a:defRPr/>
                </a:pPr>
                <a:r>
                  <a:rPr lang="en-US" sz="2400" dirty="0">
                    <a:solidFill>
                      <a:srgbClr val="FF0000"/>
                    </a:solidFill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charset="0"/>
                  </a:rPr>
                  <a:t>IF</a:t>
                </a:r>
                <a:r>
                  <a:rPr lang="en-US" sz="24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charset="0"/>
                  </a:rPr>
                  <a:t>  B[</a:t>
                </a:r>
                <a:r>
                  <a:rPr lang="en-US" sz="2400" dirty="0" err="1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charset="0"/>
                  </a:rPr>
                  <a:t>i</a:t>
                </a:r>
                <a:r>
                  <a:rPr lang="en-US" sz="24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charset="0"/>
                  </a:rPr>
                  <a:t>, j]=“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  <a:ea typeface="仿宋" panose="02010609060101010101" pitchFamily="49" charset="-122"/>
                        <a:cs typeface="Times New Roman" panose="02020603050405020304" charset="0"/>
                      </a:rPr>
                      <m:t>↖</m:t>
                    </m:r>
                  </m:oMath>
                </a14:m>
                <a:r>
                  <a:rPr lang="en-US" sz="24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charset="0"/>
                  </a:rPr>
                  <a:t>” </a:t>
                </a:r>
                <a:endParaRPr lang="en-US" sz="2400" dirty="0">
                  <a:latin typeface="Consolas" panose="020B0609020204030204" pitchFamily="49" charset="0"/>
                  <a:ea typeface="仿宋" panose="02010609060101010101" pitchFamily="49" charset="-122"/>
                  <a:cs typeface="Times New Roman" panose="02020603050405020304" charset="0"/>
                </a:endParaRPr>
              </a:p>
              <a:p>
                <a:pPr marL="342900" indent="-342900" algn="l">
                  <a:buAutoNum type="arabicPeriod"/>
                  <a:defRPr/>
                </a:pPr>
                <a:r>
                  <a:rPr lang="en-US" sz="2400" dirty="0">
                    <a:solidFill>
                      <a:srgbClr val="FF0000"/>
                    </a:solidFill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charset="0"/>
                  </a:rPr>
                  <a:t>   THEN</a:t>
                </a:r>
                <a:r>
                  <a:rPr lang="en-US" sz="24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charset="0"/>
                  </a:rPr>
                  <a:t>  Print-LCS(B, X, i-1, j-1), Print x</a:t>
                </a:r>
                <a:r>
                  <a:rPr lang="en-US" sz="2400" baseline="-250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charset="0"/>
                  </a:rPr>
                  <a:t>i</a:t>
                </a:r>
                <a:r>
                  <a:rPr lang="en-US" sz="24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charset="0"/>
                  </a:rPr>
                  <a:t> </a:t>
                </a:r>
                <a:endParaRPr lang="en-US" sz="2400" dirty="0">
                  <a:latin typeface="Consolas" panose="020B0609020204030204" pitchFamily="49" charset="0"/>
                  <a:ea typeface="仿宋" panose="02010609060101010101" pitchFamily="49" charset="-122"/>
                  <a:cs typeface="Times New Roman" panose="02020603050405020304" charset="0"/>
                </a:endParaRPr>
              </a:p>
              <a:p>
                <a:pPr marL="342900" indent="-342900" algn="l">
                  <a:buAutoNum type="arabicPeriod"/>
                  <a:defRPr/>
                </a:pPr>
                <a:r>
                  <a:rPr lang="en-US" sz="2400" dirty="0">
                    <a:solidFill>
                      <a:srgbClr val="FF0000"/>
                    </a:solidFill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charset="0"/>
                  </a:rPr>
                  <a:t>   ELSE</a:t>
                </a:r>
                <a:r>
                  <a:rPr lang="en-US" sz="24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charset="0"/>
                  </a:rPr>
                  <a:t>   IF   B[</a:t>
                </a:r>
                <a:r>
                  <a:rPr lang="en-US" sz="2400" dirty="0" err="1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charset="0"/>
                  </a:rPr>
                  <a:t>i</a:t>
                </a:r>
                <a:r>
                  <a:rPr lang="en-US" sz="24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charset="0"/>
                  </a:rPr>
                  <a:t>, j] = “↑” </a:t>
                </a:r>
                <a:endParaRPr lang="en-US" sz="2400" dirty="0">
                  <a:latin typeface="Consolas" panose="020B0609020204030204" pitchFamily="49" charset="0"/>
                  <a:ea typeface="仿宋" panose="02010609060101010101" pitchFamily="49" charset="-122"/>
                  <a:cs typeface="Times New Roman" panose="02020603050405020304" charset="0"/>
                </a:endParaRPr>
              </a:p>
              <a:p>
                <a:pPr marL="342900" indent="-342900" algn="l">
                  <a:buAutoNum type="arabicPeriod"/>
                  <a:defRPr/>
                </a:pPr>
                <a:r>
                  <a:rPr lang="en-US" sz="2400" dirty="0">
                    <a:solidFill>
                      <a:srgbClr val="FF0000"/>
                    </a:solidFill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charset="0"/>
                  </a:rPr>
                  <a:t>       THEN</a:t>
                </a:r>
                <a:r>
                  <a:rPr lang="en-US" sz="24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charset="0"/>
                  </a:rPr>
                  <a:t>   Print-LCS(B, X, i-1, j)</a:t>
                </a:r>
                <a:endParaRPr lang="en-US" sz="2400" dirty="0">
                  <a:latin typeface="Consolas" panose="020B0609020204030204" pitchFamily="49" charset="0"/>
                  <a:ea typeface="仿宋" panose="02010609060101010101" pitchFamily="49" charset="-122"/>
                  <a:cs typeface="Times New Roman" panose="02020603050405020304" charset="0"/>
                </a:endParaRPr>
              </a:p>
              <a:p>
                <a:pPr marL="342900" indent="-342900" algn="l">
                  <a:buAutoNum type="arabicPeriod"/>
                  <a:defRPr/>
                </a:pPr>
                <a:r>
                  <a:rPr lang="en-US" sz="2400" dirty="0">
                    <a:solidFill>
                      <a:srgbClr val="FF0000"/>
                    </a:solidFill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charset="0"/>
                  </a:rPr>
                  <a:t>       ELSE</a:t>
                </a:r>
                <a:r>
                  <a:rPr lang="en-US" sz="24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charset="0"/>
                  </a:rPr>
                  <a:t>   Print-LCS(B, X, </a:t>
                </a:r>
                <a:r>
                  <a:rPr lang="en-US" sz="2400" dirty="0" err="1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charset="0"/>
                  </a:rPr>
                  <a:t>i</a:t>
                </a:r>
                <a:r>
                  <a:rPr lang="en-US" sz="24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charset="0"/>
                  </a:rPr>
                  <a:t>, j-1)</a:t>
                </a:r>
                <a:endParaRPr lang="en-US" sz="2400" dirty="0">
                  <a:latin typeface="Consolas" panose="020B0609020204030204" pitchFamily="49" charset="0"/>
                  <a:ea typeface="仿宋" panose="02010609060101010101" pitchFamily="49" charset="-122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5" name="Text 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34600" y="914400"/>
                <a:ext cx="8274797" cy="2876136"/>
              </a:xfrm>
              <a:prstGeom prst="rect">
                <a:avLst/>
              </a:prstGeom>
              <a:blipFill rotWithShape="1">
                <a:blip r:embed="rId2"/>
                <a:stretch>
                  <a:fillRect l="-3878" t="-22" r="4" b="-9861"/>
                </a:stretch>
              </a:blipFill>
              <a:ln w="9525">
                <a:noFill/>
                <a:miter lim="800000"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 prstMaterial="metal">
                <a:bevelT w="88900" h="88900"/>
              </a:sp3d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684557" name="Rectangle 525"/>
              <p:cNvSpPr>
                <a:spLocks noChangeArrowheads="1"/>
              </p:cNvSpPr>
              <p:nvPr/>
            </p:nvSpPr>
            <p:spPr bwMode="auto">
              <a:xfrm>
                <a:off x="609600" y="1066800"/>
                <a:ext cx="8153400" cy="547211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2">
                    <a:lumMod val="60000"/>
                    <a:lumOff val="40000"/>
                  </a:schemeClr>
                </a:solidFill>
                <a:miter lim="800000"/>
              </a:ln>
            </p:spPr>
            <p:txBody>
              <a:bodyPr/>
              <a:lstStyle>
                <a:lvl1pPr marL="342900" indent="-342900"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just">
                  <a:lnSpc>
                    <a:spcPct val="150000"/>
                  </a:lnSpc>
                  <a:defRPr/>
                </a:pPr>
                <a:r>
                  <a:rPr lang="zh-CN" altLang="en-US" sz="2400" b="1" dirty="0"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rPr>
                  <a:t>时间复杂性</a:t>
                </a:r>
                <a:endParaRPr lang="zh-CN" altLang="en-US" sz="2400" b="1" dirty="0"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endParaRPr>
              </a:p>
              <a:p>
                <a:pPr lvl="1" algn="just">
                  <a:lnSpc>
                    <a:spcPct val="15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  <a:defRPr/>
                </a:pPr>
                <a:r>
                  <a:rPr lang="zh-CN" altLang="en-US" b="1" dirty="0">
                    <a:solidFill>
                      <a:srgbClr val="0000CC"/>
                    </a:solidFill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rPr>
                  <a:t>计算代价的时间</a:t>
                </a:r>
                <a:endParaRPr lang="zh-CN" altLang="en-US" b="1" dirty="0">
                  <a:solidFill>
                    <a:srgbClr val="0000CC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endParaRPr>
              </a:p>
              <a:p>
                <a:pPr lvl="2" algn="just">
                  <a:lnSpc>
                    <a:spcPct val="150000"/>
                  </a:lnSpc>
                  <a:spcBef>
                    <a:spcPts val="0"/>
                  </a:spcBef>
                  <a:defRPr/>
                </a:pPr>
                <a14:m>
                  <m:oMath xmlns:m="http://schemas.openxmlformats.org/officeDocument/2006/math">
                    <m:r>
                      <a:rPr lang="zh-CN" altLang="en-US" sz="2400" b="1" i="1" dirty="0">
                        <a:solidFill>
                          <a:srgbClr val="0000CC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（</m:t>
                    </m:r>
                    <m:r>
                      <a:rPr lang="en-US" altLang="zh-CN" sz="2400" b="1" i="1" dirty="0" smtClean="0">
                        <a:solidFill>
                          <a:srgbClr val="0000CC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𝒊</m:t>
                    </m:r>
                    <m:r>
                      <a:rPr lang="en-US" altLang="zh-CN" sz="2400" b="1" i="1" dirty="0" smtClean="0">
                        <a:solidFill>
                          <a:srgbClr val="0000CC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,</m:t>
                    </m:r>
                    <m:r>
                      <a:rPr lang="en-US" altLang="zh-CN" sz="2400" b="1" i="1" dirty="0" smtClean="0">
                        <a:solidFill>
                          <a:srgbClr val="0000CC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𝒋</m:t>
                    </m:r>
                    <m:r>
                      <a:rPr lang="zh-CN" altLang="en-US" sz="2400" b="1" i="1" dirty="0">
                        <a:solidFill>
                          <a:srgbClr val="0000CC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）</m:t>
                    </m:r>
                  </m:oMath>
                </a14:m>
                <a:r>
                  <a:rPr lang="zh-CN" altLang="en-US" sz="2400" b="1" dirty="0">
                    <a:solidFill>
                      <a:srgbClr val="663300"/>
                    </a:solidFill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rPr>
                  <a:t>两层循环，</a:t>
                </a:r>
                <a14:m>
                  <m:oMath xmlns:m="http://schemas.openxmlformats.org/officeDocument/2006/math">
                    <m:r>
                      <a:rPr lang="en-US" altLang="zh-CN" sz="2400" b="1" i="1" dirty="0">
                        <a:solidFill>
                          <a:srgbClr val="0000CC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𝒊</m:t>
                    </m:r>
                  </m:oMath>
                </a14:m>
                <a:r>
                  <a:rPr lang="zh-CN" altLang="en-US" sz="2400" b="1" dirty="0">
                    <a:solidFill>
                      <a:srgbClr val="663300"/>
                    </a:solidFill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rPr>
                  <a:t>循环</a:t>
                </a:r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𝒎</m:t>
                    </m:r>
                  </m:oMath>
                </a14:m>
                <a:r>
                  <a:rPr lang="zh-CN" altLang="en-US" sz="2400" b="1" dirty="0">
                    <a:solidFill>
                      <a:srgbClr val="663300"/>
                    </a:solidFill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rPr>
                  <a:t>步，</a:t>
                </a:r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𝒋</m:t>
                    </m:r>
                  </m:oMath>
                </a14:m>
                <a:r>
                  <a:rPr lang="zh-CN" altLang="en-US" sz="2400" b="1" dirty="0">
                    <a:solidFill>
                      <a:srgbClr val="663300"/>
                    </a:solidFill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rPr>
                  <a:t>循环</a:t>
                </a:r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𝒏</m:t>
                    </m:r>
                  </m:oMath>
                </a14:m>
                <a:r>
                  <a:rPr lang="zh-CN" altLang="en-US" sz="2400" b="1" dirty="0">
                    <a:solidFill>
                      <a:srgbClr val="663300"/>
                    </a:solidFill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rPr>
                  <a:t>步</a:t>
                </a:r>
                <a:endParaRPr lang="en-US" altLang="zh-CN" sz="2400" b="1" dirty="0">
                  <a:solidFill>
                    <a:srgbClr val="663300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endParaRPr>
              </a:p>
              <a:p>
                <a:pPr lvl="2" algn="just">
                  <a:lnSpc>
                    <a:spcPct val="150000"/>
                  </a:lnSpc>
                  <a:spcBef>
                    <a:spcPts val="0"/>
                  </a:spcBef>
                  <a:defRPr/>
                </a:pPr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𝑶</m:t>
                    </m:r>
                    <m:r>
                      <a:rPr lang="en-US" altLang="zh-CN" sz="2400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(</m:t>
                    </m:r>
                    <m:r>
                      <a:rPr lang="en-US" altLang="zh-CN" sz="2400" b="1" i="1" dirty="0" err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𝒎𝒏</m:t>
                    </m:r>
                    <m:r>
                      <a:rPr lang="en-US" altLang="zh-CN" sz="2400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)</m:t>
                    </m:r>
                  </m:oMath>
                </a14:m>
                <a:endParaRPr lang="en-US" altLang="zh-CN" sz="2400" b="1" dirty="0">
                  <a:solidFill>
                    <a:srgbClr val="0000FF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endParaRPr>
              </a:p>
              <a:p>
                <a:pPr lvl="1" algn="just">
                  <a:lnSpc>
                    <a:spcPct val="15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  <a:defRPr/>
                </a:pPr>
                <a:r>
                  <a:rPr lang="zh-CN" altLang="en-US" b="1" dirty="0">
                    <a:solidFill>
                      <a:srgbClr val="0000CC"/>
                    </a:solidFill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rPr>
                  <a:t>初始化的时间</a:t>
                </a:r>
                <a:r>
                  <a:rPr lang="en-US" altLang="zh-CN" b="1" dirty="0">
                    <a:solidFill>
                      <a:srgbClr val="0000CC"/>
                    </a:solidFill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rPr>
                  <a:t>:</a:t>
                </a:r>
                <a:r>
                  <a:rPr lang="en-US" altLang="zh-CN" b="1" dirty="0">
                    <a:solidFill>
                      <a:srgbClr val="0066FF"/>
                    </a:solidFill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𝑶</m:t>
                    </m:r>
                    <m:r>
                      <a:rPr lang="en-US" altLang="zh-CN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(</m:t>
                    </m:r>
                    <m:r>
                      <a:rPr lang="en-US" altLang="zh-CN" b="1" i="1" dirty="0" err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𝒎</m:t>
                    </m:r>
                    <m:r>
                      <a:rPr lang="en-US" altLang="zh-CN" b="1" i="1" dirty="0" err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+</m:t>
                    </m:r>
                    <m:r>
                      <a:rPr lang="en-US" altLang="zh-CN" b="1" i="1" dirty="0" err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𝒏</m:t>
                    </m:r>
                    <m:r>
                      <a:rPr lang="en-US" altLang="zh-CN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)</m:t>
                    </m:r>
                  </m:oMath>
                </a14:m>
                <a:endParaRPr lang="en-US" altLang="zh-CN" b="1" dirty="0">
                  <a:solidFill>
                    <a:srgbClr val="0000FF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endParaRPr>
              </a:p>
              <a:p>
                <a:pPr lvl="1" algn="just">
                  <a:lnSpc>
                    <a:spcPct val="15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  <a:defRPr/>
                </a:pPr>
                <a:r>
                  <a:rPr lang="zh-CN" altLang="en-US" b="1" dirty="0">
                    <a:solidFill>
                      <a:srgbClr val="0000CC"/>
                    </a:solidFill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rPr>
                  <a:t>总时间复杂性为：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𝑶</m:t>
                    </m:r>
                    <m:r>
                      <a:rPr lang="en-US" altLang="zh-CN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(</m:t>
                    </m:r>
                    <m:r>
                      <a:rPr lang="en-US" altLang="zh-CN" b="1" i="1" dirty="0" err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𝒎𝒏</m:t>
                    </m:r>
                    <m:r>
                      <a:rPr lang="en-US" altLang="zh-CN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)</m:t>
                    </m:r>
                  </m:oMath>
                </a14:m>
                <a:endParaRPr lang="en-US" altLang="zh-CN" b="1" dirty="0">
                  <a:solidFill>
                    <a:srgbClr val="0000FF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endParaRPr>
              </a:p>
              <a:p>
                <a:pPr algn="just">
                  <a:lnSpc>
                    <a:spcPct val="150000"/>
                  </a:lnSpc>
                  <a:defRPr/>
                </a:pPr>
                <a:r>
                  <a:rPr lang="zh-CN" altLang="en-US" sz="2400" b="1" dirty="0"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rPr>
                  <a:t>空间复杂性</a:t>
                </a:r>
                <a:r>
                  <a:rPr lang="zh-CN" altLang="en-US" b="1" dirty="0"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rPr>
                  <a:t> </a:t>
                </a:r>
                <a:endParaRPr lang="zh-CN" altLang="en-US" b="1" dirty="0"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endParaRPr>
              </a:p>
              <a:p>
                <a:pPr lvl="1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  <a:defRPr/>
                </a:pPr>
                <a:r>
                  <a:rPr lang="zh-CN" altLang="en-US" b="1" dirty="0">
                    <a:solidFill>
                      <a:srgbClr val="0000CC"/>
                    </a:solidFill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rPr>
                  <a:t>使用数组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𝑪</m:t>
                    </m:r>
                  </m:oMath>
                </a14:m>
                <a:r>
                  <a:rPr lang="zh-CN" altLang="en-US" b="1" dirty="0">
                    <a:solidFill>
                      <a:srgbClr val="0000CC"/>
                    </a:solidFill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𝑩</m:t>
                    </m:r>
                  </m:oMath>
                </a14:m>
                <a:endParaRPr lang="en-US" altLang="zh-CN" b="1" dirty="0">
                  <a:solidFill>
                    <a:srgbClr val="0000FF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endParaRPr>
              </a:p>
              <a:p>
                <a:pPr lvl="1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  <a:defRPr/>
                </a:pPr>
                <a:r>
                  <a:rPr lang="zh-CN" altLang="en-US" b="1" dirty="0">
                    <a:solidFill>
                      <a:srgbClr val="0000CC"/>
                    </a:solidFill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rPr>
                  <a:t>需要空间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𝑶</m:t>
                    </m:r>
                    <m:r>
                      <a:rPr lang="en-US" altLang="zh-CN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(</m:t>
                    </m:r>
                    <m:r>
                      <a:rPr lang="en-US" altLang="zh-CN" b="1" i="1" dirty="0" err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𝒎𝒏</m:t>
                    </m:r>
                    <m:r>
                      <a:rPr lang="en-US" altLang="zh-CN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)</m:t>
                    </m:r>
                  </m:oMath>
                </a14:m>
                <a:endParaRPr lang="en-US" altLang="zh-CN" b="1" dirty="0">
                  <a:solidFill>
                    <a:srgbClr val="FF0000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684557" name="Rectangle 5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09600" y="1066800"/>
                <a:ext cx="8153400" cy="5472112"/>
              </a:xfrm>
              <a:prstGeom prst="rect">
                <a:avLst/>
              </a:prstGeom>
              <a:blipFill rotWithShape="1">
                <a:blip r:embed="rId1"/>
                <a:stretch>
                  <a:fillRect l="-156" t="-232" r="-156" b="-226"/>
                </a:stretch>
              </a:blipFill>
              <a:ln w="25400">
                <a:solidFill>
                  <a:schemeClr val="tx2">
                    <a:lumMod val="60000"/>
                    <a:lumOff val="40000"/>
                  </a:schemeClr>
                </a:solidFill>
                <a:miter lim="8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4558" name="Text Box 526"/>
          <p:cNvSpPr txBox="1">
            <a:spLocks noChangeArrowheads="1"/>
          </p:cNvSpPr>
          <p:nvPr/>
        </p:nvSpPr>
        <p:spPr bwMode="auto">
          <a:xfrm>
            <a:off x="0" y="240030"/>
            <a:ext cx="9144000" cy="645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hlink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zh-CN" altLang="en-US" sz="3600" b="1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j-cs"/>
              </a:rPr>
              <a:t>算法复杂性</a:t>
            </a:r>
            <a:endParaRPr lang="zh-CN" altLang="en-US" sz="3600" b="1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/>
          <p:nvPr/>
        </p:nvGraphicFramePr>
        <p:xfrm>
          <a:off x="821055" y="330835"/>
          <a:ext cx="7501890" cy="61963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8" name="" r:id="rId1" imgW="7496175" imgH="6191250" progId="Paint.Picture">
                  <p:embed/>
                </p:oleObj>
              </mc:Choice>
              <mc:Fallback>
                <p:oleObj name="" r:id="rId1" imgW="7496175" imgH="6191250" progId="Paint.Picture">
                  <p:embed/>
                  <p:pic>
                    <p:nvPicPr>
                      <p:cNvPr id="0" name="对象 1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821055" y="330835"/>
                        <a:ext cx="7501890" cy="61963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 Box 5"/>
          <p:cNvSpPr txBox="1">
            <a:spLocks noChangeArrowheads="1"/>
          </p:cNvSpPr>
          <p:nvPr/>
        </p:nvSpPr>
        <p:spPr bwMode="auto">
          <a:xfrm>
            <a:off x="0" y="330835"/>
            <a:ext cx="9144000" cy="64516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zh-CN" altLang="en-US" sz="36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示例</a:t>
            </a:r>
            <a:endParaRPr lang="zh-CN" altLang="en-US" sz="3600" b="1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/>
          <p:nvPr/>
        </p:nvGraphicFramePr>
        <p:xfrm>
          <a:off x="854075" y="402590"/>
          <a:ext cx="7435850" cy="60528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14" name="" r:id="rId1" imgW="7429500" imgH="6048375" progId="Paint.Picture">
                  <p:embed/>
                </p:oleObj>
              </mc:Choice>
              <mc:Fallback>
                <p:oleObj name="" r:id="rId1" imgW="7429500" imgH="6048375" progId="Paint.Picture">
                  <p:embed/>
                  <p:pic>
                    <p:nvPicPr>
                      <p:cNvPr id="0" name="对象 1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854075" y="402590"/>
                        <a:ext cx="7435850" cy="60528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 Box 5"/>
          <p:cNvSpPr txBox="1">
            <a:spLocks noChangeArrowheads="1"/>
          </p:cNvSpPr>
          <p:nvPr/>
        </p:nvSpPr>
        <p:spPr bwMode="auto">
          <a:xfrm>
            <a:off x="0" y="330835"/>
            <a:ext cx="9144000" cy="64516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zh-CN" altLang="en-US" sz="36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示例</a:t>
            </a:r>
            <a:endParaRPr lang="zh-CN" altLang="en-US" sz="3600" b="1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/>
          <p:nvPr/>
        </p:nvGraphicFramePr>
        <p:xfrm>
          <a:off x="815975" y="340360"/>
          <a:ext cx="7511415" cy="61772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37" name="" r:id="rId1" imgW="7505700" imgH="6172200" progId="Paint.Picture">
                  <p:embed/>
                </p:oleObj>
              </mc:Choice>
              <mc:Fallback>
                <p:oleObj name="" r:id="rId1" imgW="7505700" imgH="6172200" progId="Paint.Picture">
                  <p:embed/>
                  <p:pic>
                    <p:nvPicPr>
                      <p:cNvPr id="0" name="对象 1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815975" y="340360"/>
                        <a:ext cx="7511415" cy="61772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 Box 5"/>
          <p:cNvSpPr txBox="1">
            <a:spLocks noChangeArrowheads="1"/>
          </p:cNvSpPr>
          <p:nvPr/>
        </p:nvSpPr>
        <p:spPr bwMode="auto">
          <a:xfrm>
            <a:off x="0" y="330835"/>
            <a:ext cx="9144000" cy="64516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zh-CN" altLang="en-US" sz="36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示例</a:t>
            </a:r>
            <a:endParaRPr lang="zh-CN" altLang="en-US" sz="3600" b="1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/>
          <p:nvPr/>
        </p:nvGraphicFramePr>
        <p:xfrm>
          <a:off x="911225" y="344805"/>
          <a:ext cx="7320915" cy="61677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60" name="" r:id="rId1" imgW="7315200" imgH="6162675" progId="Paint.Picture">
                  <p:embed/>
                </p:oleObj>
              </mc:Choice>
              <mc:Fallback>
                <p:oleObj name="" r:id="rId1" imgW="7315200" imgH="6162675" progId="Paint.Picture">
                  <p:embed/>
                  <p:pic>
                    <p:nvPicPr>
                      <p:cNvPr id="0" name="对象 1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911225" y="344805"/>
                        <a:ext cx="7320915" cy="61677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 Box 5"/>
          <p:cNvSpPr txBox="1">
            <a:spLocks noChangeArrowheads="1"/>
          </p:cNvSpPr>
          <p:nvPr/>
        </p:nvSpPr>
        <p:spPr bwMode="auto">
          <a:xfrm>
            <a:off x="0" y="330835"/>
            <a:ext cx="9144000" cy="64516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zh-CN" altLang="en-US" sz="36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示例</a:t>
            </a:r>
            <a:endParaRPr lang="zh-CN" altLang="en-US" sz="3600" b="1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/>
          <p:nvPr/>
        </p:nvGraphicFramePr>
        <p:xfrm>
          <a:off x="868680" y="316230"/>
          <a:ext cx="7406640" cy="62249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84" name="BMP 图像" r:id="rId1" imgW="7400925" imgH="6219825" progId="Paint.Picture">
                  <p:embed/>
                </p:oleObj>
              </mc:Choice>
              <mc:Fallback>
                <p:oleObj name="BMP 图像" r:id="rId1" imgW="7400925" imgH="6219825" progId="Paint.Picture">
                  <p:embed/>
                  <p:pic>
                    <p:nvPicPr>
                      <p:cNvPr id="0" name="对象 1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868680" y="316230"/>
                        <a:ext cx="7406640" cy="62249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 Box 5"/>
          <p:cNvSpPr txBox="1">
            <a:spLocks noChangeArrowheads="1"/>
          </p:cNvSpPr>
          <p:nvPr/>
        </p:nvSpPr>
        <p:spPr bwMode="auto">
          <a:xfrm>
            <a:off x="0" y="330835"/>
            <a:ext cx="9144000" cy="64516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zh-CN" altLang="en-US" sz="36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示例</a:t>
            </a:r>
            <a:endParaRPr lang="zh-CN" altLang="en-US" sz="3600" b="1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/>
          <p:nvPr/>
        </p:nvGraphicFramePr>
        <p:xfrm>
          <a:off x="854075" y="412115"/>
          <a:ext cx="7435850" cy="60337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08" name="" r:id="rId1" imgW="7429500" imgH="6029325" progId="Paint.Picture">
                  <p:embed/>
                </p:oleObj>
              </mc:Choice>
              <mc:Fallback>
                <p:oleObj name="" r:id="rId1" imgW="7429500" imgH="6029325" progId="Paint.Picture">
                  <p:embed/>
                  <p:pic>
                    <p:nvPicPr>
                      <p:cNvPr id="0" name="对象 1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854075" y="412115"/>
                        <a:ext cx="7435850" cy="60337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 Box 5"/>
          <p:cNvSpPr txBox="1">
            <a:spLocks noChangeArrowheads="1"/>
          </p:cNvSpPr>
          <p:nvPr/>
        </p:nvSpPr>
        <p:spPr bwMode="auto">
          <a:xfrm>
            <a:off x="0" y="330835"/>
            <a:ext cx="9144000" cy="64516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zh-CN" altLang="en-US" sz="36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示例</a:t>
            </a:r>
            <a:endParaRPr lang="zh-CN" altLang="en-US" sz="3600" b="1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/>
          <p:nvPr/>
        </p:nvGraphicFramePr>
        <p:xfrm>
          <a:off x="863600" y="397510"/>
          <a:ext cx="7416165" cy="60629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32" name="" r:id="rId1" imgW="7410450" imgH="6057900" progId="Paint.Picture">
                  <p:embed/>
                </p:oleObj>
              </mc:Choice>
              <mc:Fallback>
                <p:oleObj name="" r:id="rId1" imgW="7410450" imgH="6057900" progId="Paint.Picture">
                  <p:embed/>
                  <p:pic>
                    <p:nvPicPr>
                      <p:cNvPr id="0" name="对象 1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863600" y="397510"/>
                        <a:ext cx="7416165" cy="60629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 Box 5"/>
          <p:cNvSpPr txBox="1">
            <a:spLocks noChangeArrowheads="1"/>
          </p:cNvSpPr>
          <p:nvPr/>
        </p:nvSpPr>
        <p:spPr bwMode="auto">
          <a:xfrm>
            <a:off x="0" y="330835"/>
            <a:ext cx="9144000" cy="64516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zh-CN" altLang="en-US" sz="36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示例</a:t>
            </a:r>
            <a:endParaRPr lang="zh-CN" altLang="en-US" sz="3600" b="1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/>
          <p:nvPr/>
        </p:nvGraphicFramePr>
        <p:xfrm>
          <a:off x="815975" y="454025"/>
          <a:ext cx="7512050" cy="5948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56" name="BMP 图像" r:id="rId1" imgW="7505700" imgH="5943600" progId="Paint.Picture">
                  <p:embed/>
                </p:oleObj>
              </mc:Choice>
              <mc:Fallback>
                <p:oleObj name="BMP 图像" r:id="rId1" imgW="7505700" imgH="5943600" progId="Paint.Picture">
                  <p:embed/>
                  <p:pic>
                    <p:nvPicPr>
                      <p:cNvPr id="0" name="对象 1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815975" y="454025"/>
                        <a:ext cx="7512050" cy="59483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 Box 5"/>
          <p:cNvSpPr txBox="1">
            <a:spLocks noChangeArrowheads="1"/>
          </p:cNvSpPr>
          <p:nvPr/>
        </p:nvSpPr>
        <p:spPr bwMode="auto">
          <a:xfrm>
            <a:off x="0" y="330835"/>
            <a:ext cx="9144000" cy="64516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zh-CN" altLang="en-US" sz="36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示例</a:t>
            </a:r>
            <a:endParaRPr lang="zh-CN" altLang="en-US" sz="3600" b="1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26" name="Text Box 6"/>
          <p:cNvSpPr txBox="1">
            <a:spLocks noChangeArrowheads="1"/>
          </p:cNvSpPr>
          <p:nvPr/>
        </p:nvSpPr>
        <p:spPr bwMode="auto">
          <a:xfrm>
            <a:off x="0" y="339090"/>
            <a:ext cx="9144000" cy="645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zh-CN" altLang="en-US" sz="36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charset="0"/>
              </a:rPr>
              <a:t>动态规划 </a:t>
            </a:r>
            <a:r>
              <a:rPr lang="en-US" altLang="zh-CN" sz="3600" b="1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charset="0"/>
              </a:rPr>
              <a:t>= </a:t>
            </a:r>
            <a:r>
              <a:rPr lang="zh-CN" altLang="en-US" sz="36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charset="0"/>
              </a:rPr>
              <a:t>分治递归 </a:t>
            </a:r>
            <a:r>
              <a:rPr lang="en-US" altLang="zh-CN" sz="3600" b="1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charset="0"/>
              </a:rPr>
              <a:t>+ </a:t>
            </a:r>
            <a:r>
              <a:rPr lang="zh-CN" altLang="en-US" sz="3600" b="1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charset="0"/>
              </a:rPr>
              <a:t>记忆</a:t>
            </a:r>
            <a:r>
              <a:rPr lang="zh-CN" altLang="en-US" sz="36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charset="0"/>
              </a:rPr>
              <a:t>存储</a:t>
            </a:r>
            <a:r>
              <a:rPr kumimoji="1" lang="en-US" altLang="zh-CN" sz="3600" b="1" dirty="0">
                <a:solidFill>
                  <a:srgbClr val="66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charset="0"/>
              </a:rPr>
              <a:t> </a:t>
            </a:r>
            <a:endParaRPr kumimoji="1" lang="en-US" altLang="zh-CN" sz="3600" b="1" dirty="0">
              <a:solidFill>
                <a:srgbClr val="66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04800" y="1074509"/>
            <a:ext cx="8458200" cy="5047536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  <a:sym typeface="+mn-ea"/>
              </a:rPr>
              <a:t>动态规划是一种算法设计的范式（</a:t>
            </a:r>
            <a:r>
              <a:rPr lang="en-US" sz="2400" dirty="0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  <a:sym typeface="+mn-ea"/>
              </a:rPr>
              <a:t>paradigm</a:t>
            </a:r>
            <a:r>
              <a:rPr lang="zh-CN" altLang="en-US" sz="2400" dirty="0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  <a:sym typeface="+mn-ea"/>
              </a:rPr>
              <a:t>）或思想</a:t>
            </a:r>
            <a:endParaRPr lang="en-US" sz="2400" dirty="0">
              <a:latin typeface="Times New Roman" panose="02020603050405020304" charset="0"/>
              <a:ea typeface="楷体" panose="02010609060101010101" pitchFamily="49" charset="-122"/>
              <a:cs typeface="Times New Roman" panose="02020603050405020304" charset="0"/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chemeClr val="accent4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  <a:sym typeface="+mn-ea"/>
              </a:rPr>
              <a:t>       不是解决某一具体问题的具体算法</a:t>
            </a:r>
            <a:endParaRPr lang="zh-CN" altLang="en-US" sz="2400" dirty="0">
              <a:solidFill>
                <a:schemeClr val="accent4"/>
              </a:solidFill>
              <a:latin typeface="Times New Roman" panose="02020603050405020304" charset="0"/>
              <a:ea typeface="楷体" panose="02010609060101010101" pitchFamily="49" charset="-122"/>
              <a:cs typeface="Times New Roman" panose="02020603050405020304" charset="0"/>
              <a:sym typeface="+mn-ea"/>
            </a:endParaRPr>
          </a:p>
          <a:p>
            <a:pPr indent="0">
              <a:buFont typeface="Arial" panose="020B0604020202020204" pitchFamily="34" charset="0"/>
              <a:buNone/>
            </a:pPr>
            <a:endParaRPr lang="zh-CN" altLang="en-US" dirty="0">
              <a:solidFill>
                <a:schemeClr val="accent4"/>
              </a:solidFill>
              <a:latin typeface="Times New Roman" panose="02020603050405020304" charset="0"/>
              <a:ea typeface="楷体" panose="02010609060101010101" pitchFamily="49" charset="-122"/>
              <a:cs typeface="Times New Roman" panose="02020603050405020304" charset="0"/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  <a:sym typeface="+mn-ea"/>
              </a:rPr>
              <a:t>理查德·贝尔曼（Richard Bellman）在1950年代首次提出了这个名字 ，当时他正为美国兰德公司工作，主要为美国空军和政府项目服务。</a:t>
            </a:r>
            <a:r>
              <a:rPr lang="en-US" sz="2400" dirty="0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  <a:sym typeface="+mn-ea"/>
              </a:rPr>
              <a:t> </a:t>
            </a:r>
            <a:endParaRPr lang="en-US" sz="2400" dirty="0">
              <a:solidFill>
                <a:schemeClr val="accent4"/>
              </a:solidFill>
              <a:latin typeface="Times New Roman" panose="02020603050405020304" charset="0"/>
              <a:ea typeface="楷体" panose="02010609060101010101" pitchFamily="49" charset="-122"/>
              <a:cs typeface="Times New Roman" panose="02020603050405020304" charset="0"/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dirty="0">
              <a:solidFill>
                <a:schemeClr val="accent4"/>
              </a:solidFill>
              <a:latin typeface="Times New Roman" panose="02020603050405020304" charset="0"/>
              <a:ea typeface="楷体" panose="02010609060101010101" pitchFamily="49" charset="-122"/>
              <a:cs typeface="Times New Roman" panose="02020603050405020304" charset="0"/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dirty="0">
              <a:latin typeface="Times New Roman" panose="02020603050405020304" charset="0"/>
              <a:ea typeface="楷体" panose="02010609060101010101" pitchFamily="49" charset="-122"/>
              <a:cs typeface="Times New Roman" panose="02020603050405020304" charset="0"/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dirty="0">
              <a:solidFill>
                <a:schemeClr val="accent4"/>
              </a:solidFill>
              <a:latin typeface="Times New Roman" panose="02020603050405020304" charset="0"/>
              <a:ea typeface="楷体" panose="02010609060101010101" pitchFamily="49" charset="-122"/>
              <a:cs typeface="Times New Roman" panose="02020603050405020304" charset="0"/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dirty="0">
              <a:latin typeface="Times New Roman" panose="02020603050405020304" charset="0"/>
              <a:ea typeface="楷体" panose="02010609060101010101" pitchFamily="49" charset="-122"/>
              <a:cs typeface="Times New Roman" panose="02020603050405020304" charset="0"/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dirty="0">
              <a:latin typeface="Times New Roman" panose="02020603050405020304" charset="0"/>
              <a:ea typeface="楷体" panose="02010609060101010101" pitchFamily="49" charset="-122"/>
              <a:cs typeface="Times New Roman" panose="02020603050405020304" charset="0"/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dirty="0">
              <a:latin typeface="Times New Roman" panose="02020603050405020304" charset="0"/>
              <a:ea typeface="楷体" panose="02010609060101010101" pitchFamily="49" charset="-122"/>
              <a:cs typeface="Times New Roman" panose="02020603050405020304" charset="0"/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dirty="0">
              <a:solidFill>
                <a:schemeClr val="accent4"/>
              </a:solidFill>
              <a:latin typeface="Times New Roman" panose="02020603050405020304" charset="0"/>
              <a:ea typeface="楷体" panose="02010609060101010101" pitchFamily="49" charset="-122"/>
              <a:cs typeface="Times New Roman" panose="02020603050405020304" charset="0"/>
              <a:sym typeface="+mn-ea"/>
            </a:endParaRPr>
          </a:p>
          <a:p>
            <a:endParaRPr lang="zh-CN" altLang="en-US" dirty="0">
              <a:solidFill>
                <a:schemeClr val="accent4"/>
              </a:solidFill>
              <a:latin typeface="Times New Roman" panose="02020603050405020304" charset="0"/>
              <a:ea typeface="楷体" panose="02010609060101010101" pitchFamily="49" charset="-122"/>
              <a:cs typeface="Times New Roman" panose="02020603050405020304" charset="0"/>
              <a:sym typeface="+mn-ea"/>
            </a:endParaRPr>
          </a:p>
          <a:p>
            <a:pPr marL="285750" indent="-285750" algn="just"/>
            <a:r>
              <a:rPr lang="zh-CN" altLang="en-US" dirty="0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rPr>
              <a:t>      </a:t>
            </a:r>
            <a:r>
              <a:rPr lang="zh-CN" altLang="en-US" sz="2000" dirty="0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rPr>
              <a:t>理查德·贝尔曼（1920年8月26日－1984年3月19日），美国应用数学家，美国国家科学院院士，动态规划的创始人。</a:t>
            </a:r>
            <a:endParaRPr lang="zh-CN" altLang="en-US" dirty="0">
              <a:latin typeface="Times New Roman" panose="02020603050405020304" charset="0"/>
              <a:ea typeface="楷体" panose="02010609060101010101" pitchFamily="49" charset="-122"/>
              <a:cs typeface="Times New Roman" panose="0202060305040502030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53200" y="3429000"/>
            <a:ext cx="1225550" cy="165735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838200" y="3452857"/>
            <a:ext cx="4983162" cy="159094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just">
              <a:lnSpc>
                <a:spcPct val="110000"/>
              </a:lnSpc>
            </a:pPr>
            <a:r>
              <a:rPr lang="en-US" dirty="0">
                <a:solidFill>
                  <a:schemeClr val="accent4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  <a:sym typeface="+mn-ea"/>
              </a:rPr>
              <a:t>“It’s impossible to use the word, dynamic, in the pejorative sense … I thought dynamic programming was a good name.  It was something not even a Congressman could object to.”</a:t>
            </a:r>
            <a:endParaRPr lang="en-US" dirty="0">
              <a:solidFill>
                <a:schemeClr val="accent4"/>
              </a:solidFill>
              <a:latin typeface="Times New Roman" panose="02020603050405020304" charset="0"/>
              <a:ea typeface="楷体" panose="02010609060101010101" pitchFamily="49" charset="-122"/>
              <a:cs typeface="Times New Roman" panose="02020603050405020304" charset="0"/>
              <a:sym typeface="+mn-ea"/>
            </a:endParaRPr>
          </a:p>
          <a:p>
            <a:pPr lvl="0" algn="just">
              <a:lnSpc>
                <a:spcPct val="110000"/>
              </a:lnSpc>
            </a:pPr>
            <a:r>
              <a:rPr lang="en-US" dirty="0">
                <a:solidFill>
                  <a:schemeClr val="accent4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  <a:sym typeface="+mn-ea"/>
              </a:rPr>
              <a:t>                                                ——</a:t>
            </a:r>
            <a:r>
              <a:rPr lang="en-US" i="1" dirty="0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  <a:sym typeface="+mn-ea"/>
              </a:rPr>
              <a:t>理查德·</a:t>
            </a:r>
            <a:r>
              <a:rPr lang="zh-CN" altLang="en-US" i="1" dirty="0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  <a:sym typeface="+mn-ea"/>
              </a:rPr>
              <a:t>贝尔</a:t>
            </a:r>
            <a:r>
              <a:rPr lang="en-US" i="1" dirty="0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  <a:sym typeface="+mn-ea"/>
              </a:rPr>
              <a:t>曼</a:t>
            </a:r>
            <a:endParaRPr lang="zh-CN" altLang="en-US" dirty="0">
              <a:latin typeface="Times New Roman" panose="02020603050405020304" charset="0"/>
              <a:ea typeface="楷体" panose="02010609060101010101" pitchFamily="49" charset="-122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/>
          <p:nvPr/>
        </p:nvGraphicFramePr>
        <p:xfrm>
          <a:off x="935355" y="454660"/>
          <a:ext cx="7273290" cy="59480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80" name="" r:id="rId1" imgW="7267575" imgH="5943600" progId="Paint.Picture">
                  <p:embed/>
                </p:oleObj>
              </mc:Choice>
              <mc:Fallback>
                <p:oleObj name="" r:id="rId1" imgW="7267575" imgH="5943600" progId="Paint.Picture">
                  <p:embed/>
                  <p:pic>
                    <p:nvPicPr>
                      <p:cNvPr id="0" name="对象 1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935355" y="454660"/>
                        <a:ext cx="7273290" cy="59480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 Box 5"/>
          <p:cNvSpPr txBox="1">
            <a:spLocks noChangeArrowheads="1"/>
          </p:cNvSpPr>
          <p:nvPr/>
        </p:nvSpPr>
        <p:spPr bwMode="auto">
          <a:xfrm>
            <a:off x="0" y="330835"/>
            <a:ext cx="9144000" cy="64516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zh-CN" altLang="en-US" sz="36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示例</a:t>
            </a:r>
            <a:endParaRPr lang="zh-CN" altLang="en-US" sz="3600" b="1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/>
          <p:nvPr/>
        </p:nvGraphicFramePr>
        <p:xfrm>
          <a:off x="821055" y="71120"/>
          <a:ext cx="7501890" cy="64058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04" name="" r:id="rId1" imgW="7496175" imgH="6400800" progId="Paint.Picture">
                  <p:embed/>
                </p:oleObj>
              </mc:Choice>
              <mc:Fallback>
                <p:oleObj name="" r:id="rId1" imgW="7496175" imgH="6400800" progId="Paint.Picture">
                  <p:embed/>
                  <p:pic>
                    <p:nvPicPr>
                      <p:cNvPr id="0" name="对象 1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821055" y="71120"/>
                        <a:ext cx="7501890" cy="64058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 Box 5"/>
          <p:cNvSpPr txBox="1">
            <a:spLocks noChangeArrowheads="1"/>
          </p:cNvSpPr>
          <p:nvPr/>
        </p:nvSpPr>
        <p:spPr bwMode="auto">
          <a:xfrm>
            <a:off x="0" y="76200"/>
            <a:ext cx="9144000" cy="64516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zh-CN" altLang="en-US" sz="36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示例</a:t>
            </a:r>
            <a:endParaRPr lang="zh-CN" altLang="en-US" sz="3600" b="1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本框 4"/>
              <p:cNvSpPr txBox="1"/>
              <p:nvPr/>
            </p:nvSpPr>
            <p:spPr>
              <a:xfrm>
                <a:off x="3505200" y="6407541"/>
                <a:ext cx="3429000" cy="461665"/>
              </a:xfrm>
              <a:prstGeom prst="rect">
                <a:avLst/>
              </a:prstGeom>
              <a:solidFill>
                <a:srgbClr val="00FFFF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最长公共子序列是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𝒑𝒂𝒊𝒏</m:t>
                    </m:r>
                  </m:oMath>
                </a14:m>
                <a:endParaRPr lang="zh-CN" altLang="en-US" sz="2400" b="1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mc:Choice>
        <mc:Fallback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5200" y="6407541"/>
                <a:ext cx="3429000" cy="461665"/>
              </a:xfrm>
              <a:prstGeom prst="rect">
                <a:avLst/>
              </a:prstGeom>
              <a:blipFill rotWithShape="1">
                <a:blip r:embed="rId3"/>
                <a:stretch>
                  <a:fillRect t="-85" b="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/>
          <p:nvPr/>
        </p:nvGraphicFramePr>
        <p:xfrm>
          <a:off x="1135380" y="335915"/>
          <a:ext cx="6872605" cy="61861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36" name="" r:id="rId1" imgW="6867525" imgH="6181725" progId="Paint.Picture">
                  <p:embed/>
                </p:oleObj>
              </mc:Choice>
              <mc:Fallback>
                <p:oleObj name="" r:id="rId1" imgW="6867525" imgH="6181725" progId="Paint.Picture">
                  <p:embed/>
                  <p:pic>
                    <p:nvPicPr>
                      <p:cNvPr id="0" name="对象 1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135380" y="335915"/>
                        <a:ext cx="6872605" cy="61861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 Box 5"/>
          <p:cNvSpPr txBox="1">
            <a:spLocks noChangeArrowheads="1"/>
          </p:cNvSpPr>
          <p:nvPr/>
        </p:nvSpPr>
        <p:spPr bwMode="auto">
          <a:xfrm>
            <a:off x="0" y="330835"/>
            <a:ext cx="9144000" cy="64516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zh-CN" altLang="en-US" sz="36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示例 </a:t>
            </a:r>
            <a:r>
              <a:rPr lang="en-US" altLang="zh-CN" sz="3600" b="1" dirty="0">
                <a:solidFill>
                  <a:srgbClr val="FF0000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rPr>
              <a:t>2</a:t>
            </a:r>
            <a:endParaRPr lang="zh-CN" altLang="en-US" sz="3600" b="1" dirty="0">
              <a:solidFill>
                <a:srgbClr val="FF0000"/>
              </a:solidFill>
              <a:latin typeface="Times New Roman" panose="02020603050405020304" charset="0"/>
              <a:ea typeface="楷体" panose="02010609060101010101" pitchFamily="49" charset="-122"/>
              <a:cs typeface="Times New Roman" panose="0202060305040502030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框 3"/>
              <p:cNvSpPr txBox="1"/>
              <p:nvPr/>
            </p:nvSpPr>
            <p:spPr>
              <a:xfrm>
                <a:off x="914400" y="1295400"/>
                <a:ext cx="7511415" cy="43088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=&lt;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&gt;;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altLang="zh-CN" sz="2800" i="1">
                          <a:latin typeface="Cambria Math" panose="02040503050406030204" pitchFamily="18" charset="0"/>
                        </a:rPr>
                        <m:t>=&lt;</m:t>
                      </m:r>
                      <m:r>
                        <a:rPr lang="en-US" altLang="zh-CN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en-US" altLang="zh-CN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zh-CN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en-US" altLang="zh-CN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zh-CN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en-US" altLang="zh-CN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0" y="1295400"/>
                <a:ext cx="7511415" cy="430887"/>
              </a:xfrm>
              <a:prstGeom prst="rect">
                <a:avLst/>
              </a:prstGeom>
              <a:blipFill rotWithShape="1">
                <a:blip r:embed="rId3"/>
                <a:stretch>
                  <a:fillRect b="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9"/>
          <p:cNvSpPr txBox="1">
            <a:spLocks noChangeArrowheads="1"/>
          </p:cNvSpPr>
          <p:nvPr/>
        </p:nvSpPr>
        <p:spPr bwMode="auto">
          <a:xfrm>
            <a:off x="-2151" y="437416"/>
            <a:ext cx="9144000" cy="677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tabLst>
                <a:tab pos="2755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marL="742950" indent="-285750">
              <a:tabLst>
                <a:tab pos="2755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tabLst>
                <a:tab pos="2755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tabLst>
                <a:tab pos="2755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tabLst>
                <a:tab pos="2755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2755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2755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2755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2755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defRPr/>
            </a:pPr>
            <a:r>
              <a:rPr kumimoji="0" lang="zh-CN" altLang="en-US" sz="4400" b="1" dirty="0">
                <a:solidFill>
                  <a:srgbClr val="1F497D">
                    <a:lumMod val="60000"/>
                    <a:lumOff val="40000"/>
                  </a:srgb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本讲内容</a:t>
            </a:r>
            <a:endParaRPr kumimoji="0" lang="zh-CN" altLang="en-US" sz="4400" b="1" dirty="0">
              <a:solidFill>
                <a:srgbClr val="1F497D">
                  <a:lumMod val="60000"/>
                  <a:lumOff val="40000"/>
                </a:srgbClr>
              </a:solidFill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71686" name="TextBox 1"/>
          <p:cNvSpPr txBox="1">
            <a:spLocks noChangeArrowheads="1"/>
          </p:cNvSpPr>
          <p:nvPr/>
        </p:nvSpPr>
        <p:spPr bwMode="auto">
          <a:xfrm>
            <a:off x="458859" y="1540563"/>
            <a:ext cx="8221980" cy="384105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60000"/>
                <a:lumOff val="40000"/>
              </a:schemeClr>
            </a:solidFill>
            <a:miter lim="800000"/>
          </a:ln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lvl="1">
              <a:spcBef>
                <a:spcPct val="0"/>
              </a:spcBef>
              <a:buNone/>
            </a:pPr>
            <a:r>
              <a:rPr lang="en-US" altLang="zh-CN" sz="4200" dirty="0">
                <a:solidFill>
                  <a:srgbClr val="FF0000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rPr>
              <a:t>		</a:t>
            </a:r>
            <a:r>
              <a:rPr lang="en-US" altLang="zh-CN" sz="4200" dirty="0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rPr>
              <a:t>7.1 </a:t>
            </a:r>
            <a:r>
              <a:rPr lang="zh-CN" altLang="zh-CN" sz="4200" dirty="0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rPr>
              <a:t>动态规划的原理</a:t>
            </a:r>
            <a:endParaRPr lang="zh-CN" altLang="zh-CN" sz="4200" dirty="0">
              <a:latin typeface="Times New Roman" panose="02020603050405020304" charset="0"/>
              <a:ea typeface="楷体" panose="02010609060101010101" pitchFamily="49" charset="-122"/>
              <a:cs typeface="Times New Roman" panose="02020603050405020304" charset="0"/>
            </a:endParaRPr>
          </a:p>
          <a:p>
            <a:pPr>
              <a:buNone/>
            </a:pPr>
            <a:r>
              <a:rPr lang="en-US" altLang="zh-CN" sz="4200" dirty="0">
                <a:solidFill>
                  <a:srgbClr val="000000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rPr>
              <a:t>	</a:t>
            </a:r>
            <a:r>
              <a:rPr lang="en-US" altLang="zh-CN" sz="4200" dirty="0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rPr>
              <a:t>7.2 </a:t>
            </a:r>
            <a:r>
              <a:rPr lang="zh-CN" altLang="zh-CN" sz="4200" dirty="0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rPr>
              <a:t>矩阵乘法问题</a:t>
            </a:r>
            <a:endParaRPr lang="zh-CN" altLang="zh-CN" sz="4200" dirty="0">
              <a:latin typeface="Times New Roman" panose="02020603050405020304" charset="0"/>
              <a:ea typeface="楷体" panose="02010609060101010101" pitchFamily="49" charset="-122"/>
              <a:cs typeface="Times New Roman" panose="02020603050405020304" charset="0"/>
            </a:endParaRPr>
          </a:p>
          <a:p>
            <a:pPr lvl="2">
              <a:buNone/>
            </a:pPr>
            <a:r>
              <a:rPr lang="en-US" altLang="zh-CN" sz="4200" dirty="0">
                <a:solidFill>
                  <a:schemeClr val="tx1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rPr>
              <a:t>7.3 最长公共子序列</a:t>
            </a:r>
            <a:endParaRPr lang="en-US" altLang="zh-CN" sz="4200" dirty="0">
              <a:solidFill>
                <a:schemeClr val="tx1"/>
              </a:solidFill>
              <a:latin typeface="Times New Roman" panose="02020603050405020304" charset="0"/>
              <a:ea typeface="楷体" panose="02010609060101010101" pitchFamily="49" charset="-122"/>
              <a:cs typeface="Times New Roman" panose="02020603050405020304" charset="0"/>
            </a:endParaRPr>
          </a:p>
          <a:p>
            <a:pPr lvl="2">
              <a:buNone/>
            </a:pPr>
            <a:r>
              <a:rPr lang="en-US" altLang="zh-CN" sz="4200" dirty="0">
                <a:solidFill>
                  <a:srgbClr val="FF0000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rPr>
              <a:t>7.4 0-1背包问题</a:t>
            </a:r>
            <a:endParaRPr lang="en-US" altLang="zh-CN" sz="4200" dirty="0">
              <a:solidFill>
                <a:srgbClr val="FF0000"/>
              </a:solidFill>
              <a:latin typeface="Times New Roman" panose="02020603050405020304" charset="0"/>
              <a:ea typeface="楷体" panose="02010609060101010101" pitchFamily="49" charset="-122"/>
              <a:cs typeface="Times New Roman" panose="02020603050405020304" charset="0"/>
            </a:endParaRPr>
          </a:p>
          <a:p>
            <a:pPr lvl="2">
              <a:buNone/>
            </a:pPr>
            <a:r>
              <a:rPr lang="en-US" altLang="zh-CN" sz="4200" dirty="0">
                <a:solidFill>
                  <a:srgbClr val="000000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rPr>
              <a:t>7.5 </a:t>
            </a:r>
            <a:r>
              <a:rPr lang="en-US" altLang="zh-CN" sz="4200" dirty="0" err="1">
                <a:solidFill>
                  <a:srgbClr val="000000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rPr>
              <a:t>最优</a:t>
            </a:r>
            <a:r>
              <a:rPr lang="zh-CN" altLang="en-US" sz="4200" dirty="0">
                <a:solidFill>
                  <a:srgbClr val="000000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rPr>
              <a:t>二叉</a:t>
            </a:r>
            <a:r>
              <a:rPr lang="en-US" altLang="zh-CN" sz="4200" dirty="0" err="1">
                <a:solidFill>
                  <a:srgbClr val="000000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rPr>
              <a:t>搜索树</a:t>
            </a:r>
            <a:endParaRPr lang="en-US" altLang="zh-CN" sz="4200" dirty="0">
              <a:solidFill>
                <a:srgbClr val="000000"/>
              </a:solidFill>
              <a:latin typeface="Times New Roman" panose="02020603050405020304" charset="0"/>
              <a:ea typeface="楷体" panose="02010609060101010101" pitchFamily="49" charset="-122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0150" y="157356"/>
            <a:ext cx="7886700" cy="1325563"/>
          </a:xfrm>
        </p:spPr>
        <p:txBody>
          <a:bodyPr/>
          <a:lstStyle/>
          <a:p>
            <a:r>
              <a:rPr lang="zh-CN" altLang="en-US" sz="36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背包问题定义</a:t>
            </a:r>
            <a:endParaRPr 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框 3"/>
              <p:cNvSpPr txBox="1"/>
              <p:nvPr/>
            </p:nvSpPr>
            <p:spPr>
              <a:xfrm>
                <a:off x="304800" y="1311910"/>
                <a:ext cx="8686800" cy="500823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 wrap="square" rtlCol="0" anchor="t">
                <a:spAutoFit/>
              </a:bodyPr>
              <a:lstStyle/>
              <a:p>
                <a:pPr algn="just">
                  <a:lnSpc>
                    <a:spcPct val="150000"/>
                  </a:lnSpc>
                  <a:defRPr/>
                </a:pPr>
                <a:r>
                  <a:rPr lang="zh-CN" altLang="en-US" sz="2400" b="1" dirty="0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华文细黑" panose="02010600040101010101" charset="-122"/>
                    <a:ea typeface="华文细黑" panose="02010600040101010101" charset="-122"/>
                    <a:cs typeface="华文细黑" panose="02010600040101010101" charset="-122"/>
                    <a:sym typeface="+mn-ea"/>
                  </a:rPr>
                  <a:t>    </a:t>
                </a:r>
                <a:r>
                  <a:rPr lang="zh-CN" altLang="en-US" sz="2400" b="1" dirty="0">
                    <a:latin typeface="楷体" panose="02010609060101010101" pitchFamily="49" charset="-122"/>
                    <a:ea typeface="楷体" panose="02010609060101010101" pitchFamily="49" charset="-122"/>
                    <a:cs typeface="华文细黑" panose="02010600040101010101" charset="-122"/>
                    <a:sym typeface="+mn-ea"/>
                  </a:rPr>
                  <a:t>给定</a:t>
                </a:r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华文细黑" panose="02010600040101010101" charset="-122"/>
                        <a:sym typeface="+mn-ea"/>
                      </a:rPr>
                      <m:t>𝒏</m:t>
                    </m:r>
                  </m:oMath>
                </a14:m>
                <a:r>
                  <a:rPr lang="zh-CN" altLang="en-US" sz="2400" b="1" dirty="0">
                    <a:latin typeface="楷体" panose="02010609060101010101" pitchFamily="49" charset="-122"/>
                    <a:ea typeface="楷体" panose="02010609060101010101" pitchFamily="49" charset="-122"/>
                    <a:cs typeface="华文细黑" panose="02010600040101010101" charset="-122"/>
                    <a:sym typeface="+mn-ea"/>
                  </a:rPr>
                  <a:t>种物品和一个背包，物品</a:t>
                </a:r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华文细黑" panose="02010600040101010101" charset="-122"/>
                        <a:sym typeface="+mn-ea"/>
                      </a:rPr>
                      <m:t>𝒊</m:t>
                    </m:r>
                  </m:oMath>
                </a14:m>
                <a:r>
                  <a:rPr lang="zh-CN" altLang="en-US" sz="2400" b="1" dirty="0">
                    <a:latin typeface="楷体" panose="02010609060101010101" pitchFamily="49" charset="-122"/>
                    <a:ea typeface="楷体" panose="02010609060101010101" pitchFamily="49" charset="-122"/>
                    <a:cs typeface="华文细黑" panose="02010600040101010101" charset="-122"/>
                    <a:sym typeface="+mn-ea"/>
                  </a:rPr>
                  <a:t>的重量是</a:t>
                </a:r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华文细黑" panose="02010600040101010101" charset="-122"/>
                        <a:sym typeface="+mn-ea"/>
                      </a:rPr>
                      <m:t>𝒘</m:t>
                    </m:r>
                    <m:r>
                      <a:rPr lang="en-US" altLang="zh-CN" sz="2400" b="1" i="1" baseline="-25000" dirty="0" err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华文细黑" panose="02010600040101010101" charset="-122"/>
                        <a:sym typeface="+mn-ea"/>
                      </a:rPr>
                      <m:t>𝒊</m:t>
                    </m:r>
                  </m:oMath>
                </a14:m>
                <a:r>
                  <a:rPr lang="zh-CN" altLang="en-US" sz="2400" b="1" dirty="0">
                    <a:latin typeface="楷体" panose="02010609060101010101" pitchFamily="49" charset="-122"/>
                    <a:ea typeface="楷体" panose="02010609060101010101" pitchFamily="49" charset="-122"/>
                    <a:cs typeface="华文细黑" panose="02010600040101010101" charset="-122"/>
                    <a:sym typeface="+mn-ea"/>
                  </a:rPr>
                  <a:t>，价值</a:t>
                </a:r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华文细黑" panose="02010600040101010101" charset="-122"/>
                        <a:sym typeface="+mn-ea"/>
                      </a:rPr>
                      <m:t>𝒗</m:t>
                    </m:r>
                    <m:r>
                      <a:rPr lang="en-US" altLang="zh-CN" sz="2400" b="1" i="1" baseline="-25000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华文细黑" panose="02010600040101010101" charset="-122"/>
                        <a:sym typeface="+mn-ea"/>
                      </a:rPr>
                      <m:t>𝒊</m:t>
                    </m:r>
                  </m:oMath>
                </a14:m>
                <a:r>
                  <a:rPr lang="en-US" altLang="zh-CN" sz="2400" b="1" dirty="0">
                    <a:latin typeface="楷体" panose="02010609060101010101" pitchFamily="49" charset="-122"/>
                    <a:ea typeface="楷体" panose="02010609060101010101" pitchFamily="49" charset="-122"/>
                    <a:cs typeface="华文细黑" panose="02010600040101010101" charset="-122"/>
                    <a:sym typeface="+mn-ea"/>
                  </a:rPr>
                  <a:t>,</a:t>
                </a:r>
                <a:r>
                  <a:rPr lang="zh-CN" altLang="en-US" sz="2400" b="1" dirty="0">
                    <a:latin typeface="楷体" panose="02010609060101010101" pitchFamily="49" charset="-122"/>
                    <a:ea typeface="楷体" panose="02010609060101010101" pitchFamily="49" charset="-122"/>
                    <a:cs typeface="华文细黑" panose="02010600040101010101" charset="-122"/>
                    <a:sym typeface="+mn-ea"/>
                  </a:rPr>
                  <a:t>背包容量为</a:t>
                </a:r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华文细黑" panose="02010600040101010101" charset="-122"/>
                        <a:sym typeface="+mn-ea"/>
                      </a:rPr>
                      <m:t>𝑪</m:t>
                    </m:r>
                  </m:oMath>
                </a14:m>
                <a:r>
                  <a:rPr lang="en-US" altLang="zh-CN" sz="2400" b="1" dirty="0">
                    <a:latin typeface="楷体" panose="02010609060101010101" pitchFamily="49" charset="-122"/>
                    <a:ea typeface="楷体" panose="02010609060101010101" pitchFamily="49" charset="-122"/>
                    <a:cs typeface="华文细黑" panose="02010600040101010101" charset="-122"/>
                    <a:sym typeface="+mn-ea"/>
                  </a:rPr>
                  <a:t>, </a:t>
                </a:r>
                <a:r>
                  <a:rPr lang="zh-CN" altLang="en-US" sz="2400" b="1" dirty="0">
                    <a:latin typeface="楷体" panose="02010609060101010101" pitchFamily="49" charset="-122"/>
                    <a:ea typeface="楷体" panose="02010609060101010101" pitchFamily="49" charset="-122"/>
                    <a:cs typeface="华文细黑" panose="02010600040101010101" charset="-122"/>
                    <a:sym typeface="+mn-ea"/>
                  </a:rPr>
                  <a:t>问如何选择装入背包的物品，使装入背包中的物品的总价值最大？</a:t>
                </a:r>
                <a:endParaRPr lang="zh-CN" altLang="en-US" sz="2400" b="1" dirty="0">
                  <a:latin typeface="楷体" panose="02010609060101010101" pitchFamily="49" charset="-122"/>
                  <a:ea typeface="楷体" panose="02010609060101010101" pitchFamily="49" charset="-122"/>
                  <a:cs typeface="华文细黑" panose="02010600040101010101" charset="-122"/>
                  <a:sym typeface="+mn-ea"/>
                </a:endParaRPr>
              </a:p>
              <a:p>
                <a:pPr algn="just">
                  <a:lnSpc>
                    <a:spcPct val="150000"/>
                  </a:lnSpc>
                  <a:defRPr/>
                </a:pPr>
                <a:r>
                  <a:rPr lang="zh-CN" altLang="en-US" sz="2400" b="1" dirty="0"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楷体" panose="02010609060101010101" pitchFamily="49" charset="-122"/>
                    <a:ea typeface="楷体" panose="02010609060101010101" pitchFamily="49" charset="-122"/>
                    <a:cs typeface="华文细黑" panose="02010600040101010101" charset="-122"/>
                    <a:sym typeface="+mn-ea"/>
                  </a:rPr>
                  <a:t>    </a:t>
                </a:r>
                <a:r>
                  <a:rPr lang="zh-CN" altLang="en-US" sz="2400" dirty="0">
                    <a:latin typeface="楷体" panose="02010609060101010101" pitchFamily="49" charset="-122"/>
                    <a:ea typeface="楷体" panose="02010609060101010101" pitchFamily="49" charset="-122"/>
                    <a:cs typeface="华文细黑" panose="02010600040101010101" charset="-122"/>
                  </a:rPr>
                  <a:t>根据是否对每类物品的数量进行限定，可分为两类问题：</a:t>
                </a:r>
                <a:endParaRPr lang="zh-CN" altLang="en-US" sz="2400" dirty="0">
                  <a:latin typeface="楷体" panose="02010609060101010101" pitchFamily="49" charset="-122"/>
                  <a:ea typeface="楷体" panose="02010609060101010101" pitchFamily="49" charset="-122"/>
                  <a:cs typeface="华文细黑" panose="02010600040101010101" charset="-122"/>
                </a:endParaRPr>
              </a:p>
              <a:p>
                <a:pPr marL="742950" lvl="1" indent="-28575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  <a:defRPr/>
                </a:pPr>
                <a:r>
                  <a:rPr lang="zh-CN" altLang="en-US" sz="2400" dirty="0"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  <a:sym typeface="+mn-ea"/>
                  </a:rPr>
                  <a:t>完全背包问题（</a:t>
                </a:r>
                <a:r>
                  <a:rPr lang="en-US" sz="2400" dirty="0"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  <a:sym typeface="+mn-ea"/>
                  </a:rPr>
                  <a:t>Unbounded Knapsack</a:t>
                </a:r>
                <a:r>
                  <a:rPr lang="zh-CN" altLang="en-US" sz="2400" dirty="0"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  <a:sym typeface="+mn-ea"/>
                  </a:rPr>
                  <a:t>）</a:t>
                </a:r>
                <a:r>
                  <a:rPr lang="en-US" sz="2400" dirty="0"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  <a:sym typeface="+mn-ea"/>
                  </a:rPr>
                  <a:t>:</a:t>
                </a:r>
                <a:endParaRPr lang="en-US" sz="2400" dirty="0"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  <a:sym typeface="+mn-ea"/>
                </a:endParaRPr>
              </a:p>
              <a:p>
                <a:pPr lvl="1" indent="0" algn="just">
                  <a:lnSpc>
                    <a:spcPct val="150000"/>
                  </a:lnSpc>
                  <a:buFont typeface="Arial" panose="020B0604020202020204" pitchFamily="34" charset="0"/>
                  <a:buNone/>
                  <a:defRPr/>
                </a:pPr>
                <a:r>
                  <a:rPr lang="en-US" altLang="zh-CN" sz="2400" dirty="0"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  <a:sym typeface="+mn-ea"/>
                  </a:rPr>
                  <a:t>	</a:t>
                </a:r>
                <a:r>
                  <a:rPr lang="zh-CN" altLang="en-US" sz="2400" dirty="0"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  <a:sym typeface="+mn-ea"/>
                  </a:rPr>
                  <a:t>假设所有物品我们都有</a:t>
                </a:r>
                <a:r>
                  <a:rPr lang="zh-CN" altLang="en-US" sz="2400" dirty="0">
                    <a:solidFill>
                      <a:srgbClr val="FF0000"/>
                    </a:solidFill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  <a:sym typeface="+mn-ea"/>
                  </a:rPr>
                  <a:t>无限份</a:t>
                </a:r>
                <a:endParaRPr lang="en-US" sz="2400" dirty="0"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endParaRPr>
              </a:p>
              <a:p>
                <a:pPr marL="742950" lvl="1" indent="-28575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  <a:defRPr/>
                </a:pPr>
                <a:r>
                  <a:rPr lang="en-US" sz="2400" dirty="0"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  <a:sym typeface="+mn-ea"/>
                  </a:rPr>
                  <a:t>0-1</a:t>
                </a:r>
                <a:r>
                  <a:rPr lang="zh-CN" altLang="en-US" sz="2400" dirty="0"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  <a:sym typeface="+mn-ea"/>
                  </a:rPr>
                  <a:t>背包问题（</a:t>
                </a:r>
                <a:r>
                  <a:rPr lang="en-US" sz="2400" dirty="0"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  <a:sym typeface="+mn-ea"/>
                  </a:rPr>
                  <a:t>0-1 Knapsack</a:t>
                </a:r>
                <a:r>
                  <a:rPr lang="zh-CN" altLang="en-US" sz="2400" dirty="0"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  <a:sym typeface="+mn-ea"/>
                  </a:rPr>
                  <a:t>）</a:t>
                </a:r>
                <a:r>
                  <a:rPr lang="en-US" sz="2400" dirty="0"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  <a:sym typeface="+mn-ea"/>
                  </a:rPr>
                  <a:t>:</a:t>
                </a:r>
                <a:endParaRPr lang="en-US" sz="2400" dirty="0"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endParaRPr>
              </a:p>
              <a:p>
                <a:pPr lvl="2" indent="0">
                  <a:lnSpc>
                    <a:spcPct val="150000"/>
                  </a:lnSpc>
                  <a:buFont typeface="Arial" panose="020B0604020202020204" pitchFamily="34" charset="0"/>
                  <a:buNone/>
                </a:pPr>
                <a:r>
                  <a:rPr lang="zh-CN" altLang="en-US" sz="2400" dirty="0"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  <a:sym typeface="+mn-ea"/>
                  </a:rPr>
                  <a:t>假设所有物品，我们都</a:t>
                </a:r>
                <a:r>
                  <a:rPr lang="zh-CN" altLang="en-US" sz="2400" dirty="0">
                    <a:solidFill>
                      <a:srgbClr val="FF0000"/>
                    </a:solidFill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  <a:sym typeface="+mn-ea"/>
                  </a:rPr>
                  <a:t>至多一份，即每种物品只能选择完全装入或不装入，一个物品至多装入一次。</a:t>
                </a:r>
                <a:endParaRPr lang="zh-CN" altLang="en-US" sz="2400" dirty="0"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" y="1311910"/>
                <a:ext cx="8686800" cy="5008230"/>
              </a:xfrm>
              <a:prstGeom prst="rect">
                <a:avLst/>
              </a:prstGeom>
              <a:blipFill rotWithShape="1">
                <a:blip r:embed="rId1"/>
                <a:stretch>
                  <a:fillRect l="-146" t="-254" r="-146" b="-241"/>
                </a:stretch>
              </a:blipFill>
              <a:ln w="254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7021" y="133619"/>
            <a:ext cx="1413152" cy="141315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81050" y="1609089"/>
            <a:ext cx="8229600" cy="4993769"/>
          </a:xfrm>
          <a:solidFill>
            <a:schemeClr val="bg1"/>
          </a:solidFill>
        </p:spPr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rPr>
              <a:t>完全背包问题（</a:t>
            </a:r>
            <a:r>
              <a:rPr lang="en-US" dirty="0">
                <a:solidFill>
                  <a:schemeClr val="tx1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  <a:sym typeface="+mn-ea"/>
              </a:rPr>
              <a:t>Unbounded Knapsack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rPr>
              <a:t>）</a:t>
            </a:r>
            <a:r>
              <a:rPr lang="en-US" dirty="0">
                <a:solidFill>
                  <a:schemeClr val="tx1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rPr>
              <a:t>:</a:t>
            </a:r>
            <a:endParaRPr lang="en-US" dirty="0">
              <a:solidFill>
                <a:schemeClr val="tx1"/>
              </a:solidFill>
              <a:latin typeface="Times New Roman" panose="02020603050405020304" charset="0"/>
              <a:ea typeface="楷体" panose="02010609060101010101" pitchFamily="49" charset="-122"/>
              <a:cs typeface="Times New Roman" panose="02020603050405020304" charset="0"/>
            </a:endParaRPr>
          </a:p>
          <a:p>
            <a:pPr lvl="1">
              <a:lnSpc>
                <a:spcPct val="150000"/>
              </a:lnSpc>
            </a:pPr>
            <a:r>
              <a:rPr lang="zh-CN" altLang="en-US" sz="2000" dirty="0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rPr>
              <a:t>假设所有物品，我们都有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rPr>
              <a:t>无限份</a:t>
            </a:r>
            <a:endParaRPr lang="zh-CN" altLang="en-US" sz="2000" dirty="0">
              <a:latin typeface="Times New Roman" panose="02020603050405020304" charset="0"/>
              <a:ea typeface="楷体" panose="02010609060101010101" pitchFamily="49" charset="-122"/>
              <a:cs typeface="Times New Roman" panose="02020603050405020304" charset="0"/>
            </a:endParaRPr>
          </a:p>
          <a:p>
            <a:pPr lvl="1">
              <a:lnSpc>
                <a:spcPct val="150000"/>
              </a:lnSpc>
            </a:pPr>
            <a:r>
              <a:rPr lang="zh-CN" altLang="en-US" sz="2000" dirty="0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  <a:sym typeface="+mn-ea"/>
              </a:rPr>
              <a:t>问如何选择装入背包的物品，使装入背包中的物品的总价值最大？</a:t>
            </a:r>
            <a:endParaRPr lang="en-US" sz="2000" dirty="0">
              <a:latin typeface="Times New Roman" panose="02020603050405020304" charset="0"/>
              <a:ea typeface="楷体" panose="02010609060101010101" pitchFamily="49" charset="-122"/>
              <a:cs typeface="Times New Roman" panose="02020603050405020304" charset="0"/>
            </a:endParaRPr>
          </a:p>
          <a:p>
            <a:pPr lvl="1"/>
            <a:endParaRPr lang="en-US" dirty="0">
              <a:latin typeface="Times New Roman" panose="02020603050405020304" charset="0"/>
              <a:ea typeface="楷体" panose="02010609060101010101" pitchFamily="49" charset="-122"/>
              <a:cs typeface="Times New Roman" panose="02020603050405020304" charset="0"/>
            </a:endParaRPr>
          </a:p>
          <a:p>
            <a:pPr lvl="1"/>
            <a:endParaRPr lang="en-US" dirty="0">
              <a:latin typeface="Times New Roman" panose="02020603050405020304" charset="0"/>
              <a:ea typeface="楷体" panose="02010609060101010101" pitchFamily="49" charset="-122"/>
              <a:cs typeface="Times New Roman" panose="02020603050405020304" charset="0"/>
            </a:endParaRPr>
          </a:p>
          <a:p>
            <a:r>
              <a:rPr lang="en-US" dirty="0">
                <a:solidFill>
                  <a:schemeClr val="tx1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rPr>
              <a:t>0-1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rPr>
              <a:t>背包问题（</a:t>
            </a:r>
            <a:r>
              <a:rPr lang="en-US" dirty="0">
                <a:solidFill>
                  <a:schemeClr val="tx1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rPr>
              <a:t>0-1 Knapsack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rPr>
              <a:t>）</a:t>
            </a:r>
            <a:r>
              <a:rPr lang="en-US" dirty="0">
                <a:solidFill>
                  <a:schemeClr val="tx1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rPr>
              <a:t>:</a:t>
            </a:r>
            <a:endParaRPr lang="en-US" dirty="0">
              <a:solidFill>
                <a:schemeClr val="tx1"/>
              </a:solidFill>
              <a:latin typeface="Times New Roman" panose="02020603050405020304" charset="0"/>
              <a:ea typeface="楷体" panose="02010609060101010101" pitchFamily="49" charset="-122"/>
              <a:cs typeface="Times New Roman" panose="02020603050405020304" charset="0"/>
            </a:endParaRPr>
          </a:p>
          <a:p>
            <a:pPr marL="0" lvl="1">
              <a:lnSpc>
                <a:spcPct val="150000"/>
              </a:lnSpc>
            </a:pPr>
            <a:r>
              <a:rPr lang="zh-CN" altLang="en-US" sz="2000" dirty="0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  <a:sym typeface="+mn-ea"/>
              </a:rPr>
              <a:t>假设所有物品，我们都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  <a:sym typeface="+mn-ea"/>
              </a:rPr>
              <a:t>只有一份</a:t>
            </a:r>
            <a:endParaRPr lang="en-US" sz="2000" dirty="0">
              <a:latin typeface="Times New Roman" panose="02020603050405020304" charset="0"/>
              <a:ea typeface="楷体" panose="02010609060101010101" pitchFamily="49" charset="-122"/>
              <a:cs typeface="Times New Roman" panose="02020603050405020304" charset="0"/>
            </a:endParaRPr>
          </a:p>
          <a:p>
            <a:pPr marL="0" lvl="1">
              <a:lnSpc>
                <a:spcPct val="150000"/>
              </a:lnSpc>
            </a:pPr>
            <a:r>
              <a:rPr lang="zh-CN" altLang="en-US" sz="2000" dirty="0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  <a:sym typeface="+mn-ea"/>
              </a:rPr>
              <a:t>问如何选择装入背包的物品，使装入背包中的物品的总价值最大？</a:t>
            </a:r>
            <a:endParaRPr lang="en-US" sz="2000" dirty="0">
              <a:latin typeface="Times New Roman" panose="02020603050405020304" charset="0"/>
              <a:ea typeface="楷体" panose="02010609060101010101" pitchFamily="49" charset="-122"/>
              <a:cs typeface="Times New Roman" panose="02020603050405020304" charset="0"/>
            </a:endParaRPr>
          </a:p>
          <a:p>
            <a:pPr marL="457200" lvl="1" indent="0">
              <a:buNone/>
            </a:pPr>
            <a:r>
              <a:rPr lang="en-US" dirty="0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rPr>
              <a:t> </a:t>
            </a:r>
            <a:endParaRPr lang="en-US" dirty="0">
              <a:latin typeface="Times New Roman" panose="02020603050405020304" charset="0"/>
              <a:ea typeface="楷体" panose="02010609060101010101" pitchFamily="49" charset="-122"/>
              <a:cs typeface="Times New Roman" panose="02020603050405020304" charset="0"/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3016772" y="133350"/>
            <a:ext cx="5649593" cy="1475713"/>
            <a:chOff x="-479811" y="1751737"/>
            <a:chExt cx="9046225" cy="2600511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11626" y="1998496"/>
              <a:ext cx="890016" cy="890016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83371" y="1998496"/>
              <a:ext cx="938946" cy="938946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700210" y="1998496"/>
              <a:ext cx="815140" cy="81514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998981" y="1966357"/>
              <a:ext cx="922155" cy="922155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423804" y="1751737"/>
              <a:ext cx="1136775" cy="1136775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-479809" y="3113586"/>
              <a:ext cx="1729993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rPr>
                <a:t>Weight:</a:t>
              </a:r>
              <a:endParaRPr lang="en-US" dirty="0">
                <a:solidFill>
                  <a:schemeClr val="accent4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-479809" y="3701409"/>
              <a:ext cx="1729993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rPr>
                <a:t>Value:</a:t>
              </a:r>
              <a:endParaRPr lang="en-US" dirty="0">
                <a:solidFill>
                  <a:schemeClr val="accent1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782501" y="3005866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rPr>
                <a:t>6</a:t>
              </a:r>
              <a:endParaRPr lang="en-US" dirty="0">
                <a:solidFill>
                  <a:schemeClr val="accent4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250794" y="3005864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rPr>
                <a:t>2</a:t>
              </a:r>
              <a:endParaRPr lang="en-US" dirty="0">
                <a:solidFill>
                  <a:schemeClr val="accent4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718736" y="3005862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rPr>
                <a:t>4</a:t>
              </a:r>
              <a:endParaRPr lang="en-US" dirty="0">
                <a:solidFill>
                  <a:schemeClr val="accent4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275590" y="3005862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rPr>
                <a:t>3</a:t>
              </a:r>
              <a:endParaRPr lang="en-US" dirty="0">
                <a:solidFill>
                  <a:schemeClr val="accent4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883508" y="2988522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rPr>
                <a:t>11</a:t>
              </a:r>
              <a:endParaRPr lang="en-US" dirty="0">
                <a:solidFill>
                  <a:schemeClr val="accent4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680245" y="3670274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rPr>
                <a:t>20</a:t>
              </a:r>
              <a:endParaRPr lang="en-US" dirty="0">
                <a:solidFill>
                  <a:schemeClr val="accent1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215758" y="3667231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rPr>
                <a:t>8</a:t>
              </a:r>
              <a:endParaRPr lang="en-US" dirty="0">
                <a:solidFill>
                  <a:schemeClr val="accent1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718736" y="3655655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rPr>
                <a:t>14</a:t>
              </a:r>
              <a:endParaRPr lang="en-US" dirty="0">
                <a:solidFill>
                  <a:schemeClr val="accent1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7871487" y="3602769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rPr>
                <a:t>35</a:t>
              </a:r>
              <a:endParaRPr lang="en-US" dirty="0">
                <a:solidFill>
                  <a:schemeClr val="accent1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271357" y="3664194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rPr>
                <a:t>13</a:t>
              </a:r>
              <a:endParaRPr lang="en-US" dirty="0">
                <a:solidFill>
                  <a:schemeClr val="accent1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-479811" y="2402818"/>
              <a:ext cx="177038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5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rPr>
                <a:t>Item:</a:t>
              </a:r>
              <a:endParaRPr lang="en-US" dirty="0">
                <a:solidFill>
                  <a:schemeClr val="accent5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1402418" y="946862"/>
            <a:ext cx="19445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7030A0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rPr>
              <a:t>Capacity: 10</a:t>
            </a:r>
            <a:endParaRPr lang="en-US" sz="2000" dirty="0">
              <a:solidFill>
                <a:srgbClr val="7030A0"/>
              </a:solidFill>
              <a:latin typeface="Times New Roman" panose="02020603050405020304" charset="0"/>
              <a:ea typeface="楷体" panose="02010609060101010101" pitchFamily="49" charset="-122"/>
              <a:cs typeface="Times New Roman" panose="02020603050405020304" charset="0"/>
            </a:endParaRP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59115" y="3564992"/>
            <a:ext cx="575909" cy="523296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3108" y="3560547"/>
            <a:ext cx="575909" cy="523296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5411" y="3560547"/>
            <a:ext cx="586395" cy="532824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4109" y="3560547"/>
            <a:ext cx="586395" cy="532824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4735712" y="3499029"/>
            <a:ext cx="35038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rPr>
              <a:t>Total weight: 10</a:t>
            </a:r>
            <a:endParaRPr lang="en-US" dirty="0">
              <a:solidFill>
                <a:schemeClr val="accent4"/>
              </a:solidFill>
              <a:latin typeface="Times New Roman" panose="02020603050405020304" charset="0"/>
              <a:ea typeface="楷体" panose="02010609060101010101" pitchFamily="49" charset="-122"/>
              <a:cs typeface="Times New Roman" panose="02020603050405020304" charset="0"/>
            </a:endParaRPr>
          </a:p>
          <a:p>
            <a:r>
              <a:rPr lang="en-US" dirty="0">
                <a:solidFill>
                  <a:schemeClr val="accent1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rPr>
              <a:t>Total value: 42</a:t>
            </a:r>
            <a:endParaRPr lang="en-US" dirty="0">
              <a:solidFill>
                <a:schemeClr val="accent1"/>
              </a:solidFill>
              <a:latin typeface="Times New Roman" panose="02020603050405020304" charset="0"/>
              <a:ea typeface="楷体" panose="02010609060101010101" pitchFamily="49" charset="-122"/>
              <a:cs typeface="Times New Roman" panose="02020603050405020304" charset="0"/>
            </a:endParaRP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11479" y="5915315"/>
            <a:ext cx="575909" cy="523296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1563" y="5913324"/>
            <a:ext cx="555837" cy="505058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4714" y="5913324"/>
            <a:ext cx="586395" cy="532824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4689474" y="5853482"/>
            <a:ext cx="35038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rPr>
              <a:t>Total weight: 9</a:t>
            </a:r>
            <a:endParaRPr lang="en-US" dirty="0">
              <a:solidFill>
                <a:schemeClr val="accent4"/>
              </a:solidFill>
              <a:latin typeface="Times New Roman" panose="02020603050405020304" charset="0"/>
              <a:ea typeface="楷体" panose="02010609060101010101" pitchFamily="49" charset="-122"/>
              <a:cs typeface="Times New Roman" panose="02020603050405020304" charset="0"/>
            </a:endParaRPr>
          </a:p>
          <a:p>
            <a:r>
              <a:rPr lang="en-US" dirty="0">
                <a:solidFill>
                  <a:schemeClr val="accent1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rPr>
              <a:t>Total value: 35</a:t>
            </a:r>
            <a:endParaRPr lang="en-US" dirty="0">
              <a:solidFill>
                <a:schemeClr val="accent1"/>
              </a:solidFill>
              <a:latin typeface="Times New Roman" panose="02020603050405020304" charset="0"/>
              <a:ea typeface="楷体" panose="02010609060101010101" pitchFamily="49" charset="-122"/>
              <a:cs typeface="Times New Roman" panose="02020603050405020304" charset="0"/>
            </a:endParaRPr>
          </a:p>
        </p:txBody>
      </p:sp>
      <p:cxnSp>
        <p:nvCxnSpPr>
          <p:cNvPr id="38" name="Straight Connector 37"/>
          <p:cNvCxnSpPr/>
          <p:nvPr/>
        </p:nvCxnSpPr>
        <p:spPr>
          <a:xfrm>
            <a:off x="489079" y="1602129"/>
            <a:ext cx="833308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Left Arrow 3"/>
          <p:cNvSpPr/>
          <p:nvPr/>
        </p:nvSpPr>
        <p:spPr>
          <a:xfrm rot="10800000">
            <a:off x="306705" y="4356100"/>
            <a:ext cx="474345" cy="454660"/>
          </a:xfrm>
          <a:prstGeom prst="leftArrow">
            <a:avLst/>
          </a:prstGeom>
          <a:gradFill>
            <a:gsLst>
              <a:gs pos="0">
                <a:srgbClr val="9EE256"/>
              </a:gs>
              <a:gs pos="100000">
                <a:srgbClr val="52762D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charset="0"/>
              <a:ea typeface="楷体" panose="02010609060101010101" pitchFamily="49" charset="-122"/>
              <a:cs typeface="Times New Roman" panose="020206030504050203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bldLvl="0" animBg="1"/>
      <p:bldP spid="25" grpId="1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0050" y="-26670"/>
            <a:ext cx="8229600" cy="1143000"/>
          </a:xfrm>
        </p:spPr>
        <p:txBody>
          <a:bodyPr/>
          <a:lstStyle/>
          <a:p>
            <a:r>
              <a:rPr lang="zh-CN" altLang="en-US" sz="3600" dirty="0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rPr>
              <a:t>符号定义</a:t>
            </a:r>
            <a:endParaRPr lang="zh-CN" altLang="en-US" dirty="0">
              <a:solidFill>
                <a:srgbClr val="FF0000"/>
              </a:solidFill>
              <a:latin typeface="Times New Roman" panose="02020603050405020304" charset="0"/>
              <a:ea typeface="楷体" panose="02010609060101010101" pitchFamily="49" charset="-122"/>
              <a:cs typeface="Times New Roman" panose="0202060305040502030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44282" y="3941627"/>
            <a:ext cx="2028475" cy="202847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3381752" y="5996772"/>
                <a:ext cx="2442258" cy="52322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>
                    <a:solidFill>
                      <a:srgbClr val="7030A0"/>
                    </a:solidFill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rPr>
                  <a:t>Capacity: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𝐶</m:t>
                    </m:r>
                  </m:oMath>
                </a14:m>
                <a:endParaRPr lang="en-US" sz="2800" dirty="0">
                  <a:solidFill>
                    <a:srgbClr val="7030A0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1752" y="5996772"/>
                <a:ext cx="2442258" cy="523220"/>
              </a:xfrm>
              <a:prstGeom prst="rect">
                <a:avLst/>
              </a:prstGeom>
              <a:blipFill rotWithShape="1">
                <a:blip r:embed="rId2"/>
                <a:stretch>
                  <a:fillRect l="-15" t="-89" r="17" b="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" name="Group 23"/>
          <p:cNvGrpSpPr/>
          <p:nvPr/>
        </p:nvGrpSpPr>
        <p:grpSpPr>
          <a:xfrm>
            <a:off x="828086" y="1700665"/>
            <a:ext cx="7394545" cy="2080209"/>
            <a:chOff x="182140" y="1751737"/>
            <a:chExt cx="8333210" cy="2605712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11626" y="1998496"/>
              <a:ext cx="890016" cy="890016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700210" y="1998496"/>
              <a:ext cx="815140" cy="81514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998981" y="1966357"/>
              <a:ext cx="922155" cy="922155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423804" y="1751737"/>
              <a:ext cx="1136775" cy="1136775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182140" y="3105108"/>
              <a:ext cx="1257737" cy="4626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rPr>
                <a:t>Weight:</a:t>
              </a:r>
              <a:endParaRPr lang="en-US" dirty="0">
                <a:solidFill>
                  <a:schemeClr val="accent4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43261" y="3833016"/>
              <a:ext cx="914518" cy="4626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rPr>
                <a:t>Value:</a:t>
              </a:r>
              <a:endParaRPr lang="en-US" dirty="0">
                <a:solidFill>
                  <a:schemeClr val="accent1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3" name="TextBox 12"/>
                <p:cNvSpPr txBox="1"/>
                <p:nvPr/>
              </p:nvSpPr>
              <p:spPr>
                <a:xfrm>
                  <a:off x="1782500" y="3005863"/>
                  <a:ext cx="1010713" cy="73250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i="1" dirty="0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  <m:t>𝑤</m:t>
                        </m:r>
                        <m:r>
                          <a:rPr lang="en-US" sz="3200" i="1" baseline="-25000" dirty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  <m:t>1</m:t>
                        </m:r>
                      </m:oMath>
                    </m:oMathPara>
                  </a14:m>
                  <a:endParaRPr lang="en-US" sz="3200" dirty="0">
                    <a:solidFill>
                      <a:schemeClr val="accent4"/>
                    </a:solidFill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endParaRPr>
                </a:p>
              </p:txBody>
            </p:sp>
          </mc:Choice>
          <mc:Fallback>
            <p:sp>
              <p:nvSpPr>
                <p:cNvPr id="13" name="TextBox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82500" y="3005863"/>
                  <a:ext cx="1010713" cy="732501"/>
                </a:xfrm>
                <a:prstGeom prst="rect">
                  <a:avLst/>
                </a:prstGeom>
                <a:blipFill rotWithShape="1">
                  <a:blip r:embed="rId7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8" name="TextBox 17"/>
                <p:cNvSpPr txBox="1"/>
                <p:nvPr/>
              </p:nvSpPr>
              <p:spPr>
                <a:xfrm>
                  <a:off x="1915072" y="3624948"/>
                  <a:ext cx="682905" cy="73250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  <m:t>𝑣</m:t>
                        </m:r>
                        <m:r>
                          <a:rPr lang="en-US" sz="3200" i="1" baseline="-25000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  <m:t>1</m:t>
                        </m:r>
                      </m:oMath>
                    </m:oMathPara>
                  </a14:m>
                  <a:endParaRPr lang="en-US" sz="3200" dirty="0">
                    <a:solidFill>
                      <a:schemeClr val="accent1"/>
                    </a:solidFill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endParaRPr>
                </a:p>
              </p:txBody>
            </p:sp>
          </mc:Choice>
          <mc:Fallback>
            <p:sp>
              <p:nvSpPr>
                <p:cNvPr id="18" name="TextBox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15072" y="3624948"/>
                  <a:ext cx="682905" cy="732501"/>
                </a:xfrm>
                <a:prstGeom prst="rect">
                  <a:avLst/>
                </a:prstGeom>
                <a:blipFill rotWithShape="1">
                  <a:blip r:embed="rId8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" name="TextBox 22"/>
            <p:cNvSpPr txBox="1"/>
            <p:nvPr/>
          </p:nvSpPr>
          <p:spPr>
            <a:xfrm>
              <a:off x="376055" y="2402816"/>
              <a:ext cx="914518" cy="4626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5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rPr>
                <a:t>Item:</a:t>
              </a:r>
              <a:endParaRPr lang="en-US" dirty="0">
                <a:solidFill>
                  <a:schemeClr val="accent5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/>
              <p:cNvSpPr txBox="1"/>
              <p:nvPr/>
            </p:nvSpPr>
            <p:spPr>
              <a:xfrm>
                <a:off x="3410812" y="2701866"/>
                <a:ext cx="89686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dirty="0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𝑤</m:t>
                      </m:r>
                      <m:r>
                        <a:rPr lang="en-US" sz="3200" i="1" baseline="-25000" dirty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2</m:t>
                      </m:r>
                    </m:oMath>
                  </m:oMathPara>
                </a14:m>
                <a:endParaRPr lang="en-US" sz="3200" dirty="0">
                  <a:solidFill>
                    <a:schemeClr val="accent4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0812" y="2701866"/>
                <a:ext cx="896865" cy="584775"/>
              </a:xfrm>
              <a:prstGeom prst="rect">
                <a:avLst/>
              </a:prstGeom>
              <a:blipFill rotWithShape="1">
                <a:blip r:embed="rId9"/>
                <a:stretch>
                  <a:fillRect l="-25" t="-98" r="53" b="-50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/>
              <p:cNvSpPr txBox="1"/>
              <p:nvPr/>
            </p:nvSpPr>
            <p:spPr>
              <a:xfrm>
                <a:off x="4733877" y="2701866"/>
                <a:ext cx="89686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dirty="0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𝑤</m:t>
                      </m:r>
                      <m:r>
                        <a:rPr lang="en-US" sz="3200" i="1" baseline="-25000" dirty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3</m:t>
                      </m:r>
                    </m:oMath>
                  </m:oMathPara>
                </a14:m>
                <a:endParaRPr lang="en-US" sz="3200" dirty="0">
                  <a:solidFill>
                    <a:schemeClr val="accent4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3877" y="2701866"/>
                <a:ext cx="896865" cy="584775"/>
              </a:xfrm>
              <a:prstGeom prst="rect">
                <a:avLst/>
              </a:prstGeom>
              <a:blipFill rotWithShape="1">
                <a:blip r:embed="rId10"/>
                <a:stretch>
                  <a:fillRect l="-65" t="-98" r="22" b="-50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/>
              <p:cNvSpPr txBox="1"/>
              <p:nvPr/>
            </p:nvSpPr>
            <p:spPr>
              <a:xfrm>
                <a:off x="7651295" y="2623471"/>
                <a:ext cx="89686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dirty="0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𝑤</m:t>
                      </m:r>
                      <m:r>
                        <a:rPr lang="en-US" sz="3200" i="1" baseline="-25000" dirty="0" err="1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𝑛</m:t>
                      </m:r>
                    </m:oMath>
                  </m:oMathPara>
                </a14:m>
                <a:endParaRPr lang="en-US" sz="3200" dirty="0">
                  <a:solidFill>
                    <a:schemeClr val="accent4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1295" y="2623471"/>
                <a:ext cx="896865" cy="584775"/>
              </a:xfrm>
              <a:prstGeom prst="rect">
                <a:avLst/>
              </a:prstGeom>
              <a:blipFill rotWithShape="1">
                <a:blip r:embed="rId11"/>
                <a:stretch>
                  <a:fillRect l="-20" t="-49" r="47" b="-50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/>
              <p:cNvSpPr txBox="1"/>
              <p:nvPr/>
            </p:nvSpPr>
            <p:spPr>
              <a:xfrm>
                <a:off x="3466563" y="3191586"/>
                <a:ext cx="841113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𝑣</m:t>
                      </m:r>
                      <m:r>
                        <a:rPr lang="en-US" sz="3200" i="1" baseline="-25000" dirty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2</m:t>
                      </m:r>
                    </m:oMath>
                  </m:oMathPara>
                </a14:m>
                <a:endParaRPr lang="en-US" sz="3200" dirty="0">
                  <a:solidFill>
                    <a:schemeClr val="accent1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6563" y="3191586"/>
                <a:ext cx="841113" cy="584775"/>
              </a:xfrm>
              <a:prstGeom prst="rect">
                <a:avLst/>
              </a:prstGeom>
              <a:blipFill rotWithShape="1">
                <a:blip r:embed="rId12"/>
                <a:stretch>
                  <a:fillRect l="-12" t="-13" r="56" b="-510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/>
              <p:cNvSpPr txBox="1"/>
              <p:nvPr/>
            </p:nvSpPr>
            <p:spPr>
              <a:xfrm>
                <a:off x="4880418" y="3217242"/>
                <a:ext cx="60598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𝑣</m:t>
                      </m:r>
                      <m:r>
                        <a:rPr lang="en-US" sz="3200" i="1" baseline="-25000" dirty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3</m:t>
                      </m:r>
                    </m:oMath>
                  </m:oMathPara>
                </a14:m>
                <a:endParaRPr lang="en-US" sz="3200" dirty="0">
                  <a:solidFill>
                    <a:schemeClr val="accent1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0418" y="3217242"/>
                <a:ext cx="605982" cy="584775"/>
              </a:xfrm>
              <a:prstGeom prst="rect">
                <a:avLst/>
              </a:prstGeom>
              <a:blipFill rotWithShape="1">
                <a:blip r:embed="rId13"/>
                <a:stretch>
                  <a:fillRect l="-73" t="-57" b="-50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/>
              <p:cNvSpPr txBox="1"/>
              <p:nvPr/>
            </p:nvSpPr>
            <p:spPr>
              <a:xfrm>
                <a:off x="7796736" y="3217242"/>
                <a:ext cx="60598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𝑣</m:t>
                      </m:r>
                      <m:r>
                        <a:rPr lang="en-US" sz="3200" i="1" baseline="-25000" dirty="0" err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𝑛</m:t>
                      </m:r>
                    </m:oMath>
                  </m:oMathPara>
                </a14:m>
                <a:endParaRPr lang="en-US" sz="3200" dirty="0">
                  <a:solidFill>
                    <a:schemeClr val="accent1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6736" y="3217242"/>
                <a:ext cx="605982" cy="584775"/>
              </a:xfrm>
              <a:prstGeom prst="rect">
                <a:avLst/>
              </a:prstGeom>
              <a:blipFill rotWithShape="1">
                <a:blip r:embed="rId14"/>
                <a:stretch>
                  <a:fillRect l="-34" t="-57" r="66" b="-50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Box 30"/>
          <p:cNvSpPr txBox="1"/>
          <p:nvPr/>
        </p:nvSpPr>
        <p:spPr>
          <a:xfrm>
            <a:off x="6222491" y="2466000"/>
            <a:ext cx="10532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rPr>
              <a:t>…</a:t>
            </a:r>
            <a:endParaRPr lang="en-US" sz="4400" dirty="0">
              <a:latin typeface="Times New Roman" panose="02020603050405020304" charset="0"/>
              <a:ea typeface="楷体" panose="02010609060101010101" pitchFamily="49" charset="-122"/>
              <a:cs typeface="Times New Roman" panose="02020603050405020304" charset="0"/>
            </a:endParaRPr>
          </a:p>
        </p:txBody>
      </p:sp>
      <p:sp>
        <p:nvSpPr>
          <p:cNvPr id="22" name="TextBox 30"/>
          <p:cNvSpPr txBox="1"/>
          <p:nvPr/>
        </p:nvSpPr>
        <p:spPr>
          <a:xfrm>
            <a:off x="6221851" y="3013742"/>
            <a:ext cx="10532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rPr>
              <a:t>…</a:t>
            </a:r>
            <a:endParaRPr lang="en-US" sz="4400" dirty="0">
              <a:latin typeface="Times New Roman" panose="02020603050405020304" charset="0"/>
              <a:ea typeface="楷体" panose="02010609060101010101" pitchFamily="49" charset="-122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719876" name="Rectangle 4"/>
              <p:cNvSpPr>
                <a:spLocks noChangeArrowheads="1"/>
              </p:cNvSpPr>
              <p:nvPr/>
            </p:nvSpPr>
            <p:spPr bwMode="auto">
              <a:xfrm>
                <a:off x="304800" y="973356"/>
                <a:ext cx="8458200" cy="4589244"/>
              </a:xfrm>
              <a:prstGeom prst="rect">
                <a:avLst/>
              </a:prstGeom>
              <a:solidFill>
                <a:schemeClr val="bg1"/>
              </a:solidFill>
              <a:ln w="22225">
                <a:solidFill>
                  <a:schemeClr val="tx2">
                    <a:lumMod val="60000"/>
                    <a:lumOff val="40000"/>
                  </a:schemeClr>
                </a:solidFill>
                <a:miter lim="800000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533400" indent="-533400" algn="just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/>
                </a:pPr>
                <a:r>
                  <a:rPr lang="zh-CN" altLang="en-US" sz="2400" b="1" dirty="0"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rPr>
                  <a:t>输入：</a:t>
                </a:r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𝑪</m:t>
                    </m:r>
                    <m:r>
                      <a:rPr lang="en-US" altLang="zh-CN" sz="2400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&gt;</m:t>
                    </m:r>
                    <m:r>
                      <a:rPr lang="en-US" altLang="zh-CN" sz="2400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𝟎</m:t>
                    </m:r>
                    <m:r>
                      <a:rPr lang="en-US" altLang="zh-CN" sz="2400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, </m:t>
                    </m:r>
                    <m:sSub>
                      <m:sSubPr>
                        <m:ctrlPr>
                          <a:rPr lang="en-US" altLang="zh-CN" sz="2400" b="1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</m:ctrlPr>
                      </m:sSubPr>
                      <m:e>
                        <m:r>
                          <a:rPr lang="en-US" altLang="zh-CN" sz="2400" b="1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  <m:t>𝒘</m:t>
                        </m:r>
                      </m:e>
                      <m:sub>
                        <m:r>
                          <a:rPr lang="en-US" altLang="zh-CN" sz="2400" b="1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  <m:t>𝒊</m:t>
                        </m:r>
                      </m:sub>
                    </m:sSub>
                    <m:r>
                      <a:rPr lang="en-US" altLang="zh-CN" sz="2400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&gt;</m:t>
                    </m:r>
                    <m:r>
                      <a:rPr lang="en-US" altLang="zh-CN" sz="2400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𝟎</m:t>
                    </m:r>
                    <m:r>
                      <a:rPr lang="en-US" altLang="zh-CN" sz="2400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,</m:t>
                    </m:r>
                    <m:sSub>
                      <m:sSubPr>
                        <m:ctrlPr>
                          <a:rPr lang="en-US" altLang="zh-CN" sz="2400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</m:ctrlPr>
                      </m:sSubPr>
                      <m:e>
                        <m:r>
                          <a:rPr lang="en-US" altLang="zh-CN" sz="2400" b="1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  <m:t>𝒗</m:t>
                        </m:r>
                      </m:e>
                      <m:sub>
                        <m:r>
                          <a:rPr lang="en-US" altLang="zh-CN" sz="2400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  <m:t>𝒊</m:t>
                        </m:r>
                      </m:sub>
                    </m:sSub>
                    <m:r>
                      <a:rPr lang="en-US" altLang="zh-CN" sz="2400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&gt;</m:t>
                    </m:r>
                    <m:r>
                      <a:rPr lang="en-US" altLang="zh-CN" sz="2400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𝟎</m:t>
                    </m:r>
                    <m:r>
                      <a:rPr lang="en-US" altLang="zh-CN" sz="2400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, </m:t>
                    </m:r>
                    <m:r>
                      <a:rPr lang="en-US" altLang="zh-CN" sz="2400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𝟏</m:t>
                    </m:r>
                    <m:r>
                      <a:rPr lang="en-US" altLang="zh-CN" sz="2400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charset="0"/>
                      </a:rPr>
                      <m:t>≤</m:t>
                    </m:r>
                    <m:r>
                      <a:rPr lang="en-US" altLang="zh-CN" sz="2400" b="1" i="1" dirty="0" err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𝒊</m:t>
                    </m:r>
                    <m:r>
                      <a:rPr lang="en-US" altLang="zh-CN" sz="2400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charset="0"/>
                      </a:rPr>
                      <m:t>≤</m:t>
                    </m:r>
                    <m:r>
                      <a:rPr lang="en-US" altLang="zh-CN" sz="2400" b="1" i="1" dirty="0" err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𝒏</m:t>
                    </m:r>
                    <m:r>
                      <a:rPr lang="en-US" altLang="zh-CN" sz="2400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  </m:t>
                    </m:r>
                  </m:oMath>
                </a14:m>
                <a:endParaRPr lang="en-US" altLang="zh-CN" sz="2400" b="1" dirty="0">
                  <a:solidFill>
                    <a:srgbClr val="0000FF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endParaRPr>
              </a:p>
              <a:p>
                <a:pPr marL="533400" indent="-533400" algn="just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/>
                </a:pPr>
                <a:r>
                  <a:rPr lang="zh-CN" altLang="en-US" sz="2400" b="1" dirty="0"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rPr>
                  <a:t>输出：</a:t>
                </a:r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(</m:t>
                    </m:r>
                    <m:sSub>
                      <m:sSubPr>
                        <m:ctrlPr>
                          <a:rPr lang="en-US" altLang="zh-CN" sz="2400" b="1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</m:ctrlPr>
                      </m:sSubPr>
                      <m:e>
                        <m:r>
                          <a:rPr lang="en-US" altLang="zh-CN" sz="2400" b="1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  <m:t>𝒉</m:t>
                        </m:r>
                      </m:e>
                      <m:sub>
                        <m:r>
                          <a:rPr lang="en-US" altLang="zh-CN" sz="2400" b="1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  <m:t>𝟏</m:t>
                        </m:r>
                      </m:sub>
                    </m:sSub>
                    <m:r>
                      <a:rPr lang="en-US" altLang="zh-CN" sz="2400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,</m:t>
                    </m:r>
                    <m:sSub>
                      <m:sSubPr>
                        <m:ctrlPr>
                          <a:rPr lang="en-US" altLang="zh-CN" sz="2400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</m:ctrlPr>
                      </m:sSubPr>
                      <m:e>
                        <m:r>
                          <a:rPr lang="en-US" altLang="zh-CN" sz="2400" b="1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  <m:t>𝒉</m:t>
                        </m:r>
                      </m:e>
                      <m:sub>
                        <m:r>
                          <a:rPr lang="en-US" altLang="zh-CN" sz="2400" b="1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  <m:t>𝟐</m:t>
                        </m:r>
                      </m:sub>
                    </m:sSub>
                    <m:r>
                      <a:rPr lang="en-US" altLang="zh-CN" sz="2400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,</m:t>
                    </m:r>
                    <m:r>
                      <a:rPr lang="en-US" altLang="zh-CN" sz="2400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charset="0"/>
                      </a:rPr>
                      <m:t>⋯</m:t>
                    </m:r>
                    <m:r>
                      <a:rPr lang="en-US" altLang="zh-CN" sz="2400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,</m:t>
                    </m:r>
                    <m:sSub>
                      <m:sSubPr>
                        <m:ctrlPr>
                          <a:rPr lang="en-US" altLang="zh-CN" sz="2400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</m:ctrlPr>
                      </m:sSubPr>
                      <m:e>
                        <m:r>
                          <a:rPr lang="en-US" altLang="zh-CN" sz="2400" b="1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  <m:t>𝒉</m:t>
                        </m:r>
                      </m:e>
                      <m:sub>
                        <m:r>
                          <a:rPr lang="en-US" altLang="zh-CN" sz="2400" b="1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  <m:t>𝒏</m:t>
                        </m:r>
                      </m:sub>
                    </m:sSub>
                    <m:r>
                      <a:rPr lang="en-US" altLang="zh-CN" sz="2400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),</m:t>
                    </m:r>
                    <m:r>
                      <a:rPr lang="en-US" altLang="zh-CN" sz="2400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 </m:t>
                    </m:r>
                  </m:oMath>
                </a14:m>
                <a:r>
                  <a:rPr lang="zh-CN" altLang="en-US" sz="2400" b="1" dirty="0"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rPr>
                  <a:t>满足</a:t>
                </a:r>
                <a:endParaRPr lang="zh-CN" altLang="en-US" sz="2400" b="1" dirty="0"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endParaRPr>
              </a:p>
              <a:p>
                <a:pPr lvl="1" indent="0" algn="just">
                  <a:spcBef>
                    <a:spcPct val="20000"/>
                  </a:spcBef>
                  <a:buFont typeface="Arial" panose="020B0604020202020204" pitchFamily="34" charset="0"/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b="1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       </m:t>
                      </m:r>
                      <m:nary>
                        <m:naryPr>
                          <m:chr m:val="∑"/>
                          <m:supHide m:val="on"/>
                          <m:ctrlPr>
                            <a:rPr lang="zh-CN" altLang="en-US" sz="2400" b="1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charset="0"/>
                            </a:rPr>
                          </m:ctrlPr>
                        </m:naryPr>
                        <m:sub>
                          <m:r>
                            <a:rPr lang="en-US" altLang="zh-CN" sz="2400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charset="0"/>
                            </a:rPr>
                            <m:t>𝟏</m:t>
                          </m:r>
                          <m:r>
                            <a:rPr lang="en-US" altLang="zh-CN" sz="2400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charset="0"/>
                            </a:rPr>
                            <m:t>≤</m:t>
                          </m:r>
                          <m:r>
                            <a:rPr lang="en-US" altLang="zh-CN" sz="2400" b="1" i="1" dirty="0" err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charset="0"/>
                            </a:rPr>
                            <m:t>𝒊</m:t>
                          </m:r>
                          <m:r>
                            <a:rPr lang="en-US" altLang="zh-CN" sz="2400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charset="0"/>
                            </a:rPr>
                            <m:t>≤</m:t>
                          </m:r>
                          <m:r>
                            <a:rPr lang="en-US" altLang="zh-CN" sz="2400" b="1" i="1" dirty="0" err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charset="0"/>
                            </a:rPr>
                            <m:t>𝒏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CN" sz="2400" b="1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altLang="zh-CN" sz="2400" b="1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charset="0"/>
                                </a:rPr>
                                <m:t>𝒊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400" b="1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altLang="zh-CN" sz="2400" b="1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charset="0"/>
                                </a:rPr>
                                <m:t>𝒊</m:t>
                              </m:r>
                            </m:sub>
                          </m:sSub>
                        </m:e>
                      </m:nary>
                      <m:r>
                        <a:rPr lang="en-US" altLang="zh-CN" sz="2400" b="1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charset="0"/>
                        </a:rPr>
                        <m:t>≤</m:t>
                      </m:r>
                      <m:r>
                        <a:rPr lang="en-US" altLang="zh-CN" sz="2400" b="1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charset="0"/>
                        </a:rPr>
                        <m:t>𝑪</m:t>
                      </m:r>
                      <m:r>
                        <a:rPr lang="en-US" altLang="zh-CN" sz="2400" b="1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charset="0"/>
                        </a:rPr>
                        <m:t>,</m:t>
                      </m:r>
                      <m:nary>
                        <m:naryPr>
                          <m:chr m:val="∑"/>
                          <m:supHide m:val="on"/>
                          <m:ctrlPr>
                            <a:rPr lang="zh-CN" altLang="en-US" sz="2400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charset="0"/>
                            </a:rPr>
                          </m:ctrlPr>
                        </m:naryPr>
                        <m:sub>
                          <m:r>
                            <a:rPr lang="en-US" altLang="zh-CN" sz="2400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charset="0"/>
                            </a:rPr>
                            <m:t>𝟏</m:t>
                          </m:r>
                          <m:r>
                            <a:rPr lang="en-US" altLang="zh-CN" sz="2400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charset="0"/>
                            </a:rPr>
                            <m:t>≤</m:t>
                          </m:r>
                          <m:r>
                            <a:rPr lang="en-US" altLang="zh-CN" sz="2400" b="1" i="1" dirty="0" err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charset="0"/>
                            </a:rPr>
                            <m:t>𝒊</m:t>
                          </m:r>
                          <m:r>
                            <a:rPr lang="en-US" altLang="zh-CN" sz="2400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charset="0"/>
                            </a:rPr>
                            <m:t>≤</m:t>
                          </m:r>
                          <m:r>
                            <a:rPr lang="en-US" altLang="zh-CN" sz="2400" b="1" i="1" dirty="0" err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charset="0"/>
                            </a:rPr>
                            <m:t>𝒏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CN" sz="2400" b="1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charset="0"/>
                                </a:rPr>
                                <m:t>𝒗</m:t>
                              </m:r>
                            </m:e>
                            <m:sub>
                              <m:r>
                                <a:rPr lang="en-US" altLang="zh-CN" sz="2400" b="1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charset="0"/>
                                </a:rPr>
                                <m:t>𝒊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400" b="1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altLang="zh-CN" sz="2400" b="1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charset="0"/>
                                </a:rPr>
                                <m:t>𝒊</m:t>
                              </m:r>
                            </m:sub>
                          </m:sSub>
                        </m:e>
                      </m:nary>
                      <m:r>
                        <a:rPr lang="zh-CN" alt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最大</m:t>
                      </m:r>
                    </m:oMath>
                  </m:oMathPara>
                </a14:m>
                <a:endParaRPr lang="en-US" altLang="zh-CN" sz="2400" b="1" dirty="0"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  <a:sym typeface="Symbol" panose="05050102010706020507" pitchFamily="18" charset="2"/>
                </a:endParaRPr>
              </a:p>
              <a:p>
                <a:pPr lvl="1" algn="ctr">
                  <a:spcBef>
                    <a:spcPts val="1800"/>
                  </a:spcBef>
                  <a:spcAft>
                    <a:spcPts val="1800"/>
                  </a:spcAft>
                  <a:defRPr/>
                </a:pPr>
                <a:r>
                  <a:rPr lang="zh-CN" altLang="en-US" sz="3200" b="1" dirty="0">
                    <a:solidFill>
                      <a:srgbClr val="FF0000"/>
                    </a:solidFill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  <a:sym typeface="+mn-ea"/>
                  </a:rPr>
                  <a:t>等价的整数规划问题</a:t>
                </a:r>
                <a:endParaRPr lang="zh-CN" altLang="en-US" sz="3200" b="1" dirty="0">
                  <a:solidFill>
                    <a:srgbClr val="FF0000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  <a:sym typeface="+mn-ea"/>
                </a:endParaRPr>
              </a:p>
              <a:p>
                <a:pPr lvl="1" algn="just">
                  <a:spcBef>
                    <a:spcPct val="20000"/>
                  </a:spcBef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lang="en-US" altLang="zh-CN" sz="24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𝐦𝐚𝐱</m:t>
                              </m:r>
                            </m:e>
                            <m:lim>
                              <m:r>
                                <a:rPr lang="en-US" altLang="zh-CN" sz="2400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zh-CN" altLang="en-US" sz="2400" b="1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charset="0"/>
                                </a:rPr>
                              </m:ctrlPr>
                            </m:naryPr>
                            <m:sub>
                              <m:r>
                                <a:rPr lang="en-US" altLang="zh-CN" sz="2400" b="1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charset="0"/>
                                </a:rPr>
                                <m:t>𝟏</m:t>
                              </m:r>
                              <m:r>
                                <a:rPr lang="en-US" altLang="zh-CN" sz="2400" b="1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charset="0"/>
                                </a:rPr>
                                <m:t>≤</m:t>
                              </m:r>
                              <m:r>
                                <a:rPr lang="en-US" altLang="zh-CN" sz="2400" b="1" i="1" dirty="0" err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charset="0"/>
                                </a:rPr>
                                <m:t>𝒊</m:t>
                              </m:r>
                              <m:r>
                                <a:rPr lang="en-US" altLang="zh-CN" sz="2400" b="1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charset="0"/>
                                </a:rPr>
                                <m:t>≤</m:t>
                              </m:r>
                              <m:r>
                                <a:rPr lang="en-US" altLang="zh-CN" sz="2400" b="1" i="1" dirty="0" err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charset="0"/>
                                </a:rPr>
                                <m:t>𝒏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altLang="zh-CN" sz="2400" b="1" i="1" dirty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  <a:cs typeface="Times New Roman" panose="020206030504050203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1" i="1" dirty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  <a:cs typeface="Times New Roman" panose="02020603050405020304" charset="0"/>
                                    </a:rPr>
                                    <m:t>𝒗</m:t>
                                  </m:r>
                                </m:e>
                                <m:sub>
                                  <m:r>
                                    <a:rPr lang="en-US" altLang="zh-CN" sz="2400" b="1" i="1" dirty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  <a:cs typeface="Times New Roman" panose="02020603050405020304" charset="0"/>
                                    </a:rPr>
                                    <m:t>𝒊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2400" b="1" i="1" dirty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  <a:cs typeface="Times New Roman" panose="020206030504050203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1" i="1" dirty="0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  <a:cs typeface="Times New Roman" panose="02020603050405020304" charset="0"/>
                                    </a:rPr>
                                    <m:t>𝒉</m:t>
                                  </m:r>
                                </m:e>
                                <m:sub>
                                  <m:r>
                                    <a:rPr lang="en-US" altLang="zh-CN" sz="2400" b="1" i="1" dirty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  <a:cs typeface="Times New Roman" panose="02020603050405020304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nary>
                        </m:e>
                      </m:func>
                    </m:oMath>
                  </m:oMathPara>
                </a14:m>
                <a:endParaRPr lang="en-US" altLang="zh-CN" sz="2400" b="1" i="1" baseline="-25000" dirty="0">
                  <a:solidFill>
                    <a:srgbClr val="0000FF"/>
                  </a:solidFill>
                  <a:latin typeface="Cambria Math" panose="02040503050406030204" pitchFamily="18" charset="0"/>
                  <a:ea typeface="楷体" panose="02010609060101010101" pitchFamily="49" charset="-122"/>
                  <a:cs typeface="Times New Roman" panose="02020603050405020304" charset="0"/>
                  <a:sym typeface="Symbol" panose="05050102010706020507" pitchFamily="18" charset="2"/>
                </a:endParaRPr>
              </a:p>
              <a:p>
                <a:pPr lvl="1" algn="just">
                  <a:spcBef>
                    <a:spcPct val="20000"/>
                  </a:spcBef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𝒔</m:t>
                      </m:r>
                      <m:r>
                        <a:rPr lang="en-US" altLang="zh-CN" sz="2400" b="1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CN" sz="2400" b="1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US" altLang="zh-CN" sz="2400" b="1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nary>
                        <m:naryPr>
                          <m:chr m:val="∑"/>
                          <m:supHide m:val="on"/>
                          <m:ctrlPr>
                            <a:rPr lang="zh-CN" altLang="en-US" sz="2400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charset="0"/>
                            </a:rPr>
                          </m:ctrlPr>
                        </m:naryPr>
                        <m:sub>
                          <m:r>
                            <a:rPr lang="en-US" altLang="zh-CN" sz="2400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charset="0"/>
                            </a:rPr>
                            <m:t>𝟏</m:t>
                          </m:r>
                          <m:r>
                            <a:rPr lang="en-US" altLang="zh-CN" sz="2400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charset="0"/>
                            </a:rPr>
                            <m:t>≤</m:t>
                          </m:r>
                          <m:r>
                            <a:rPr lang="en-US" altLang="zh-CN" sz="2400" b="1" i="1" dirty="0" err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charset="0"/>
                            </a:rPr>
                            <m:t>𝒊</m:t>
                          </m:r>
                          <m:r>
                            <a:rPr lang="en-US" altLang="zh-CN" sz="2400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charset="0"/>
                            </a:rPr>
                            <m:t>≤</m:t>
                          </m:r>
                          <m:r>
                            <a:rPr lang="en-US" altLang="zh-CN" sz="2400" b="1" i="1" dirty="0" err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charset="0"/>
                            </a:rPr>
                            <m:t>𝒏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CN" sz="2400" b="1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altLang="zh-CN" sz="2400" b="1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charset="0"/>
                                </a:rPr>
                                <m:t>𝒊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400" b="1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altLang="zh-CN" sz="2400" b="1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charset="0"/>
                                </a:rPr>
                                <m:t>𝒊</m:t>
                              </m:r>
                            </m:sub>
                          </m:sSub>
                        </m:e>
                      </m:nary>
                      <m:r>
                        <a:rPr lang="en-US" altLang="zh-CN" sz="2400" b="1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charset="0"/>
                        </a:rPr>
                        <m:t>≤</m:t>
                      </m:r>
                      <m:r>
                        <a:rPr lang="en-US" altLang="zh-CN" sz="2400" b="1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charset="0"/>
                        </a:rPr>
                        <m:t>𝑪</m:t>
                      </m:r>
                    </m:oMath>
                  </m:oMathPara>
                </a14:m>
                <a:endParaRPr lang="en-US" altLang="zh-CN" sz="2800" b="1" dirty="0">
                  <a:solidFill>
                    <a:srgbClr val="0000FF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  <a:sym typeface="Symbol" panose="05050102010706020507" pitchFamily="18" charset="2"/>
                </a:endParaRPr>
              </a:p>
              <a:p>
                <a:pPr lvl="1" algn="just">
                  <a:spcBef>
                    <a:spcPct val="20000"/>
                  </a:spcBef>
                  <a:defRPr/>
                </a:pPr>
                <a:endParaRPr lang="zh-CN" altLang="en-US" sz="2400" dirty="0">
                  <a:solidFill>
                    <a:srgbClr val="0000FF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endParaRPr>
              </a:p>
              <a:p>
                <a:pPr lvl="1" algn="just">
                  <a:spcBef>
                    <a:spcPct val="20000"/>
                  </a:spcBef>
                  <a:defRPr/>
                </a:pPr>
                <a:endParaRPr lang="zh-CN" altLang="en-US" sz="2400" dirty="0">
                  <a:solidFill>
                    <a:srgbClr val="0000FF"/>
                  </a:solidFill>
                </a:endParaRPr>
              </a:p>
              <a:p>
                <a:pPr lvl="1" indent="0" algn="just">
                  <a:spcBef>
                    <a:spcPct val="20000"/>
                  </a:spcBef>
                  <a:buFont typeface="Arial" panose="020B0604020202020204" pitchFamily="34" charset="0"/>
                  <a:buNone/>
                  <a:defRPr/>
                </a:pPr>
                <a:endParaRPr lang="en-US" altLang="zh-CN" sz="2400" b="1" dirty="0"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  <a:sym typeface="Symbol" panose="05050102010706020507" pitchFamily="18" charset="2"/>
                </a:endParaRPr>
              </a:p>
            </p:txBody>
          </p:sp>
        </mc:Choice>
        <mc:Fallback>
          <p:sp>
            <p:nvSpPr>
              <p:cNvPr id="719876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04800" y="973356"/>
                <a:ext cx="8458200" cy="4589244"/>
              </a:xfrm>
              <a:prstGeom prst="rect">
                <a:avLst/>
              </a:prstGeom>
              <a:blipFill rotWithShape="1">
                <a:blip r:embed="rId1"/>
                <a:stretch>
                  <a:fillRect l="-135" t="-247" r="-128" b="-21876"/>
                </a:stretch>
              </a:blipFill>
              <a:ln w="22225">
                <a:solidFill>
                  <a:schemeClr val="tx2">
                    <a:lumMod val="60000"/>
                    <a:lumOff val="40000"/>
                  </a:schemeClr>
                </a:solidFill>
                <a:miter lim="800000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本框 5"/>
          <p:cNvSpPr txBox="1"/>
          <p:nvPr/>
        </p:nvSpPr>
        <p:spPr>
          <a:xfrm>
            <a:off x="3550285" y="288925"/>
            <a:ext cx="2964273" cy="646331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3600" b="1" dirty="0">
                <a:solidFill>
                  <a:srgbClr val="0070C0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  <a:sym typeface="+mn-ea"/>
              </a:rPr>
              <a:t>完全背包问题</a:t>
            </a:r>
            <a:endParaRPr lang="zh-CN" altLang="en-US" sz="3600" b="1" dirty="0">
              <a:solidFill>
                <a:srgbClr val="FF0000"/>
              </a:solidFill>
              <a:latin typeface="Times New Roman" panose="02020603050405020304" charset="0"/>
              <a:ea typeface="楷体" panose="02010609060101010101" pitchFamily="49" charset="-122"/>
              <a:cs typeface="Times New Roman" panose="02020603050405020304" charset="0"/>
              <a:sym typeface="+mn-ea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719876" name="Rectangle 4"/>
              <p:cNvSpPr>
                <a:spLocks noChangeArrowheads="1"/>
              </p:cNvSpPr>
              <p:nvPr/>
            </p:nvSpPr>
            <p:spPr bwMode="auto">
              <a:xfrm>
                <a:off x="304800" y="973356"/>
                <a:ext cx="8458200" cy="4970244"/>
              </a:xfrm>
              <a:prstGeom prst="rect">
                <a:avLst/>
              </a:prstGeom>
              <a:solidFill>
                <a:schemeClr val="bg1"/>
              </a:solidFill>
              <a:ln w="22225">
                <a:solidFill>
                  <a:schemeClr val="tx2">
                    <a:lumMod val="60000"/>
                    <a:lumOff val="40000"/>
                  </a:schemeClr>
                </a:solidFill>
                <a:miter lim="800000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533400" indent="-533400" algn="just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/>
                </a:pPr>
                <a:r>
                  <a:rPr lang="zh-CN" altLang="en-US" sz="2400" b="1" dirty="0"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rPr>
                  <a:t>输入：</a:t>
                </a:r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𝑪</m:t>
                    </m:r>
                    <m:r>
                      <a:rPr lang="en-US" altLang="zh-CN" sz="2400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&gt;</m:t>
                    </m:r>
                    <m:r>
                      <a:rPr lang="en-US" altLang="zh-CN" sz="2400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𝟎</m:t>
                    </m:r>
                    <m:r>
                      <a:rPr lang="en-US" altLang="zh-CN" sz="2400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, </m:t>
                    </m:r>
                    <m:sSub>
                      <m:sSubPr>
                        <m:ctrlPr>
                          <a:rPr lang="en-US" altLang="zh-CN" sz="2400" b="1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</m:ctrlPr>
                      </m:sSubPr>
                      <m:e>
                        <m:r>
                          <a:rPr lang="en-US" altLang="zh-CN" sz="2400" b="1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  <m:t>𝒘</m:t>
                        </m:r>
                      </m:e>
                      <m:sub>
                        <m:r>
                          <a:rPr lang="en-US" altLang="zh-CN" sz="2400" b="1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  <m:t>𝒊</m:t>
                        </m:r>
                      </m:sub>
                    </m:sSub>
                    <m:r>
                      <a:rPr lang="en-US" altLang="zh-CN" sz="2400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&gt;</m:t>
                    </m:r>
                    <m:r>
                      <a:rPr lang="en-US" altLang="zh-CN" sz="2400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𝟎</m:t>
                    </m:r>
                    <m:r>
                      <a:rPr lang="en-US" altLang="zh-CN" sz="2400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,</m:t>
                    </m:r>
                    <m:sSub>
                      <m:sSubPr>
                        <m:ctrlPr>
                          <a:rPr lang="en-US" altLang="zh-CN" sz="2400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</m:ctrlPr>
                      </m:sSubPr>
                      <m:e>
                        <m:r>
                          <a:rPr lang="en-US" altLang="zh-CN" sz="2400" b="1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  <m:t>𝒗</m:t>
                        </m:r>
                      </m:e>
                      <m:sub>
                        <m:r>
                          <a:rPr lang="en-US" altLang="zh-CN" sz="2400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  <m:t>𝒊</m:t>
                        </m:r>
                      </m:sub>
                    </m:sSub>
                    <m:r>
                      <a:rPr lang="en-US" altLang="zh-CN" sz="2400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&gt;</m:t>
                    </m:r>
                    <m:r>
                      <a:rPr lang="en-US" altLang="zh-CN" sz="2400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𝟎</m:t>
                    </m:r>
                    <m:r>
                      <a:rPr lang="en-US" altLang="zh-CN" sz="2400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, </m:t>
                    </m:r>
                    <m:r>
                      <a:rPr lang="en-US" altLang="zh-CN" sz="2400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𝟏</m:t>
                    </m:r>
                    <m:r>
                      <a:rPr lang="en-US" altLang="zh-CN" sz="2400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charset="0"/>
                      </a:rPr>
                      <m:t>≤</m:t>
                    </m:r>
                    <m:r>
                      <a:rPr lang="en-US" altLang="zh-CN" sz="2400" b="1" i="1" dirty="0" err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𝒊</m:t>
                    </m:r>
                    <m:r>
                      <a:rPr lang="en-US" altLang="zh-CN" sz="2400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charset="0"/>
                      </a:rPr>
                      <m:t>≤</m:t>
                    </m:r>
                    <m:r>
                      <a:rPr lang="en-US" altLang="zh-CN" sz="2400" b="1" i="1" dirty="0" err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𝒏</m:t>
                    </m:r>
                    <m:r>
                      <a:rPr lang="en-US" altLang="zh-CN" sz="2400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  </m:t>
                    </m:r>
                  </m:oMath>
                </a14:m>
                <a:endParaRPr lang="en-US" altLang="zh-CN" sz="2400" b="1" dirty="0">
                  <a:solidFill>
                    <a:srgbClr val="0000FF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endParaRPr>
              </a:p>
              <a:p>
                <a:pPr marL="533400" indent="-533400" algn="just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/>
                </a:pPr>
                <a:r>
                  <a:rPr lang="zh-CN" altLang="en-US" sz="2400" b="1" dirty="0"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rPr>
                  <a:t>输出：</a:t>
                </a:r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(</m:t>
                    </m:r>
                    <m:sSub>
                      <m:sSubPr>
                        <m:ctrlPr>
                          <a:rPr lang="en-US" altLang="zh-CN" sz="2400" b="1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</m:ctrlPr>
                      </m:sSubPr>
                      <m:e>
                        <m:r>
                          <a:rPr lang="en-US" altLang="zh-CN" sz="2400" b="1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  <m:t>𝒉</m:t>
                        </m:r>
                      </m:e>
                      <m:sub>
                        <m:r>
                          <a:rPr lang="en-US" altLang="zh-CN" sz="2400" b="1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  <m:t>𝟏</m:t>
                        </m:r>
                      </m:sub>
                    </m:sSub>
                    <m:r>
                      <a:rPr lang="en-US" altLang="zh-CN" sz="2400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,</m:t>
                    </m:r>
                    <m:sSub>
                      <m:sSubPr>
                        <m:ctrlPr>
                          <a:rPr lang="en-US" altLang="zh-CN" sz="2400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</m:ctrlPr>
                      </m:sSubPr>
                      <m:e>
                        <m:r>
                          <a:rPr lang="en-US" altLang="zh-CN" sz="2400" b="1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  <m:t>𝒉</m:t>
                        </m:r>
                      </m:e>
                      <m:sub>
                        <m:r>
                          <a:rPr lang="en-US" altLang="zh-CN" sz="2400" b="1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  <m:t>𝟐</m:t>
                        </m:r>
                      </m:sub>
                    </m:sSub>
                    <m:r>
                      <a:rPr lang="en-US" altLang="zh-CN" sz="2400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,</m:t>
                    </m:r>
                    <m:r>
                      <a:rPr lang="en-US" altLang="zh-CN" sz="2400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charset="0"/>
                      </a:rPr>
                      <m:t>⋯</m:t>
                    </m:r>
                    <m:r>
                      <a:rPr lang="en-US" altLang="zh-CN" sz="2400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,</m:t>
                    </m:r>
                    <m:sSub>
                      <m:sSubPr>
                        <m:ctrlPr>
                          <a:rPr lang="en-US" altLang="zh-CN" sz="2400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</m:ctrlPr>
                      </m:sSubPr>
                      <m:e>
                        <m:r>
                          <a:rPr lang="en-US" altLang="zh-CN" sz="2400" b="1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  <m:t>𝒉</m:t>
                        </m:r>
                      </m:e>
                      <m:sub>
                        <m:r>
                          <a:rPr lang="en-US" altLang="zh-CN" sz="2400" b="1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  <m:t>𝒏</m:t>
                        </m:r>
                      </m:sub>
                    </m:sSub>
                    <m:r>
                      <a:rPr lang="en-US" altLang="zh-CN" sz="2400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),</m:t>
                    </m:r>
                    <m:sSub>
                      <m:sSubPr>
                        <m:ctrlPr>
                          <a:rPr lang="en-US" altLang="zh-CN" sz="2400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</m:ctrlPr>
                      </m:sSubPr>
                      <m:e>
                        <m:r>
                          <a:rPr lang="en-US" altLang="zh-CN" sz="2400" b="1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  <m:t>  </m:t>
                        </m:r>
                        <m:r>
                          <a:rPr lang="en-US" altLang="zh-CN" sz="2400" b="1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  <m:t>𝒉</m:t>
                        </m:r>
                      </m:e>
                      <m:sub>
                        <m:r>
                          <a:rPr lang="en-US" altLang="zh-CN" sz="2400" b="1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  <m:t>𝒊</m:t>
                        </m:r>
                      </m:sub>
                    </m:sSub>
                    <m:r>
                      <a:rPr lang="en-US" altLang="zh-CN" sz="2400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  <a:sym typeface="Symbol" panose="05050102010706020507" pitchFamily="18" charset="2"/>
                      </a:rPr>
                      <m:t></m:t>
                    </m:r>
                    <m:r>
                      <a:rPr lang="en-US" altLang="zh-CN" sz="2400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{</m:t>
                    </m:r>
                    <m:r>
                      <a:rPr lang="en-US" altLang="zh-CN" sz="2400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𝟎</m:t>
                    </m:r>
                    <m:r>
                      <a:rPr lang="en-US" altLang="zh-CN" sz="2400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, </m:t>
                    </m:r>
                    <m:r>
                      <a:rPr lang="en-US" altLang="zh-CN" sz="2400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𝟏</m:t>
                    </m:r>
                    <m:r>
                      <a:rPr lang="en-US" altLang="zh-CN" sz="2400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}, </m:t>
                    </m:r>
                  </m:oMath>
                </a14:m>
                <a:r>
                  <a:rPr lang="zh-CN" altLang="en-US" sz="2400" b="1" dirty="0"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rPr>
                  <a:t>满足</a:t>
                </a:r>
                <a:endParaRPr lang="zh-CN" altLang="en-US" sz="2400" b="1" dirty="0"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endParaRPr>
              </a:p>
              <a:p>
                <a:pPr lvl="1" indent="0" algn="just">
                  <a:spcBef>
                    <a:spcPct val="20000"/>
                  </a:spcBef>
                  <a:buFont typeface="Arial" panose="020B0604020202020204" pitchFamily="34" charset="0"/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b="1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       </m:t>
                      </m:r>
                      <m:nary>
                        <m:naryPr>
                          <m:chr m:val="∑"/>
                          <m:supHide m:val="on"/>
                          <m:ctrlPr>
                            <a:rPr lang="zh-CN" altLang="en-US" sz="2400" b="1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charset="0"/>
                            </a:rPr>
                          </m:ctrlPr>
                        </m:naryPr>
                        <m:sub>
                          <m:r>
                            <a:rPr lang="en-US" altLang="zh-CN" sz="2400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charset="0"/>
                            </a:rPr>
                            <m:t>𝟏</m:t>
                          </m:r>
                          <m:r>
                            <a:rPr lang="en-US" altLang="zh-CN" sz="2400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charset="0"/>
                            </a:rPr>
                            <m:t>≤</m:t>
                          </m:r>
                          <m:r>
                            <a:rPr lang="en-US" altLang="zh-CN" sz="2400" b="1" i="1" dirty="0" err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charset="0"/>
                            </a:rPr>
                            <m:t>𝒊</m:t>
                          </m:r>
                          <m:r>
                            <a:rPr lang="en-US" altLang="zh-CN" sz="2400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charset="0"/>
                            </a:rPr>
                            <m:t>≤</m:t>
                          </m:r>
                          <m:r>
                            <a:rPr lang="en-US" altLang="zh-CN" sz="2400" b="1" i="1" dirty="0" err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charset="0"/>
                            </a:rPr>
                            <m:t>𝒏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CN" sz="2400" b="1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altLang="zh-CN" sz="2400" b="1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charset="0"/>
                                </a:rPr>
                                <m:t>𝒊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400" b="1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altLang="zh-CN" sz="2400" b="1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charset="0"/>
                                </a:rPr>
                                <m:t>𝒊</m:t>
                              </m:r>
                            </m:sub>
                          </m:sSub>
                        </m:e>
                      </m:nary>
                      <m:r>
                        <a:rPr lang="en-US" altLang="zh-CN" sz="2400" b="1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charset="0"/>
                        </a:rPr>
                        <m:t>≤</m:t>
                      </m:r>
                      <m:r>
                        <a:rPr lang="en-US" altLang="zh-CN" sz="2400" b="1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charset="0"/>
                        </a:rPr>
                        <m:t>𝑪</m:t>
                      </m:r>
                      <m:r>
                        <a:rPr lang="en-US" altLang="zh-CN" sz="2400" b="1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charset="0"/>
                        </a:rPr>
                        <m:t>,</m:t>
                      </m:r>
                      <m:nary>
                        <m:naryPr>
                          <m:chr m:val="∑"/>
                          <m:supHide m:val="on"/>
                          <m:ctrlPr>
                            <a:rPr lang="zh-CN" altLang="en-US" sz="2400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charset="0"/>
                            </a:rPr>
                          </m:ctrlPr>
                        </m:naryPr>
                        <m:sub>
                          <m:r>
                            <a:rPr lang="en-US" altLang="zh-CN" sz="2400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charset="0"/>
                            </a:rPr>
                            <m:t>𝟏</m:t>
                          </m:r>
                          <m:r>
                            <a:rPr lang="en-US" altLang="zh-CN" sz="2400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charset="0"/>
                            </a:rPr>
                            <m:t>≤</m:t>
                          </m:r>
                          <m:r>
                            <a:rPr lang="en-US" altLang="zh-CN" sz="2400" b="1" i="1" dirty="0" err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charset="0"/>
                            </a:rPr>
                            <m:t>𝒊</m:t>
                          </m:r>
                          <m:r>
                            <a:rPr lang="en-US" altLang="zh-CN" sz="2400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charset="0"/>
                            </a:rPr>
                            <m:t>≤</m:t>
                          </m:r>
                          <m:r>
                            <a:rPr lang="en-US" altLang="zh-CN" sz="2400" b="1" i="1" dirty="0" err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charset="0"/>
                            </a:rPr>
                            <m:t>𝒏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CN" sz="2400" b="1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charset="0"/>
                                </a:rPr>
                                <m:t>𝒗</m:t>
                              </m:r>
                            </m:e>
                            <m:sub>
                              <m:r>
                                <a:rPr lang="en-US" altLang="zh-CN" sz="2400" b="1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charset="0"/>
                                </a:rPr>
                                <m:t>𝒊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400" b="1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altLang="zh-CN" sz="2400" b="1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charset="0"/>
                                </a:rPr>
                                <m:t>𝒊</m:t>
                              </m:r>
                            </m:sub>
                          </m:sSub>
                        </m:e>
                      </m:nary>
                      <m:r>
                        <a:rPr lang="zh-CN" alt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最大</m:t>
                      </m:r>
                    </m:oMath>
                  </m:oMathPara>
                </a14:m>
                <a:endParaRPr lang="en-US" altLang="zh-CN" sz="2400" b="1" dirty="0"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  <a:sym typeface="Symbol" panose="05050102010706020507" pitchFamily="18" charset="2"/>
                </a:endParaRPr>
              </a:p>
              <a:p>
                <a:pPr lvl="1" algn="ctr">
                  <a:spcBef>
                    <a:spcPts val="1800"/>
                  </a:spcBef>
                  <a:spcAft>
                    <a:spcPts val="1800"/>
                  </a:spcAft>
                  <a:defRPr/>
                </a:pPr>
                <a:r>
                  <a:rPr lang="zh-CN" altLang="en-US" sz="3200" b="1" dirty="0">
                    <a:solidFill>
                      <a:srgbClr val="FF0000"/>
                    </a:solidFill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  <a:sym typeface="+mn-ea"/>
                  </a:rPr>
                  <a:t>等价的</a:t>
                </a:r>
                <a:r>
                  <a:rPr lang="en-US" altLang="zh-CN" sz="3200" b="1" dirty="0">
                    <a:solidFill>
                      <a:srgbClr val="FF0000"/>
                    </a:solidFill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  <a:sym typeface="+mn-ea"/>
                  </a:rPr>
                  <a:t>0-1</a:t>
                </a:r>
                <a:r>
                  <a:rPr lang="zh-CN" altLang="en-US" sz="3200" b="1" dirty="0">
                    <a:solidFill>
                      <a:srgbClr val="FF0000"/>
                    </a:solidFill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  <a:sym typeface="+mn-ea"/>
                  </a:rPr>
                  <a:t>整数规划问题</a:t>
                </a:r>
                <a:endParaRPr lang="zh-CN" altLang="en-US" sz="3200" b="1" dirty="0">
                  <a:solidFill>
                    <a:srgbClr val="FF0000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  <a:sym typeface="+mn-ea"/>
                </a:endParaRPr>
              </a:p>
              <a:p>
                <a:pPr lvl="1" algn="just">
                  <a:spcBef>
                    <a:spcPct val="20000"/>
                  </a:spcBef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lang="en-US" altLang="zh-CN" sz="24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𝐦𝐚𝐱</m:t>
                              </m:r>
                            </m:e>
                            <m:lim>
                              <m:r>
                                <a:rPr lang="en-US" altLang="zh-CN" sz="2400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zh-CN" altLang="en-US" sz="2400" b="1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charset="0"/>
                                </a:rPr>
                              </m:ctrlPr>
                            </m:naryPr>
                            <m:sub>
                              <m:r>
                                <a:rPr lang="en-US" altLang="zh-CN" sz="2400" b="1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charset="0"/>
                                </a:rPr>
                                <m:t>𝟏</m:t>
                              </m:r>
                              <m:r>
                                <a:rPr lang="en-US" altLang="zh-CN" sz="2400" b="1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charset="0"/>
                                </a:rPr>
                                <m:t>≤</m:t>
                              </m:r>
                              <m:r>
                                <a:rPr lang="en-US" altLang="zh-CN" sz="2400" b="1" i="1" dirty="0" err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charset="0"/>
                                </a:rPr>
                                <m:t>𝒊</m:t>
                              </m:r>
                              <m:r>
                                <a:rPr lang="en-US" altLang="zh-CN" sz="2400" b="1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charset="0"/>
                                </a:rPr>
                                <m:t>≤</m:t>
                              </m:r>
                              <m:r>
                                <a:rPr lang="en-US" altLang="zh-CN" sz="2400" b="1" i="1" dirty="0" err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charset="0"/>
                                </a:rPr>
                                <m:t>𝒏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altLang="zh-CN" sz="2400" b="1" i="1" dirty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  <a:cs typeface="Times New Roman" panose="020206030504050203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1" i="1" dirty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  <a:cs typeface="Times New Roman" panose="02020603050405020304" charset="0"/>
                                    </a:rPr>
                                    <m:t>𝒗</m:t>
                                  </m:r>
                                </m:e>
                                <m:sub>
                                  <m:r>
                                    <a:rPr lang="en-US" altLang="zh-CN" sz="2400" b="1" i="1" dirty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  <a:cs typeface="Times New Roman" panose="02020603050405020304" charset="0"/>
                                    </a:rPr>
                                    <m:t>𝒊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2400" b="1" i="1" dirty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  <a:cs typeface="Times New Roman" panose="020206030504050203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1" i="1" dirty="0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  <a:cs typeface="Times New Roman" panose="02020603050405020304" charset="0"/>
                                    </a:rPr>
                                    <m:t>𝒉</m:t>
                                  </m:r>
                                </m:e>
                                <m:sub>
                                  <m:r>
                                    <a:rPr lang="en-US" altLang="zh-CN" sz="2400" b="1" i="1" dirty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  <a:cs typeface="Times New Roman" panose="02020603050405020304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nary>
                        </m:e>
                      </m:func>
                    </m:oMath>
                  </m:oMathPara>
                </a14:m>
                <a:endParaRPr lang="en-US" altLang="zh-CN" sz="2400" b="1" i="1" baseline="-25000" dirty="0">
                  <a:solidFill>
                    <a:srgbClr val="0000FF"/>
                  </a:solidFill>
                  <a:latin typeface="Cambria Math" panose="02040503050406030204" pitchFamily="18" charset="0"/>
                  <a:ea typeface="楷体" panose="02010609060101010101" pitchFamily="49" charset="-122"/>
                  <a:cs typeface="Times New Roman" panose="02020603050405020304" charset="0"/>
                  <a:sym typeface="Symbol" panose="05050102010706020507" pitchFamily="18" charset="2"/>
                </a:endParaRPr>
              </a:p>
              <a:p>
                <a:pPr lvl="1" algn="just">
                  <a:spcBef>
                    <a:spcPct val="20000"/>
                  </a:spcBef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𝒔</m:t>
                      </m:r>
                      <m:r>
                        <a:rPr lang="en-US" altLang="zh-CN" sz="2400" b="1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CN" sz="2400" b="1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US" altLang="zh-CN" sz="2400" b="1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sz="24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240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zh-CN" altLang="en-US" sz="2400" b="1" i="1" dirty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  <a:cs typeface="Times New Roman" panose="02020603050405020304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altLang="zh-CN" sz="2400" b="1" i="1" dirty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  <a:cs typeface="Times New Roman" panose="02020603050405020304" charset="0"/>
                                    </a:rPr>
                                    <m:t>𝟏</m:t>
                                  </m:r>
                                  <m:r>
                                    <a:rPr lang="en-US" altLang="zh-CN" sz="2400" b="1" i="1" dirty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charset="0"/>
                                    </a:rPr>
                                    <m:t>≤</m:t>
                                  </m:r>
                                  <m:r>
                                    <a:rPr lang="en-US" altLang="zh-CN" sz="2400" b="1" i="1" dirty="0" err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  <a:cs typeface="Times New Roman" panose="02020603050405020304" charset="0"/>
                                    </a:rPr>
                                    <m:t>𝒊</m:t>
                                  </m:r>
                                  <m:r>
                                    <a:rPr lang="en-US" altLang="zh-CN" sz="2400" b="1" i="1" dirty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charset="0"/>
                                    </a:rPr>
                                    <m:t>≤</m:t>
                                  </m:r>
                                  <m:r>
                                    <a:rPr lang="en-US" altLang="zh-CN" sz="2400" b="1" i="1" dirty="0" err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  <a:cs typeface="Times New Roman" panose="02020603050405020304" charset="0"/>
                                    </a:rPr>
                                    <m:t>𝒏</m:t>
                                  </m:r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en-US" altLang="zh-CN" sz="2400" b="1" i="1" dirty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楷体" panose="02010609060101010101" pitchFamily="49" charset="-122"/>
                                          <a:cs typeface="Times New Roman" panose="0202060305040502030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b="1" i="1" dirty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楷体" panose="02010609060101010101" pitchFamily="49" charset="-122"/>
                                          <a:cs typeface="Times New Roman" panose="02020603050405020304" charset="0"/>
                                        </a:rPr>
                                        <m:t>𝒘</m:t>
                                      </m:r>
                                    </m:e>
                                    <m:sub>
                                      <m:r>
                                        <a:rPr lang="en-US" altLang="zh-CN" sz="2400" b="1" i="1" dirty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楷体" panose="02010609060101010101" pitchFamily="49" charset="-122"/>
                                          <a:cs typeface="Times New Roman" panose="02020603050405020304" charset="0"/>
                                        </a:rPr>
                                        <m:t>𝒊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altLang="zh-CN" sz="2400" b="1" i="1" dirty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楷体" panose="02010609060101010101" pitchFamily="49" charset="-122"/>
                                          <a:cs typeface="Times New Roman" panose="0202060305040502030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b="1" i="1" dirty="0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楷体" panose="02010609060101010101" pitchFamily="49" charset="-122"/>
                                          <a:cs typeface="Times New Roman" panose="02020603050405020304" charset="0"/>
                                        </a:rPr>
                                        <m:t>𝒉</m:t>
                                      </m:r>
                                    </m:e>
                                    <m:sub>
                                      <m:r>
                                        <a:rPr lang="en-US" altLang="zh-CN" sz="2400" b="1" i="1" dirty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楷体" panose="02010609060101010101" pitchFamily="49" charset="-122"/>
                                          <a:cs typeface="Times New Roman" panose="02020603050405020304" charset="0"/>
                                        </a:rPr>
                                        <m:t>𝒊</m:t>
                                      </m:r>
                                    </m:sub>
                                  </m:sSub>
                                </m:e>
                              </m:nary>
                              <m:r>
                                <a:rPr lang="en-US" altLang="zh-CN" sz="2400" b="1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charset="0"/>
                                </a:rPr>
                                <m:t>≤</m:t>
                              </m:r>
                              <m:r>
                                <a:rPr lang="en-US" altLang="zh-CN" sz="2400" b="1" i="1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charset="0"/>
                                </a:rPr>
                                <m:t>𝑪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CN" sz="2400" b="1" i="1" dirty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  <a:cs typeface="Times New Roman" panose="020206030504050203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1" i="1" dirty="0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  <a:cs typeface="Times New Roman" panose="02020603050405020304" charset="0"/>
                                    </a:rPr>
                                    <m:t>𝒉</m:t>
                                  </m:r>
                                </m:e>
                                <m:sub>
                                  <m:r>
                                    <a:rPr lang="en-US" altLang="zh-CN" sz="2400" b="1" i="1" dirty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  <a:cs typeface="Times New Roman" panose="02020603050405020304" charset="0"/>
                                    </a:rPr>
                                    <m:t>𝒊</m:t>
                                  </m:r>
                                </m:sub>
                              </m:sSub>
                              <m:r>
                                <a:rPr lang="en-US" altLang="zh-CN" sz="2400" b="1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charset="0"/>
                                </a:rPr>
                                <m:t>∈</m:t>
                              </m:r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altLang="zh-CN" sz="2400" b="1" i="1" dirty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  <a:cs typeface="Times New Roman" panose="02020603050405020304" charset="0"/>
                                      <a:sym typeface="Symbol" panose="05050102010706020507" pitchFamily="18" charset="2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b="1" i="1" dirty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  <a:cs typeface="Times New Roman" panose="02020603050405020304" charset="0"/>
                                      <a:sym typeface="Symbol" panose="05050102010706020507" pitchFamily="18" charset="2"/>
                                    </a:rPr>
                                    <m:t>𝟎</m:t>
                                  </m:r>
                                  <m:r>
                                    <a:rPr lang="en-US" altLang="zh-CN" sz="2400" b="1" i="1" dirty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  <a:cs typeface="Times New Roman" panose="02020603050405020304" charset="0"/>
                                      <a:sym typeface="Symbol" panose="05050102010706020507" pitchFamily="18" charset="2"/>
                                    </a:rPr>
                                    <m:t>, </m:t>
                                  </m:r>
                                  <m:r>
                                    <a:rPr lang="en-US" altLang="zh-CN" sz="2400" b="1" i="1" dirty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  <a:cs typeface="Times New Roman" panose="02020603050405020304" charset="0"/>
                                      <a:sym typeface="Symbol" panose="05050102010706020507" pitchFamily="18" charset="2"/>
                                    </a:rPr>
                                    <m:t>𝟏</m:t>
                                  </m:r>
                                </m:e>
                              </m:d>
                              <m:r>
                                <a:rPr lang="en-US" altLang="zh-CN" sz="2400" b="1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charset="0"/>
                                  <a:sym typeface="Symbol" panose="05050102010706020507" pitchFamily="18" charset="2"/>
                                </a:rPr>
                                <m:t>  </m:t>
                              </m:r>
                              <m:d>
                                <m:dPr>
                                  <m:ctrlPr>
                                    <a:rPr lang="en-US" altLang="zh-CN" sz="2400" b="1" i="1" dirty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  <a:cs typeface="Times New Roman" panose="02020603050405020304" charset="0"/>
                                      <a:sym typeface="Symbol" panose="05050102010706020507" pitchFamily="18" charset="2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b="1" i="1" dirty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  <a:cs typeface="Times New Roman" panose="02020603050405020304" charset="0"/>
                                    </a:rPr>
                                    <m:t>𝟏</m:t>
                                  </m:r>
                                  <m:r>
                                    <a:rPr lang="en-US" altLang="zh-CN" sz="2400" b="1" i="1" dirty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charset="0"/>
                                    </a:rPr>
                                    <m:t>≤</m:t>
                                  </m:r>
                                  <m:r>
                                    <a:rPr lang="en-US" altLang="zh-CN" sz="2400" b="1" i="1" dirty="0" err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  <a:cs typeface="Times New Roman" panose="02020603050405020304" charset="0"/>
                                    </a:rPr>
                                    <m:t>𝒊</m:t>
                                  </m:r>
                                  <m:r>
                                    <a:rPr lang="en-US" altLang="zh-CN" sz="2400" b="1" i="1" dirty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charset="0"/>
                                    </a:rPr>
                                    <m:t>≤</m:t>
                                  </m:r>
                                  <m:r>
                                    <a:rPr lang="en-US" altLang="zh-CN" sz="2400" b="1" i="1" dirty="0" err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  <a:cs typeface="Times New Roman" panose="02020603050405020304" charset="0"/>
                                    </a:rPr>
                                    <m:t>𝒏</m:t>
                                  </m:r>
                                </m:e>
                              </m:d>
                            </m:e>
                          </m:eqArr>
                        </m:e>
                      </m:d>
                    </m:oMath>
                  </m:oMathPara>
                </a14:m>
                <a:endParaRPr lang="en-US" altLang="zh-CN" sz="2800" b="1" dirty="0">
                  <a:solidFill>
                    <a:srgbClr val="0000FF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  <a:sym typeface="Symbol" panose="05050102010706020507" pitchFamily="18" charset="2"/>
                </a:endParaRPr>
              </a:p>
              <a:p>
                <a:pPr lvl="1" algn="just">
                  <a:spcBef>
                    <a:spcPct val="20000"/>
                  </a:spcBef>
                  <a:defRPr/>
                </a:pPr>
                <a:endParaRPr lang="zh-CN" altLang="en-US" sz="2400" dirty="0">
                  <a:solidFill>
                    <a:srgbClr val="0000FF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endParaRPr>
              </a:p>
              <a:p>
                <a:pPr lvl="1" algn="just">
                  <a:spcBef>
                    <a:spcPct val="20000"/>
                  </a:spcBef>
                  <a:defRPr/>
                </a:pPr>
                <a:endParaRPr lang="zh-CN" altLang="en-US" sz="2400" dirty="0">
                  <a:solidFill>
                    <a:srgbClr val="0000FF"/>
                  </a:solidFill>
                </a:endParaRPr>
              </a:p>
              <a:p>
                <a:pPr lvl="1" indent="0" algn="just">
                  <a:spcBef>
                    <a:spcPct val="20000"/>
                  </a:spcBef>
                  <a:buFont typeface="Arial" panose="020B0604020202020204" pitchFamily="34" charset="0"/>
                  <a:buNone/>
                  <a:defRPr/>
                </a:pPr>
                <a:endParaRPr lang="en-US" altLang="zh-CN" sz="2400" b="1" dirty="0"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  <a:sym typeface="Symbol" panose="05050102010706020507" pitchFamily="18" charset="2"/>
                </a:endParaRPr>
              </a:p>
            </p:txBody>
          </p:sp>
        </mc:Choice>
        <mc:Fallback>
          <p:sp>
            <p:nvSpPr>
              <p:cNvPr id="719876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04800" y="973356"/>
                <a:ext cx="8458200" cy="4970244"/>
              </a:xfrm>
              <a:prstGeom prst="rect">
                <a:avLst/>
              </a:prstGeom>
              <a:blipFill rotWithShape="1">
                <a:blip r:embed="rId1"/>
                <a:stretch>
                  <a:fillRect l="-135" t="-228" r="-128" b="-20339"/>
                </a:stretch>
              </a:blipFill>
              <a:ln w="22225">
                <a:solidFill>
                  <a:schemeClr val="tx2">
                    <a:lumMod val="60000"/>
                    <a:lumOff val="40000"/>
                  </a:schemeClr>
                </a:solidFill>
                <a:miter lim="800000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本框 5"/>
          <p:cNvSpPr txBox="1"/>
          <p:nvPr/>
        </p:nvSpPr>
        <p:spPr>
          <a:xfrm>
            <a:off x="3550285" y="288925"/>
            <a:ext cx="2653290" cy="646331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3600" b="1" dirty="0">
                <a:solidFill>
                  <a:srgbClr val="0070C0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  <a:sym typeface="+mn-ea"/>
              </a:rPr>
              <a:t>0-1背包问题</a:t>
            </a:r>
            <a:endParaRPr lang="zh-CN" altLang="en-US" sz="3600" b="1" dirty="0">
              <a:solidFill>
                <a:srgbClr val="FF0000"/>
              </a:solidFill>
              <a:latin typeface="Times New Roman" panose="02020603050405020304" charset="0"/>
              <a:ea typeface="楷体" panose="02010609060101010101" pitchFamily="49" charset="-122"/>
              <a:cs typeface="Times New Roman" panose="02020603050405020304" charset="0"/>
              <a:sym typeface="+mn-ea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4"/>
              <p:cNvSpPr>
                <a:spLocks noChangeArrowheads="1"/>
              </p:cNvSpPr>
              <p:nvPr/>
            </p:nvSpPr>
            <p:spPr bwMode="auto">
              <a:xfrm>
                <a:off x="304799" y="5981700"/>
                <a:ext cx="8458201" cy="830997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2">
                    <a:lumMod val="60000"/>
                    <a:lumOff val="40000"/>
                  </a:schemeClr>
                </a:solidFill>
                <a:miter lim="800000"/>
                <a:headEnd type="none" w="sm" len="sm"/>
                <a:tailEnd type="none" w="sm" len="sm"/>
              </a:ln>
              <a:effectLst/>
            </p:spPr>
            <p:txBody>
              <a:bodyPr wrap="square">
                <a:spAutoFit/>
              </a:bodyPr>
              <a:lstStyle/>
              <a:p>
                <a:pPr indent="457200">
                  <a:defRPr/>
                </a:pPr>
                <a:r>
                  <a:rPr lang="zh-CN" altLang="en-US" sz="2400" b="1" dirty="0"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rPr>
                  <a:t>利用暴力搜索方法求解</a:t>
                </a:r>
                <a:r>
                  <a:rPr lang="en-US" altLang="zh-CN" sz="2400" b="1" dirty="0"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rPr>
                  <a:t>0-1</a:t>
                </a:r>
                <a:r>
                  <a:rPr lang="zh-CN" altLang="en-US" sz="2400" b="1" dirty="0"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rPr>
                  <a:t>背包问题，每件物品都存在装入和不装入两种情况，所以总的时间复杂度是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𝑶</m:t>
                    </m:r>
                    <m:d>
                      <m:dPr>
                        <m:ctrlPr>
                          <a:rPr lang="en-US" altLang="zh-CN" sz="2400" b="1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400" b="1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charset="0"/>
                              </a:rPr>
                            </m:ctrlPr>
                          </m:sSupPr>
                          <m:e>
                            <m:r>
                              <a:rPr lang="en-US" altLang="zh-CN" sz="2400" b="1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charset="0"/>
                              </a:rPr>
                              <m:t>𝟐</m:t>
                            </m:r>
                          </m:e>
                          <m:sup>
                            <m:r>
                              <a:rPr lang="en-US" altLang="zh-CN" sz="2400" b="1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charset="0"/>
                              </a:rPr>
                              <m:t>𝒏</m:t>
                            </m:r>
                          </m:sup>
                        </m:sSup>
                      </m:e>
                    </m:d>
                  </m:oMath>
                </a14:m>
                <a:r>
                  <a:rPr lang="zh-CN" altLang="en-US" sz="2400" b="1" dirty="0"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rPr>
                  <a:t>。</a:t>
                </a:r>
                <a:endParaRPr lang="en-US" altLang="zh-CN" sz="2400" b="1" dirty="0"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4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04799" y="5981700"/>
                <a:ext cx="8458201" cy="830997"/>
              </a:xfrm>
              <a:prstGeom prst="rect">
                <a:avLst/>
              </a:prstGeom>
              <a:blipFill rotWithShape="1">
                <a:blip r:embed="rId2"/>
                <a:stretch>
                  <a:fillRect l="-158" t="-1528" r="-150" b="-1478"/>
                </a:stretch>
              </a:blipFill>
              <a:ln w="25400">
                <a:solidFill>
                  <a:schemeClr val="tx2">
                    <a:lumMod val="60000"/>
                    <a:lumOff val="40000"/>
                  </a:schemeClr>
                </a:solidFill>
                <a:miter lim="800000"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4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18160" y="1405890"/>
            <a:ext cx="8244840" cy="3547110"/>
          </a:xfrm>
          <a:solidFill>
            <a:srgbClr val="FFFFFF"/>
          </a:solidFill>
          <a:ln w="25400">
            <a:solidFill>
              <a:schemeClr val="tx2">
                <a:lumMod val="60000"/>
                <a:lumOff val="40000"/>
              </a:schemeClr>
            </a:solidFill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lvl="1" algn="just">
              <a:lnSpc>
                <a:spcPct val="150000"/>
              </a:lnSpc>
              <a:buChar char="•"/>
              <a:defRPr/>
            </a:pP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分析优化解的结构</a:t>
            </a:r>
            <a:endParaRPr lang="zh-CN" altLang="en-US"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lvl="1" algn="just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递归地定义最优值的代价</a:t>
            </a:r>
            <a:endParaRPr lang="zh-CN" altLang="en-US"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lvl="1" algn="just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自底向上地计算优化解的代价保存之，并获取构造最优值的信息</a:t>
            </a:r>
            <a:endParaRPr lang="zh-CN" altLang="en-US"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lvl="1" algn="just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根据构造最优值的信息构造优化解</a:t>
            </a:r>
            <a:r>
              <a:rPr lang="zh-CN" altLang="en-US" sz="3200" b="1" dirty="0"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endParaRPr lang="zh-CN" altLang="en-US" sz="32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875597" y="227330"/>
            <a:ext cx="2964273" cy="646331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3600" b="1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j-cs"/>
                <a:sym typeface="+mn-ea"/>
              </a:rPr>
              <a:t>使用动态规划</a:t>
            </a:r>
            <a:endParaRPr kumimoji="1" lang="zh-CN" altLang="en-US" sz="2800" b="1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  <a:sym typeface="+mn-ea"/>
            </a:endParaRPr>
          </a:p>
        </p:txBody>
      </p:sp>
      <p:sp>
        <p:nvSpPr>
          <p:cNvPr id="4" name="Left Arrow 3"/>
          <p:cNvSpPr/>
          <p:nvPr/>
        </p:nvSpPr>
        <p:spPr>
          <a:xfrm>
            <a:off x="4357733" y="1565379"/>
            <a:ext cx="902677" cy="454634"/>
          </a:xfrm>
          <a:prstGeom prst="leftArrow">
            <a:avLst/>
          </a:prstGeom>
          <a:gradFill>
            <a:gsLst>
              <a:gs pos="0">
                <a:srgbClr val="9EE256"/>
              </a:gs>
              <a:gs pos="100000">
                <a:srgbClr val="52762D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4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4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73427" y="1447800"/>
            <a:ext cx="8197145" cy="3467894"/>
          </a:xfrm>
          <a:solidFill>
            <a:schemeClr val="bg1"/>
          </a:solidFill>
          <a:ln w="25400">
            <a:solidFill>
              <a:schemeClr val="tx2">
                <a:lumMod val="60000"/>
                <a:lumOff val="40000"/>
              </a:schemeClr>
            </a:solidFill>
            <a:miter lim="800000"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533400" indent="-533400" algn="just" eaLnBrk="1" hangingPunct="1">
              <a:lnSpc>
                <a:spcPct val="150000"/>
              </a:lnSpc>
              <a:defRPr/>
            </a:pPr>
            <a:r>
              <a:rPr lang="zh-CN" altLang="en-US" sz="3600" b="1" dirty="0">
                <a:latin typeface="楷体" panose="02010609060101010101" pitchFamily="49" charset="-122"/>
                <a:ea typeface="楷体" panose="02010609060101010101" pitchFamily="49" charset="-122"/>
              </a:rPr>
              <a:t>分治技术（</a:t>
            </a:r>
            <a:r>
              <a:rPr lang="zh-CN" altLang="en-US" sz="36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无记忆递归</a:t>
            </a:r>
            <a:r>
              <a:rPr lang="zh-CN" altLang="en-US" sz="3600" b="1" dirty="0">
                <a:latin typeface="楷体" panose="02010609060101010101" pitchFamily="49" charset="-122"/>
                <a:ea typeface="楷体" panose="02010609060101010101" pitchFamily="49" charset="-122"/>
              </a:rPr>
              <a:t>）</a:t>
            </a:r>
            <a:endParaRPr lang="zh-CN" altLang="en-US" sz="36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lvl="1" algn="just" eaLnBrk="1" hangingPunct="1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3200" b="1" dirty="0">
                <a:solidFill>
                  <a:srgbClr val="0000CC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子问题是相互独立的</a:t>
            </a:r>
            <a:endParaRPr lang="zh-CN" altLang="en-US" sz="3200" b="1" dirty="0">
              <a:solidFill>
                <a:srgbClr val="0000CC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lvl="1" algn="just" eaLnBrk="1" hangingPunct="1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3200" b="1" dirty="0">
                <a:solidFill>
                  <a:srgbClr val="0000CC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如果子问题不是相互独立的，分治方法将重复计算公共子问题，效率很低</a:t>
            </a:r>
            <a:endParaRPr lang="zh-CN" altLang="en-US" sz="3200" b="1" dirty="0">
              <a:solidFill>
                <a:srgbClr val="0000CC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just" eaLnBrk="1" hangingPunct="1">
              <a:defRPr/>
            </a:pPr>
            <a:endParaRPr lang="zh-CN" altLang="en-US" sz="3200" b="1" dirty="0">
              <a:solidFill>
                <a:srgbClr val="0000CC"/>
              </a:solidFill>
              <a:latin typeface="华文细黑" panose="02010600040101010101" charset="-122"/>
              <a:ea typeface="华文细黑" panose="02010600040101010101" charset="-122"/>
            </a:endParaRPr>
          </a:p>
        </p:txBody>
      </p:sp>
      <p:sp>
        <p:nvSpPr>
          <p:cNvPr id="616454" name="Text Box 6"/>
          <p:cNvSpPr txBox="1">
            <a:spLocks noChangeArrowheads="1"/>
          </p:cNvSpPr>
          <p:nvPr/>
        </p:nvSpPr>
        <p:spPr bwMode="auto">
          <a:xfrm>
            <a:off x="3733800" y="76200"/>
            <a:ext cx="1532792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3600" b="1" dirty="0">
                <a:solidFill>
                  <a:srgbClr val="FF0000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Why?</a:t>
            </a:r>
            <a:r>
              <a:rPr lang="en-US" altLang="zh-CN" sz="4400" b="1" dirty="0">
                <a:solidFill>
                  <a:srgbClr val="1F497D">
                    <a:lumMod val="60000"/>
                    <a:lumOff val="4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charset="0"/>
              </a:rPr>
              <a:t> </a:t>
            </a:r>
            <a:endParaRPr lang="en-US" altLang="zh-CN" sz="4400" b="1" dirty="0">
              <a:solidFill>
                <a:srgbClr val="1F497D">
                  <a:lumMod val="60000"/>
                  <a:lumOff val="4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562600" y="271373"/>
            <a:ext cx="320040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/>
            <a:r>
              <a:rPr lang="zh-CN" altLang="en-US" sz="1600" i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华文细黑" panose="02010600040101010101" charset="-122"/>
              </a:rPr>
              <a:t>“那些遗忘过去的人注定要重蹈覆辙。”</a:t>
            </a:r>
            <a:r>
              <a:rPr lang="en-US" altLang="zh-CN" sz="1600" i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华文细黑" panose="02010600040101010101" charset="-122"/>
              </a:rPr>
              <a:t>——</a:t>
            </a:r>
            <a:r>
              <a:rPr lang="zh-CN" altLang="en-US" sz="1600" i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华文细黑" panose="02010600040101010101" charset="-122"/>
                <a:sym typeface="+mn-ea"/>
              </a:rPr>
              <a:t>乔治·桑塔亚纳</a:t>
            </a:r>
            <a:endParaRPr lang="zh-CN" altLang="en-US" sz="1600" i="1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  <a:cs typeface="华文细黑" panose="02010600040101010101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4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164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164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4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164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164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4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164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164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dirty="0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rPr>
              <a:t>优化子结构分析: try 1</a:t>
            </a:r>
            <a:endParaRPr lang="en-US" dirty="0">
              <a:solidFill>
                <a:srgbClr val="FF0000"/>
              </a:solidFill>
              <a:latin typeface="Times New Roman" panose="02020603050405020304" charset="0"/>
              <a:ea typeface="楷体" panose="02010609060101010101" pitchFamily="49" charset="-122"/>
              <a:cs typeface="Times New Roman" panose="02020603050405020304" charset="0"/>
            </a:endParaRPr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rPr>
              <a:t>子问题</a:t>
            </a:r>
            <a:r>
              <a:rPr lang="en-US" dirty="0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rPr>
              <a:t>: </a:t>
            </a:r>
            <a:endParaRPr lang="en-US" dirty="0">
              <a:latin typeface="Times New Roman" panose="02020603050405020304" charset="0"/>
              <a:ea typeface="楷体" panose="02010609060101010101" pitchFamily="49" charset="-122"/>
              <a:cs typeface="Times New Roman" panose="0202060305040502030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dirty="0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rPr>
              <a:t>考虑更小的背包</a:t>
            </a:r>
            <a:endParaRPr lang="en-US" dirty="0">
              <a:latin typeface="Times New Roman" panose="02020603050405020304" charset="0"/>
              <a:ea typeface="楷体" panose="02010609060101010101" pitchFamily="49" charset="-122"/>
              <a:cs typeface="Times New Roman" panose="02020603050405020304" charset="0"/>
            </a:endParaRPr>
          </a:p>
        </p:txBody>
      </p:sp>
      <p:pic>
        <p:nvPicPr>
          <p:cNvPr id="12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843934" y="2821926"/>
            <a:ext cx="3088013" cy="3088013"/>
          </a:xfrm>
          <a:prstGeom prst="rect">
            <a:avLst/>
          </a:prstGeom>
        </p:spPr>
      </p:pic>
      <p:pic>
        <p:nvPicPr>
          <p:cNvPr id="13" name="Picture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337178" y="3306607"/>
            <a:ext cx="2090159" cy="2090159"/>
          </a:xfrm>
          <a:prstGeom prst="rect">
            <a:avLst/>
          </a:prstGeom>
        </p:spPr>
      </p:pic>
      <p:pic>
        <p:nvPicPr>
          <p:cNvPr id="14" name="Picture 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999769" y="3727043"/>
            <a:ext cx="1277775" cy="1277775"/>
          </a:xfrm>
          <a:prstGeom prst="rect">
            <a:avLst/>
          </a:prstGeom>
        </p:spPr>
      </p:pic>
      <p:sp>
        <p:nvSpPr>
          <p:cNvPr id="15" name="TextBox 7"/>
          <p:cNvSpPr txBox="1"/>
          <p:nvPr/>
        </p:nvSpPr>
        <p:spPr>
          <a:xfrm>
            <a:off x="737639" y="5868035"/>
            <a:ext cx="1802034" cy="3683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rPr>
              <a:t>首先解小背包</a:t>
            </a:r>
            <a:endParaRPr lang="en-US" dirty="0">
              <a:latin typeface="Times New Roman" panose="02020603050405020304" charset="0"/>
              <a:ea typeface="楷体" panose="02010609060101010101" pitchFamily="49" charset="-122"/>
              <a:cs typeface="Times New Roman" panose="02020603050405020304" charset="0"/>
            </a:endParaRPr>
          </a:p>
        </p:txBody>
      </p:sp>
      <p:sp>
        <p:nvSpPr>
          <p:cNvPr id="16" name="TextBox 8"/>
          <p:cNvSpPr txBox="1"/>
          <p:nvPr/>
        </p:nvSpPr>
        <p:spPr>
          <a:xfrm>
            <a:off x="3785331" y="5868035"/>
            <a:ext cx="1802034" cy="3683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rPr>
              <a:t>然后，解大背包</a:t>
            </a:r>
            <a:endParaRPr lang="zh-CN" altLang="en-US" dirty="0">
              <a:latin typeface="Times New Roman" panose="02020603050405020304" charset="0"/>
              <a:ea typeface="楷体" panose="02010609060101010101" pitchFamily="49" charset="-122"/>
              <a:cs typeface="Times New Roman" panose="02020603050405020304" charset="0"/>
            </a:endParaRPr>
          </a:p>
        </p:txBody>
      </p:sp>
      <p:sp>
        <p:nvSpPr>
          <p:cNvPr id="17" name="TextBox 9"/>
          <p:cNvSpPr txBox="1"/>
          <p:nvPr/>
        </p:nvSpPr>
        <p:spPr>
          <a:xfrm>
            <a:off x="6301740" y="5868035"/>
            <a:ext cx="2382520" cy="3683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rPr>
              <a:t>然后，解更大的背包</a:t>
            </a:r>
            <a:endParaRPr lang="zh-CN" altLang="en-US" dirty="0">
              <a:latin typeface="Times New Roman" panose="02020603050405020304" charset="0"/>
              <a:ea typeface="楷体" panose="02010609060101010101" pitchFamily="49" charset="-122"/>
              <a:cs typeface="Times New Roman" panose="020206030504050203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/>
      <p:bldP spid="15" grpId="0" animBg="1"/>
      <p:bldP spid="16" grpId="0" animBg="1"/>
      <p:bldP spid="17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379855"/>
            <a:ext cx="8229600" cy="4572000"/>
          </a:xfrm>
        </p:spPr>
        <p:txBody>
          <a:bodyPr/>
          <a:lstStyle/>
          <a:p>
            <a:r>
              <a:rPr lang="zh-CN" altLang="en-US" dirty="0">
                <a:solidFill>
                  <a:srgbClr val="FF0000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  <a:sym typeface="+mn-ea"/>
              </a:rPr>
              <a:t>这种方式失效</a:t>
            </a:r>
            <a:endParaRPr lang="zh-CN" altLang="en-US" dirty="0">
              <a:solidFill>
                <a:srgbClr val="FF0000"/>
              </a:solidFill>
              <a:latin typeface="Times New Roman" panose="02020603050405020304" charset="0"/>
              <a:ea typeface="楷体" panose="02010609060101010101" pitchFamily="49" charset="-122"/>
              <a:cs typeface="Times New Roman" panose="0202060305040502030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rPr>
              <a:t>每类物品只有一份</a:t>
            </a:r>
            <a:endParaRPr lang="en-US" sz="2400" dirty="0">
              <a:latin typeface="Times New Roman" panose="02020603050405020304" charset="0"/>
              <a:ea typeface="楷体" panose="02010609060101010101" pitchFamily="49" charset="-122"/>
              <a:cs typeface="Times New Roman" panose="0202060305040502030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rPr>
              <a:t>求解子问题时，我们需要知道哪些物品已经被其子问题用过，哪些没有被用过</a:t>
            </a:r>
            <a:endParaRPr lang="zh-CN" altLang="en-US" sz="2400" dirty="0">
              <a:latin typeface="Times New Roman" panose="02020603050405020304" charset="0"/>
              <a:ea typeface="楷体" panose="02010609060101010101" pitchFamily="49" charset="-122"/>
              <a:cs typeface="Times New Roman" panose="0202060305040502030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30064" y="3762111"/>
            <a:ext cx="2498942" cy="249894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78502" y="4340536"/>
            <a:ext cx="1277775" cy="12777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8973" y="4842122"/>
            <a:ext cx="709944" cy="645086"/>
          </a:xfrm>
          <a:prstGeom prst="rect">
            <a:avLst/>
          </a:prstGeom>
        </p:spPr>
      </p:pic>
      <p:sp>
        <p:nvSpPr>
          <p:cNvPr id="7" name="Cloud 6"/>
          <p:cNvSpPr/>
          <p:nvPr/>
        </p:nvSpPr>
        <p:spPr>
          <a:xfrm>
            <a:off x="5931535" y="4053840"/>
            <a:ext cx="1926590" cy="1218565"/>
          </a:xfrm>
          <a:prstGeom prst="cloud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rPr>
              <a:t>乌龟我已经不能再次被用了</a:t>
            </a:r>
            <a:endParaRPr lang="zh-CN" altLang="en-US" dirty="0">
              <a:solidFill>
                <a:schemeClr val="tx1"/>
              </a:solidFill>
              <a:latin typeface="Times New Roman" panose="02020603050405020304" charset="0"/>
              <a:ea typeface="楷体" panose="02010609060101010101" pitchFamily="49" charset="-122"/>
              <a:cs typeface="Times New Roman" panose="02020603050405020304" charset="0"/>
            </a:endParaRPr>
          </a:p>
        </p:txBody>
      </p:sp>
      <p:sp>
        <p:nvSpPr>
          <p:cNvPr id="8" name="Title 1"/>
          <p:cNvSpPr>
            <a:spLocks noGrp="1"/>
          </p:cNvSpPr>
          <p:nvPr/>
        </p:nvSpPr>
        <p:spPr>
          <a:xfrm>
            <a:off x="381000" y="-9525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b="1" kern="1200">
                <a:solidFill>
                  <a:srgbClr val="0070C0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zh-CN" altLang="en-US" sz="3600" dirty="0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rPr>
              <a:t>优化子结构分析: try</a:t>
            </a:r>
            <a:r>
              <a:rPr lang="en-US" dirty="0">
                <a:solidFill>
                  <a:srgbClr val="FF0000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rPr>
              <a:t> </a:t>
            </a:r>
            <a:r>
              <a:rPr lang="zh-CN" altLang="en-US" sz="3600" dirty="0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rPr>
              <a:t>1</a:t>
            </a:r>
            <a:endParaRPr lang="en-US" dirty="0">
              <a:solidFill>
                <a:srgbClr val="FF0000"/>
              </a:solidFill>
              <a:latin typeface="Times New Roman" panose="02020603050405020304" charset="0"/>
              <a:ea typeface="楷体" panose="02010609060101010101" pitchFamily="49" charset="-122"/>
              <a:cs typeface="Times New Roman" panose="020206030504050203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 bldLvl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47185" y="2164080"/>
            <a:ext cx="1279525" cy="12795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4170" y="-38735"/>
            <a:ext cx="8229600" cy="1143000"/>
          </a:xfrm>
        </p:spPr>
        <p:txBody>
          <a:bodyPr/>
          <a:lstStyle/>
          <a:p>
            <a:r>
              <a:rPr lang="zh-CN" altLang="en-US" sz="3600" dirty="0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  <a:sym typeface="+mn-ea"/>
              </a:rPr>
              <a:t>优化子结构分析</a:t>
            </a:r>
            <a:r>
              <a:rPr lang="zh-CN" altLang="en-US" sz="3600" dirty="0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rPr>
              <a:t>: try 2</a:t>
            </a:r>
            <a:endParaRPr lang="zh-CN" altLang="en-US" sz="3600" dirty="0">
              <a:latin typeface="Times New Roman" panose="02020603050405020304" charset="0"/>
              <a:ea typeface="楷体" panose="02010609060101010101" pitchFamily="49" charset="-122"/>
              <a:cs typeface="Times New Roman" panose="0202060305040502030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810023"/>
            <a:ext cx="7886700" cy="4351338"/>
          </a:xfrm>
        </p:spPr>
        <p:txBody>
          <a:bodyPr/>
          <a:lstStyle/>
          <a:p>
            <a:r>
              <a:rPr lang="zh-CN" altLang="en-US" dirty="0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rPr>
              <a:t>子问题</a:t>
            </a:r>
            <a:r>
              <a:rPr lang="en-US" dirty="0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rPr>
              <a:t>:</a:t>
            </a:r>
            <a:endParaRPr lang="en-US" dirty="0">
              <a:latin typeface="Times New Roman" panose="02020603050405020304" charset="0"/>
              <a:ea typeface="楷体" panose="02010609060101010101" pitchFamily="49" charset="-122"/>
              <a:cs typeface="Times New Roman" panose="0202060305040502030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tx1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rPr>
              <a:t>有更少物品种类的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rPr>
              <a:t>0-1 </a:t>
            </a:r>
            <a:r>
              <a:rPr lang="zh-CN" altLang="en-US" sz="2400" dirty="0">
                <a:solidFill>
                  <a:schemeClr val="tx1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rPr>
              <a:t>背包问题</a:t>
            </a:r>
            <a:endParaRPr lang="zh-CN" altLang="en-US" sz="2400" dirty="0">
              <a:solidFill>
                <a:schemeClr val="tx1"/>
              </a:solidFill>
              <a:latin typeface="Times New Roman" panose="02020603050405020304" charset="0"/>
              <a:ea typeface="楷体" panose="02010609060101010101" pitchFamily="49" charset="-122"/>
              <a:cs typeface="Times New Roman" panose="02020603050405020304" charset="0"/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810895" y="2391410"/>
            <a:ext cx="2224405" cy="3797300"/>
            <a:chOff x="-406840" y="3611210"/>
            <a:chExt cx="3928489" cy="4965168"/>
          </a:xfrm>
        </p:grpSpPr>
        <p:sp>
          <p:nvSpPr>
            <p:cNvPr id="4" name="Cloud 3"/>
            <p:cNvSpPr/>
            <p:nvPr/>
          </p:nvSpPr>
          <p:spPr>
            <a:xfrm rot="324968">
              <a:off x="-406840" y="6562822"/>
              <a:ext cx="3928489" cy="2013556"/>
            </a:xfrm>
            <a:prstGeom prst="cloud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43804" y="6979882"/>
              <a:ext cx="670682" cy="670682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46265" y="7254199"/>
              <a:ext cx="480923" cy="480922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2680" y="6958991"/>
              <a:ext cx="770671" cy="770671"/>
            </a:xfrm>
            <a:prstGeom prst="rect">
              <a:avLst/>
            </a:prstGeom>
          </p:spPr>
        </p:pic>
        <p:sp>
          <p:nvSpPr>
            <p:cNvPr id="10" name="Cloud 9"/>
            <p:cNvSpPr/>
            <p:nvPr/>
          </p:nvSpPr>
          <p:spPr>
            <a:xfrm rot="324968">
              <a:off x="69127" y="5135033"/>
              <a:ext cx="2324261" cy="1406381"/>
            </a:xfrm>
            <a:prstGeom prst="cloud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70585" y="5467306"/>
              <a:ext cx="670682" cy="670682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9466" y="5470721"/>
              <a:ext cx="480923" cy="480922"/>
            </a:xfrm>
            <a:prstGeom prst="rect">
              <a:avLst/>
            </a:prstGeom>
          </p:spPr>
        </p:pic>
        <p:sp>
          <p:nvSpPr>
            <p:cNvPr id="16" name="Cloud 15"/>
            <p:cNvSpPr/>
            <p:nvPr/>
          </p:nvSpPr>
          <p:spPr>
            <a:xfrm rot="324968">
              <a:off x="552794" y="3611210"/>
              <a:ext cx="1494477" cy="1220726"/>
            </a:xfrm>
            <a:prstGeom prst="cloud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09171" y="3962149"/>
              <a:ext cx="480922" cy="480922"/>
            </a:xfrm>
            <a:prstGeom prst="rect">
              <a:avLst/>
            </a:prstGeom>
          </p:spPr>
        </p:pic>
      </p:grpSp>
      <p:pic>
        <p:nvPicPr>
          <p:cNvPr id="25" name="Picture 2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26710" y="2085975"/>
            <a:ext cx="1882140" cy="188214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32847" y="2512797"/>
            <a:ext cx="821367" cy="821367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4201795" y="1795780"/>
            <a:ext cx="25463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rPr>
              <a:t>逐渐增加背包的承重</a:t>
            </a:r>
            <a:endParaRPr lang="zh-CN" altLang="en-US" dirty="0">
              <a:latin typeface="Times New Roman" panose="02020603050405020304" charset="0"/>
              <a:ea typeface="楷体" panose="02010609060101010101" pitchFamily="49" charset="-122"/>
              <a:cs typeface="Times New Roman" panose="0202060305040502030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505835" y="4455160"/>
            <a:ext cx="442404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rPr>
              <a:t>因此，</a:t>
            </a: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rPr>
              <a:t>0-1</a:t>
            </a: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rPr>
              <a:t>背包问题，需要二维矩阵数据结构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charset="0"/>
              <a:ea typeface="楷体" panose="02010609060101010101" pitchFamily="49" charset="-122"/>
              <a:cs typeface="Times New Roman" panose="02020603050405020304" charset="0"/>
            </a:endParaRPr>
          </a:p>
        </p:txBody>
      </p:sp>
      <p:cxnSp>
        <p:nvCxnSpPr>
          <p:cNvPr id="9" name="直接箭头连接符 8"/>
          <p:cNvCxnSpPr/>
          <p:nvPr/>
        </p:nvCxnSpPr>
        <p:spPr>
          <a:xfrm>
            <a:off x="1044000" y="2124000"/>
            <a:ext cx="7091045" cy="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/>
          <p:nvPr/>
        </p:nvCxnSpPr>
        <p:spPr>
          <a:xfrm>
            <a:off x="775335" y="2164080"/>
            <a:ext cx="0" cy="441706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27"/>
          <p:cNvSpPr txBox="1"/>
          <p:nvPr/>
        </p:nvSpPr>
        <p:spPr>
          <a:xfrm>
            <a:off x="352425" y="2593975"/>
            <a:ext cx="449580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rPr>
              <a:t>逐</a:t>
            </a:r>
            <a:endParaRPr lang="zh-CN" altLang="en-US" dirty="0">
              <a:latin typeface="Times New Roman" panose="02020603050405020304" charset="0"/>
              <a:ea typeface="楷体" panose="02010609060101010101" pitchFamily="49" charset="-122"/>
              <a:cs typeface="Times New Roman" panose="02020603050405020304" charset="0"/>
            </a:endParaRPr>
          </a:p>
          <a:p>
            <a:r>
              <a:rPr lang="zh-CN" altLang="en-US" dirty="0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rPr>
              <a:t>渐</a:t>
            </a:r>
            <a:endParaRPr lang="zh-CN" altLang="en-US" dirty="0">
              <a:latin typeface="Times New Roman" panose="02020603050405020304" charset="0"/>
              <a:ea typeface="楷体" panose="02010609060101010101" pitchFamily="49" charset="-122"/>
              <a:cs typeface="Times New Roman" panose="02020603050405020304" charset="0"/>
            </a:endParaRPr>
          </a:p>
          <a:p>
            <a:r>
              <a:rPr lang="zh-CN" altLang="en-US" dirty="0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rPr>
              <a:t>增</a:t>
            </a:r>
            <a:endParaRPr lang="zh-CN" altLang="en-US" dirty="0">
              <a:latin typeface="Times New Roman" panose="02020603050405020304" charset="0"/>
              <a:ea typeface="楷体" panose="02010609060101010101" pitchFamily="49" charset="-122"/>
              <a:cs typeface="Times New Roman" panose="02020603050405020304" charset="0"/>
            </a:endParaRPr>
          </a:p>
          <a:p>
            <a:r>
              <a:rPr lang="zh-CN" altLang="en-US" dirty="0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rPr>
              <a:t>加</a:t>
            </a:r>
            <a:endParaRPr lang="zh-CN" altLang="en-US" dirty="0">
              <a:latin typeface="Times New Roman" panose="02020603050405020304" charset="0"/>
              <a:ea typeface="楷体" panose="02010609060101010101" pitchFamily="49" charset="-122"/>
              <a:cs typeface="Times New Roman" panose="02020603050405020304" charset="0"/>
            </a:endParaRPr>
          </a:p>
          <a:p>
            <a:r>
              <a:rPr lang="zh-CN" altLang="en-US" dirty="0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rPr>
              <a:t>可</a:t>
            </a:r>
            <a:endParaRPr lang="zh-CN" altLang="en-US" dirty="0">
              <a:latin typeface="Times New Roman" panose="02020603050405020304" charset="0"/>
              <a:ea typeface="楷体" panose="02010609060101010101" pitchFamily="49" charset="-122"/>
              <a:cs typeface="Times New Roman" panose="02020603050405020304" charset="0"/>
            </a:endParaRPr>
          </a:p>
          <a:p>
            <a:r>
              <a:rPr lang="zh-CN" altLang="en-US" dirty="0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rPr>
              <a:t>选</a:t>
            </a:r>
            <a:endParaRPr lang="zh-CN" altLang="en-US" dirty="0">
              <a:latin typeface="Times New Roman" panose="02020603050405020304" charset="0"/>
              <a:ea typeface="楷体" panose="02010609060101010101" pitchFamily="49" charset="-122"/>
              <a:cs typeface="Times New Roman" panose="02020603050405020304" charset="0"/>
            </a:endParaRPr>
          </a:p>
          <a:p>
            <a:r>
              <a:rPr lang="zh-CN" altLang="en-US" dirty="0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rPr>
              <a:t>物</a:t>
            </a:r>
            <a:endParaRPr lang="zh-CN" altLang="en-US" dirty="0">
              <a:latin typeface="Times New Roman" panose="02020603050405020304" charset="0"/>
              <a:ea typeface="楷体" panose="02010609060101010101" pitchFamily="49" charset="-122"/>
              <a:cs typeface="Times New Roman" panose="02020603050405020304" charset="0"/>
            </a:endParaRPr>
          </a:p>
          <a:p>
            <a:r>
              <a:rPr lang="zh-CN" altLang="en-US" dirty="0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rPr>
              <a:t>品</a:t>
            </a:r>
            <a:endParaRPr lang="zh-CN" altLang="en-US" dirty="0">
              <a:latin typeface="Times New Roman" panose="02020603050405020304" charset="0"/>
              <a:ea typeface="楷体" panose="02010609060101010101" pitchFamily="49" charset="-122"/>
              <a:cs typeface="Times New Roman" panose="02020603050405020304" charset="0"/>
            </a:endParaRPr>
          </a:p>
          <a:p>
            <a:r>
              <a:rPr lang="zh-CN" altLang="en-US" dirty="0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rPr>
              <a:t>的</a:t>
            </a:r>
            <a:endParaRPr lang="zh-CN" altLang="en-US" dirty="0">
              <a:latin typeface="Times New Roman" panose="02020603050405020304" charset="0"/>
              <a:ea typeface="楷体" panose="02010609060101010101" pitchFamily="49" charset="-122"/>
              <a:cs typeface="Times New Roman" panose="02020603050405020304" charset="0"/>
            </a:endParaRPr>
          </a:p>
          <a:p>
            <a:r>
              <a:rPr lang="zh-CN" altLang="en-US" dirty="0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rPr>
              <a:t>种</a:t>
            </a:r>
            <a:endParaRPr lang="zh-CN" altLang="en-US" dirty="0">
              <a:latin typeface="Times New Roman" panose="02020603050405020304" charset="0"/>
              <a:ea typeface="楷体" panose="02010609060101010101" pitchFamily="49" charset="-122"/>
              <a:cs typeface="Times New Roman" panose="02020603050405020304" charset="0"/>
            </a:endParaRPr>
          </a:p>
          <a:p>
            <a:r>
              <a:rPr lang="zh-CN" altLang="en-US" dirty="0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rPr>
              <a:t>类</a:t>
            </a:r>
            <a:endParaRPr lang="zh-CN" altLang="en-US" dirty="0">
              <a:latin typeface="Times New Roman" panose="02020603050405020304" charset="0"/>
              <a:ea typeface="楷体" panose="02010609060101010101" pitchFamily="49" charset="-122"/>
              <a:cs typeface="Times New Roman" panose="02020603050405020304" charset="0"/>
            </a:endParaRPr>
          </a:p>
          <a:p>
            <a:endParaRPr lang="zh-CN" altLang="en-US" dirty="0">
              <a:latin typeface="Times New Roman" panose="02020603050405020304" charset="0"/>
              <a:ea typeface="楷体" panose="02010609060101010101" pitchFamily="49" charset="-122"/>
              <a:cs typeface="Times New Roman" panose="020206030504050203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8" grpId="1"/>
      <p:bldP spid="29" grpId="0"/>
      <p:bldP spid="14" grpId="0"/>
      <p:bldP spid="14" grpId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>
                    <a:solidFill>
                      <a:schemeClr val="tx1"/>
                    </a:solidFill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rPr>
                  <a:t> </a:t>
                </a:r>
                <a:r>
                  <a:rPr lang="zh-CN" altLang="en-US" dirty="0">
                    <a:solidFill>
                      <a:schemeClr val="tx1"/>
                    </a:solidFill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  <a:sym typeface="+mn-ea"/>
                  </a:rPr>
                  <a:t>二维矩阵数据结构包括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𝑥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rPr>
                  <a:t> </a:t>
                </a:r>
                <a:r>
                  <a:rPr lang="zh-CN" altLang="en-US" dirty="0">
                    <a:solidFill>
                      <a:schemeClr val="tx1"/>
                    </a:solidFill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rPr>
                  <a:t>和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𝑗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rPr>
                  <a:t> </a:t>
                </a:r>
                <a:r>
                  <a:rPr lang="zh-CN" altLang="en-US" dirty="0">
                    <a:solidFill>
                      <a:schemeClr val="tx1"/>
                    </a:solidFill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rPr>
                  <a:t>两个维度</a:t>
                </a:r>
                <a:endParaRPr lang="zh-CN" altLang="en-US" dirty="0">
                  <a:solidFill>
                    <a:schemeClr val="tx1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loud 3"/>
          <p:cNvSpPr/>
          <p:nvPr/>
        </p:nvSpPr>
        <p:spPr>
          <a:xfrm rot="324968">
            <a:off x="1088687" y="3166544"/>
            <a:ext cx="3928489" cy="2013556"/>
          </a:xfrm>
          <a:prstGeom prst="cloud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charset="0"/>
              <a:ea typeface="楷体" panose="02010609060101010101" pitchFamily="49" charset="-122"/>
              <a:cs typeface="Times New Roman" panose="0202060305040502030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2113" y="2636659"/>
            <a:ext cx="2668017" cy="266801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3219" y="4074340"/>
            <a:ext cx="670682" cy="67068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3505" y="3750475"/>
            <a:ext cx="544059" cy="54405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95554" y="3489746"/>
            <a:ext cx="480922" cy="48092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/>
              <p:cNvSpPr txBox="1"/>
              <p:nvPr/>
            </p:nvSpPr>
            <p:spPr>
              <a:xfrm>
                <a:off x="6154420" y="5226685"/>
                <a:ext cx="2282190" cy="3987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𝑥</m:t>
                    </m:r>
                  </m:oMath>
                </a14:m>
                <a:r>
                  <a:rPr lang="zh-CN" altLang="en-US" sz="2000" dirty="0">
                    <a:solidFill>
                      <a:schemeClr val="tx1"/>
                    </a:solidFill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rPr>
                  <a:t>：承重为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𝑥</m:t>
                    </m:r>
                  </m:oMath>
                </a14:m>
                <a:r>
                  <a:rPr lang="zh-CN" altLang="en-US" sz="2000" dirty="0">
                    <a:solidFill>
                      <a:schemeClr val="tx1"/>
                    </a:solidFill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rPr>
                  <a:t>的背包</a:t>
                </a:r>
                <a:endParaRPr lang="zh-CN" altLang="en-US" sz="2000" dirty="0">
                  <a:solidFill>
                    <a:schemeClr val="tx1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4420" y="5226685"/>
                <a:ext cx="2282190" cy="398780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17749" y="3356685"/>
            <a:ext cx="770672" cy="77067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13562" y="4085019"/>
            <a:ext cx="788677" cy="78867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/>
              <p:cNvSpPr txBox="1"/>
              <p:nvPr/>
            </p:nvSpPr>
            <p:spPr>
              <a:xfrm>
                <a:off x="2212975" y="5226685"/>
                <a:ext cx="1932305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 </m:t>
                    </m:r>
                    <m:r>
                      <a:rPr lang="en-US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𝑗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rPr>
                  <a:t> </a:t>
                </a:r>
                <a:r>
                  <a:rPr lang="zh-CN" altLang="en-US" sz="2000" dirty="0">
                    <a:solidFill>
                      <a:schemeClr val="tx1"/>
                    </a:solidFill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rPr>
                  <a:t>：前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𝑗</m:t>
                    </m:r>
                  </m:oMath>
                </a14:m>
                <a:r>
                  <a:rPr lang="zh-CN" altLang="en-US" sz="2000" dirty="0">
                    <a:solidFill>
                      <a:schemeClr val="tx1"/>
                    </a:solidFill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rPr>
                  <a:t>个物品</a:t>
                </a:r>
                <a:endParaRPr lang="zh-CN" altLang="en-US" sz="2000" dirty="0">
                  <a:solidFill>
                    <a:schemeClr val="tx1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2975" y="5226685"/>
                <a:ext cx="1932305" cy="400110"/>
              </a:xfrm>
              <a:prstGeom prst="rect">
                <a:avLst/>
              </a:prstGeom>
              <a:blipFill rotWithShape="1">
                <a:blip r:embed="rId9"/>
                <a:stretch>
                  <a:fillRect b="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381000" y="128905"/>
            <a:ext cx="8229600" cy="1143000"/>
          </a:xfrm>
        </p:spPr>
        <p:txBody>
          <a:bodyPr/>
          <a:lstStyle/>
          <a:p>
            <a:r>
              <a:rPr lang="zh-CN" altLang="en-US" sz="3600" dirty="0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  <a:sym typeface="+mn-ea"/>
              </a:rPr>
              <a:t>优化子结构分析</a:t>
            </a:r>
            <a:r>
              <a:rPr lang="zh-CN" altLang="en-US" sz="3600" dirty="0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rPr>
              <a:t>: try 2</a:t>
            </a:r>
            <a:endParaRPr lang="zh-CN" altLang="en-US" sz="3600" dirty="0">
              <a:latin typeface="Times New Roman" panose="02020603050405020304" charset="0"/>
              <a:ea typeface="楷体" panose="02010609060101010101" pitchFamily="49" charset="-122"/>
              <a:cs typeface="Times New Roman" panose="0202060305040502030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矩形 12"/>
              <p:cNvSpPr/>
              <p:nvPr/>
            </p:nvSpPr>
            <p:spPr>
              <a:xfrm>
                <a:off x="1651657" y="5995199"/>
                <a:ext cx="558178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2400" dirty="0"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rPr>
                  <a:t>定义</a:t>
                </a:r>
                <a:r>
                  <a:rPr lang="en-US" altLang="zh-CN" sz="2400" dirty="0"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𝐾</m:t>
                    </m:r>
                    <m:r>
                      <a:rPr lang="en-US" altLang="zh-CN" sz="24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[</m:t>
                    </m:r>
                    <m:r>
                      <a:rPr lang="en-US" altLang="zh-CN" sz="2400" i="1" dirty="0" err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𝑥</m:t>
                    </m:r>
                    <m:r>
                      <a:rPr lang="en-US" altLang="zh-CN" sz="2400" i="1" dirty="0" err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,</m:t>
                    </m:r>
                    <m:r>
                      <a:rPr lang="en-US" altLang="zh-CN" sz="2400" i="1" dirty="0" err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𝑗</m:t>
                    </m:r>
                    <m:r>
                      <a:rPr lang="en-US" altLang="zh-CN" sz="24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] </m:t>
                    </m:r>
                  </m:oMath>
                </a14:m>
                <a:r>
                  <a:rPr lang="zh-CN" altLang="en-US" sz="2400" dirty="0"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rPr>
                  <a:t>为如下</a:t>
                </a:r>
                <a:r>
                  <a:rPr lang="en-US" altLang="zh-CN" sz="2400" dirty="0"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rPr>
                  <a:t>0-1</a:t>
                </a:r>
                <a:r>
                  <a:rPr lang="zh-CN" altLang="en-US" sz="2400" dirty="0"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rPr>
                  <a:t>背包问题的最优值</a:t>
                </a:r>
                <a:endParaRPr lang="zh-CN" altLang="en-US" sz="2400" dirty="0"/>
              </a:p>
            </p:txBody>
          </p:sp>
        </mc:Choice>
        <mc:Fallback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1657" y="5995199"/>
                <a:ext cx="5581784" cy="461665"/>
              </a:xfrm>
              <a:prstGeom prst="rect">
                <a:avLst/>
              </a:prstGeom>
              <a:blipFill rotWithShape="1">
                <a:blip r:embed="rId10"/>
                <a:stretch>
                  <a:fillRect t="-36" r="3" b="4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9" grpId="0"/>
      <p:bldP spid="12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9389"/>
            <a:ext cx="7886700" cy="1325563"/>
          </a:xfrm>
        </p:spPr>
        <p:txBody>
          <a:bodyPr/>
          <a:lstStyle/>
          <a:p>
            <a:r>
              <a:rPr lang="zh-CN" altLang="en-US" sz="3600" dirty="0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rPr>
              <a:t>两种情况</a:t>
            </a:r>
            <a:endParaRPr lang="zh-CN" altLang="en-US" dirty="0">
              <a:solidFill>
                <a:srgbClr val="FF0000"/>
              </a:solidFill>
              <a:latin typeface="Times New Roman" panose="02020603050405020304" charset="0"/>
              <a:ea typeface="楷体" panose="02010609060101010101" pitchFamily="49" charset="-122"/>
              <a:cs typeface="Times New Roman" panose="0202060305040502030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2870" y="1413510"/>
                <a:ext cx="9041130" cy="1304290"/>
              </a:xfrm>
            </p:spPr>
            <p:txBody>
              <a:bodyPr/>
              <a:lstStyle/>
              <a:p>
                <a:pPr>
                  <a:lnSpc>
                    <a:spcPct val="150000"/>
                  </a:lnSpc>
                </a:pPr>
                <a:r>
                  <a:rPr lang="en-US" sz="2400" b="1" dirty="0">
                    <a:solidFill>
                      <a:schemeClr val="tx1"/>
                    </a:solidFill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rPr>
                  <a:t>Case 1</a:t>
                </a:r>
                <a:r>
                  <a:rPr lang="en-US" sz="2400" dirty="0">
                    <a:solidFill>
                      <a:schemeClr val="tx1"/>
                    </a:solidFill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rPr>
                  <a:t>:  </a:t>
                </a:r>
                <a:r>
                  <a:rPr lang="zh-CN" altLang="en-US" sz="2400" dirty="0">
                    <a:solidFill>
                      <a:schemeClr val="tx1"/>
                    </a:solidFill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rPr>
                  <a:t>前</a:t>
                </a:r>
                <a:r>
                  <a:rPr lang="en-US" sz="2400" dirty="0">
                    <a:solidFill>
                      <a:schemeClr val="tx1"/>
                    </a:solidFill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𝑗</m:t>
                    </m:r>
                  </m:oMath>
                </a14:m>
                <a:r>
                  <a:rPr lang="zh-CN" altLang="en-US" sz="2400" dirty="0">
                    <a:solidFill>
                      <a:schemeClr val="tx1"/>
                    </a:solidFill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rPr>
                  <a:t>个物品的子问题的最优解，不包含第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𝑗</m:t>
                    </m:r>
                  </m:oMath>
                </a14:m>
                <a:r>
                  <a:rPr lang="zh-CN" altLang="en-US" sz="2400" dirty="0">
                    <a:solidFill>
                      <a:schemeClr val="tx1"/>
                    </a:solidFill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rPr>
                  <a:t>个物品</a:t>
                </a:r>
                <a:r>
                  <a:rPr lang="en-US" sz="2400" dirty="0">
                    <a:solidFill>
                      <a:schemeClr val="tx1"/>
                    </a:solidFill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rPr>
                  <a:t> </a:t>
                </a:r>
                <a:endParaRPr lang="en-US" sz="2400" dirty="0">
                  <a:solidFill>
                    <a:schemeClr val="tx1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sz="2400" b="1" dirty="0">
                    <a:solidFill>
                      <a:schemeClr val="tx1"/>
                    </a:solidFill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rPr>
                  <a:t>Case 2</a:t>
                </a:r>
                <a:r>
                  <a:rPr lang="en-US" sz="2400" dirty="0">
                    <a:solidFill>
                      <a:schemeClr val="tx1"/>
                    </a:solidFill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rPr>
                  <a:t>:  </a:t>
                </a:r>
                <a:r>
                  <a:rPr lang="zh-CN" altLang="en-US" sz="2400" dirty="0">
                    <a:solidFill>
                      <a:schemeClr val="tx1"/>
                    </a:solidFill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  <a:sym typeface="+mn-ea"/>
                  </a:rPr>
                  <a:t>前</a:t>
                </a:r>
                <a:r>
                  <a:rPr lang="en-US" sz="2400" dirty="0">
                    <a:solidFill>
                      <a:schemeClr val="tx1"/>
                    </a:solidFill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  <a:sym typeface="+mn-ea"/>
                      </a:rPr>
                      <m:t>𝑗</m:t>
                    </m:r>
                  </m:oMath>
                </a14:m>
                <a:r>
                  <a:rPr lang="zh-CN" altLang="en-US" sz="2400" dirty="0">
                    <a:solidFill>
                      <a:schemeClr val="tx1"/>
                    </a:solidFill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  <a:sym typeface="+mn-ea"/>
                  </a:rPr>
                  <a:t>个物品的子问题的最优解，包含了第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  <a:sym typeface="+mn-ea"/>
                      </a:rPr>
                      <m:t>𝑗</m:t>
                    </m:r>
                  </m:oMath>
                </a14:m>
                <a:r>
                  <a:rPr lang="zh-CN" altLang="en-US" sz="2400" dirty="0">
                    <a:solidFill>
                      <a:schemeClr val="tx1"/>
                    </a:solidFill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  <a:sym typeface="+mn-ea"/>
                  </a:rPr>
                  <a:t>个物品</a:t>
                </a:r>
                <a:endParaRPr lang="en-US" sz="2400" dirty="0">
                  <a:solidFill>
                    <a:schemeClr val="tx1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2870" y="1413510"/>
                <a:ext cx="9041130" cy="1304290"/>
              </a:xfr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5931" y="133061"/>
            <a:ext cx="916126" cy="91612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7724709" y="486215"/>
                <a:ext cx="99542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rPr>
                  <a:t>item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𝑗</m:t>
                    </m:r>
                  </m:oMath>
                </a14:m>
                <a:endParaRPr lang="en-US" dirty="0">
                  <a:solidFill>
                    <a:srgbClr val="0000FF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4709" y="486215"/>
                <a:ext cx="995423" cy="369332"/>
              </a:xfrm>
              <a:prstGeom prst="rect">
                <a:avLst/>
              </a:prstGeom>
              <a:blipFill rotWithShape="1">
                <a:blip r:embed="rId3"/>
                <a:stretch>
                  <a:fillRect l="-57" t="-119" r="31" b="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loud 3"/>
          <p:cNvSpPr/>
          <p:nvPr/>
        </p:nvSpPr>
        <p:spPr>
          <a:xfrm rot="324968">
            <a:off x="1088687" y="3166544"/>
            <a:ext cx="3928489" cy="2013556"/>
          </a:xfrm>
          <a:prstGeom prst="cloud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charset="0"/>
              <a:ea typeface="楷体" panose="02010609060101010101" pitchFamily="49" charset="-122"/>
              <a:cs typeface="Times New Roman" panose="02020603050405020304" charset="0"/>
            </a:endParaRPr>
          </a:p>
        </p:txBody>
      </p:sp>
      <p:pic>
        <p:nvPicPr>
          <p:cNvPr id="6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2113" y="2636659"/>
            <a:ext cx="2668017" cy="2668017"/>
          </a:xfrm>
          <a:prstGeom prst="rect">
            <a:avLst/>
          </a:prstGeom>
        </p:spPr>
      </p:pic>
      <p:pic>
        <p:nvPicPr>
          <p:cNvPr id="8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3219" y="4074340"/>
            <a:ext cx="670682" cy="670682"/>
          </a:xfrm>
          <a:prstGeom prst="rect">
            <a:avLst/>
          </a:prstGeom>
        </p:spPr>
      </p:pic>
      <p:pic>
        <p:nvPicPr>
          <p:cNvPr id="9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83505" y="3750475"/>
            <a:ext cx="544059" cy="544059"/>
          </a:xfrm>
          <a:prstGeom prst="rect">
            <a:avLst/>
          </a:prstGeom>
        </p:spPr>
      </p:pic>
      <p:pic>
        <p:nvPicPr>
          <p:cNvPr id="10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95554" y="3489746"/>
            <a:ext cx="480922" cy="48092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8"/>
              <p:cNvSpPr txBox="1"/>
              <p:nvPr/>
            </p:nvSpPr>
            <p:spPr>
              <a:xfrm>
                <a:off x="6103620" y="5226685"/>
                <a:ext cx="2282190" cy="3987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 dirty="0">
                    <a:solidFill>
                      <a:schemeClr val="tx1"/>
                    </a:solidFill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rPr>
                  <a:t>承重为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𝑥</m:t>
                    </m:r>
                  </m:oMath>
                </a14:m>
                <a:r>
                  <a:rPr lang="zh-CN" altLang="en-US" sz="2000" dirty="0">
                    <a:solidFill>
                      <a:schemeClr val="tx1"/>
                    </a:solidFill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rPr>
                  <a:t>的背包</a:t>
                </a:r>
                <a:endParaRPr lang="zh-CN" altLang="en-US" sz="2000" dirty="0">
                  <a:solidFill>
                    <a:schemeClr val="tx1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11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3620" y="5226685"/>
                <a:ext cx="2282190" cy="398780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17749" y="3356685"/>
            <a:ext cx="770672" cy="770672"/>
          </a:xfrm>
          <a:prstGeom prst="rect">
            <a:avLst/>
          </a:prstGeom>
        </p:spPr>
      </p:pic>
      <p:pic>
        <p:nvPicPr>
          <p:cNvPr id="13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13562" y="4085019"/>
            <a:ext cx="788677" cy="78867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1"/>
              <p:cNvSpPr txBox="1"/>
              <p:nvPr/>
            </p:nvSpPr>
            <p:spPr>
              <a:xfrm>
                <a:off x="2519045" y="5226685"/>
                <a:ext cx="1753870" cy="39878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 dirty="0">
                    <a:solidFill>
                      <a:schemeClr val="tx1"/>
                    </a:solidFill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rPr>
                  <a:t>前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𝑗</m:t>
                    </m:r>
                  </m:oMath>
                </a14:m>
                <a:r>
                  <a:rPr lang="zh-CN" altLang="en-US" sz="2000" dirty="0">
                    <a:solidFill>
                      <a:schemeClr val="tx1"/>
                    </a:solidFill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rPr>
                  <a:t>个物品</a:t>
                </a:r>
                <a:endParaRPr lang="zh-CN" altLang="en-US" sz="2000" dirty="0">
                  <a:solidFill>
                    <a:schemeClr val="tx1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14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9045" y="5226685"/>
                <a:ext cx="1753870" cy="398780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ldLvl="0" animBg="1"/>
      <p:bldP spid="11" grpId="0"/>
      <p:bldP spid="14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4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84610" y="4493641"/>
            <a:ext cx="1579589" cy="1579589"/>
          </a:xfrm>
          <a:prstGeom prst="rect">
            <a:avLst/>
          </a:prstGeom>
        </p:spPr>
      </p:pic>
      <p:sp>
        <p:nvSpPr>
          <p:cNvPr id="6" name="Cloud 5"/>
          <p:cNvSpPr/>
          <p:nvPr/>
        </p:nvSpPr>
        <p:spPr>
          <a:xfrm rot="324968">
            <a:off x="398780" y="1603375"/>
            <a:ext cx="3164840" cy="1957070"/>
          </a:xfrm>
          <a:prstGeom prst="cloud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charset="0"/>
              <a:ea typeface="楷体" panose="02010609060101010101" pitchFamily="49" charset="-122"/>
              <a:cs typeface="Times New Roman" panose="0202060305040502030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9389"/>
            <a:ext cx="7886700" cy="1325563"/>
          </a:xfrm>
        </p:spPr>
        <p:txBody>
          <a:bodyPr/>
          <a:lstStyle/>
          <a:p>
            <a:r>
              <a:rPr lang="zh-CN" altLang="en-US" sz="3600" dirty="0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rPr>
              <a:t>两种情况</a:t>
            </a:r>
            <a:endParaRPr lang="zh-CN" altLang="en-US" sz="3600" dirty="0">
              <a:latin typeface="Times New Roman" panose="02020603050405020304" charset="0"/>
              <a:ea typeface="楷体" panose="02010609060101010101" pitchFamily="49" charset="-122"/>
              <a:cs typeface="Times New Roman" panose="0202060305040502030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59202" y="1019509"/>
                <a:ext cx="8584798" cy="4351338"/>
              </a:xfrm>
            </p:spPr>
            <p:txBody>
              <a:bodyPr/>
              <a:lstStyle/>
              <a:p>
                <a:r>
                  <a:rPr lang="en-US" sz="2400" b="1" dirty="0">
                    <a:solidFill>
                      <a:schemeClr val="tx1"/>
                    </a:solidFill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  <a:sym typeface="+mn-ea"/>
                  </a:rPr>
                  <a:t>Case 1</a:t>
                </a:r>
                <a:r>
                  <a:rPr lang="en-US" sz="2400" dirty="0">
                    <a:solidFill>
                      <a:schemeClr val="tx1"/>
                    </a:solidFill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  <a:sym typeface="+mn-ea"/>
                  </a:rPr>
                  <a:t>:  </a:t>
                </a:r>
                <a:r>
                  <a:rPr lang="zh-CN" altLang="en-US" sz="2400" dirty="0">
                    <a:solidFill>
                      <a:schemeClr val="tx1"/>
                    </a:solidFill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  <a:sym typeface="+mn-ea"/>
                  </a:rPr>
                  <a:t>前</a:t>
                </a:r>
                <a:r>
                  <a:rPr lang="en-US" sz="2400" dirty="0">
                    <a:solidFill>
                      <a:schemeClr val="tx1"/>
                    </a:solidFill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  <a:sym typeface="+mn-ea"/>
                      </a:rPr>
                      <m:t>𝑗</m:t>
                    </m:r>
                  </m:oMath>
                </a14:m>
                <a:r>
                  <a:rPr lang="zh-CN" altLang="en-US" sz="2400" dirty="0">
                    <a:solidFill>
                      <a:schemeClr val="tx1"/>
                    </a:solidFill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  <a:sym typeface="+mn-ea"/>
                  </a:rPr>
                  <a:t>个物品的子问题的最优解，不包含第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  <a:sym typeface="+mn-ea"/>
                      </a:rPr>
                      <m:t>𝑗</m:t>
                    </m:r>
                  </m:oMath>
                </a14:m>
                <a:r>
                  <a:rPr lang="zh-CN" altLang="en-US" sz="2400" dirty="0">
                    <a:solidFill>
                      <a:schemeClr val="tx1"/>
                    </a:solidFill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  <a:sym typeface="+mn-ea"/>
                  </a:rPr>
                  <a:t>个物品</a:t>
                </a:r>
                <a:endParaRPr lang="zh-CN" altLang="en-US" sz="2400" dirty="0">
                  <a:solidFill>
                    <a:schemeClr val="tx1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  <a:sym typeface="+mn-ea"/>
                </a:endParaRPr>
              </a:p>
              <a:p>
                <a:endParaRPr lang="zh-CN" altLang="en-US" sz="2400" dirty="0">
                  <a:solidFill>
                    <a:schemeClr val="accent1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  <a:sym typeface="+mn-ea"/>
                </a:endParaRPr>
              </a:p>
              <a:p>
                <a:endParaRPr lang="zh-CN" altLang="en-US" sz="2400" dirty="0">
                  <a:solidFill>
                    <a:schemeClr val="accent1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  <a:sym typeface="+mn-ea"/>
                </a:endParaRPr>
              </a:p>
              <a:p>
                <a:endParaRPr lang="zh-CN" altLang="en-US" sz="2400" dirty="0">
                  <a:solidFill>
                    <a:schemeClr val="accent1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  <a:sym typeface="+mn-ea"/>
                </a:endParaRPr>
              </a:p>
              <a:p>
                <a:endParaRPr lang="zh-CN" altLang="en-US" sz="2400" dirty="0">
                  <a:solidFill>
                    <a:schemeClr val="accent1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  <a:sym typeface="+mn-ea"/>
                </a:endParaRPr>
              </a:p>
              <a:p>
                <a:pPr marL="0" indent="0">
                  <a:buNone/>
                </a:pPr>
                <a:endParaRPr lang="en-US" dirty="0">
                  <a:solidFill>
                    <a:schemeClr val="tx1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endParaRPr>
              </a:p>
              <a:p>
                <a:pPr>
                  <a:spcBef>
                    <a:spcPts val="1800"/>
                  </a:spcBef>
                </a:pPr>
                <a:r>
                  <a:rPr lang="zh-CN" altLang="en-US" sz="2400" dirty="0">
                    <a:solidFill>
                      <a:schemeClr val="tx1"/>
                    </a:solidFill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rPr>
                  <a:t>可以得到</a:t>
                </a:r>
                <a:r>
                  <a:rPr lang="zh-CN" altLang="en-US" sz="2400" dirty="0">
                    <a:solidFill>
                      <a:schemeClr val="tx1"/>
                    </a:solidFill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  <a:sym typeface="+mn-ea"/>
                  </a:rPr>
                  <a:t>背包承重为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  <a:sym typeface="+mn-ea"/>
                      </a:rPr>
                      <m:t>𝑥</m:t>
                    </m:r>
                  </m:oMath>
                </a14:m>
                <a:r>
                  <a:rPr lang="zh-CN" altLang="en-US" sz="2400" dirty="0">
                    <a:solidFill>
                      <a:schemeClr val="tx1"/>
                    </a:solidFill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  <a:sym typeface="+mn-ea"/>
                  </a:rPr>
                  <a:t>，考虑前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  <a:sym typeface="+mn-ea"/>
                      </a:rPr>
                      <m:t> </m:t>
                    </m:r>
                    <m:r>
                      <a:rPr lang="en-US" sz="24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  <a:sym typeface="+mn-ea"/>
                      </a:rPr>
                      <m:t>𝑗</m:t>
                    </m:r>
                    <m:r>
                      <a:rPr lang="en-US" sz="24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  <a:sym typeface="+mn-ea"/>
                      </a:rPr>
                      <m:t> −</m:t>
                    </m:r>
                    <m:r>
                      <a:rPr lang="en-US" sz="24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  <a:sym typeface="+mn-ea"/>
                      </a:rPr>
                      <m:t>1</m:t>
                    </m:r>
                  </m:oMath>
                </a14:m>
                <a:r>
                  <a:rPr lang="zh-CN" altLang="en-US" sz="2400" dirty="0">
                    <a:solidFill>
                      <a:schemeClr val="tx1"/>
                    </a:solidFill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  <a:sym typeface="+mn-ea"/>
                  </a:rPr>
                  <a:t>个物品的</a:t>
                </a:r>
                <a:r>
                  <a:rPr lang="en-US" altLang="zh-CN" sz="2400" dirty="0">
                    <a:solidFill>
                      <a:schemeClr val="tx1"/>
                    </a:solidFill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  <a:sym typeface="+mn-ea"/>
                  </a:rPr>
                  <a:t>0-1</a:t>
                </a:r>
                <a:r>
                  <a:rPr lang="zh-CN" altLang="en-US" sz="2400" dirty="0">
                    <a:solidFill>
                      <a:schemeClr val="tx1"/>
                    </a:solidFill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  <a:sym typeface="+mn-ea"/>
                  </a:rPr>
                  <a:t>背包问题</a:t>
                </a:r>
                <a:endParaRPr lang="zh-CN" altLang="en-US" sz="2400" dirty="0">
                  <a:solidFill>
                    <a:schemeClr val="tx1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  <a:sym typeface="+mn-ea"/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59202" y="1019509"/>
                <a:ext cx="8584798" cy="4351338"/>
              </a:xfrm>
              <a:blipFill rotWithShape="1">
                <a:blip r:embed="rId2"/>
                <a:stretch>
                  <a:fillRect l="-5" t="-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74849" y="1711929"/>
            <a:ext cx="1510061" cy="151006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5931" y="133061"/>
            <a:ext cx="916126" cy="91612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6562" y="2397689"/>
            <a:ext cx="670682" cy="67068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0664" y="2373809"/>
            <a:ext cx="544059" cy="54405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32598" y="1825231"/>
            <a:ext cx="480922" cy="480922"/>
          </a:xfrm>
          <a:prstGeom prst="rect">
            <a:avLst/>
          </a:prstGeom>
        </p:spPr>
      </p:pic>
      <p:sp>
        <p:nvSpPr>
          <p:cNvPr id="13" name="Right Arrow 12"/>
          <p:cNvSpPr/>
          <p:nvPr/>
        </p:nvSpPr>
        <p:spPr>
          <a:xfrm>
            <a:off x="5763770" y="2333056"/>
            <a:ext cx="582960" cy="5440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charset="0"/>
              <a:ea typeface="楷体" panose="02010609060101010101" pitchFamily="49" charset="-122"/>
              <a:cs typeface="Times New Roman" panose="0202060305040502030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/>
              <p:cNvSpPr txBox="1"/>
              <p:nvPr/>
            </p:nvSpPr>
            <p:spPr>
              <a:xfrm>
                <a:off x="4920034" y="3172953"/>
                <a:ext cx="308399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rPr>
                  <a:t>背包承重为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𝑥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rPr>
                  <a:t>，前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𝑗</m:t>
                    </m:r>
                    <m:r>
                      <a:rPr lang="en-US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 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rPr>
                  <a:t>个物品</a:t>
                </a:r>
                <a:r>
                  <a:rPr lang="zh-CN" altLang="en-US" dirty="0">
                    <a:solidFill>
                      <a:schemeClr val="tx1"/>
                    </a:solidFill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  <a:sym typeface="+mn-ea"/>
                  </a:rPr>
                  <a:t>的</a:t>
                </a:r>
                <a:r>
                  <a:rPr lang="en-US" altLang="zh-CN" dirty="0">
                    <a:solidFill>
                      <a:schemeClr val="tx1"/>
                    </a:solidFill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  <a:sym typeface="+mn-ea"/>
                  </a:rPr>
                  <a:t>0-1</a:t>
                </a:r>
                <a:r>
                  <a:rPr lang="zh-CN" altLang="en-US" dirty="0">
                    <a:solidFill>
                      <a:schemeClr val="tx1"/>
                    </a:solidFill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  <a:sym typeface="+mn-ea"/>
                  </a:rPr>
                  <a:t>背包问题</a:t>
                </a:r>
                <a:r>
                  <a:rPr lang="zh-CN" altLang="en-US" dirty="0"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  <a:sym typeface="+mn-ea"/>
                  </a:rPr>
                  <a:t>，</a:t>
                </a:r>
                <a:r>
                  <a:rPr lang="zh-CN" altLang="en-US" dirty="0">
                    <a:solidFill>
                      <a:schemeClr val="tx1"/>
                    </a:solidFill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  <a:sym typeface="+mn-ea"/>
                  </a:rPr>
                  <a:t>最大价值为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  <a:sym typeface="+mn-ea"/>
                      </a:rPr>
                      <m:t>𝐾</m:t>
                    </m:r>
                  </m:oMath>
                </a14:m>
                <a:endParaRPr lang="en-US" altLang="zh-CN" dirty="0">
                  <a:solidFill>
                    <a:srgbClr val="0000FF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  <a:sym typeface="+mn-ea"/>
                </a:endParaRPr>
              </a:p>
            </p:txBody>
          </p:sp>
        </mc:Choice>
        <mc:Fallback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0034" y="3172953"/>
                <a:ext cx="3083990" cy="646331"/>
              </a:xfrm>
              <a:prstGeom prst="rect">
                <a:avLst/>
              </a:prstGeom>
              <a:blipFill rotWithShape="1">
                <a:blip r:embed="rId6"/>
                <a:stretch>
                  <a:fillRect l="-2" t="-76" r="16" b="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ight Arrow 22"/>
          <p:cNvSpPr/>
          <p:nvPr/>
        </p:nvSpPr>
        <p:spPr>
          <a:xfrm>
            <a:off x="5861872" y="5021432"/>
            <a:ext cx="565377" cy="5440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charset="0"/>
              <a:ea typeface="楷体" panose="02010609060101010101" pitchFamily="49" charset="-122"/>
              <a:cs typeface="Times New Roman" panose="0202060305040502030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7724709" y="486215"/>
                <a:ext cx="99542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rPr>
                  <a:t>item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𝑗</m:t>
                    </m:r>
                  </m:oMath>
                </a14:m>
                <a:endParaRPr lang="en-US" dirty="0">
                  <a:solidFill>
                    <a:srgbClr val="0000FF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4709" y="486215"/>
                <a:ext cx="995423" cy="369332"/>
              </a:xfrm>
              <a:prstGeom prst="rect">
                <a:avLst/>
              </a:prstGeom>
              <a:blipFill rotWithShape="1">
                <a:blip r:embed="rId7"/>
                <a:stretch>
                  <a:fillRect l="-57" t="-119" r="31" b="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Cloud 28"/>
          <p:cNvSpPr/>
          <p:nvPr/>
        </p:nvSpPr>
        <p:spPr>
          <a:xfrm rot="324968">
            <a:off x="660400" y="4614545"/>
            <a:ext cx="2642235" cy="1794510"/>
          </a:xfrm>
          <a:prstGeom prst="cloud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charset="0"/>
              <a:ea typeface="楷体" panose="02010609060101010101" pitchFamily="49" charset="-122"/>
              <a:cs typeface="Times New Roman" panose="02020603050405020304" charset="0"/>
            </a:endParaRP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9529" y="5355412"/>
            <a:ext cx="544059" cy="544059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72916" y="4824946"/>
            <a:ext cx="480922" cy="480922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97618" y="2671176"/>
            <a:ext cx="788677" cy="788677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40497" y="5332162"/>
            <a:ext cx="788677" cy="788677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86747" y="2254808"/>
            <a:ext cx="770672" cy="770672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65469" y="4970076"/>
            <a:ext cx="770672" cy="77067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3" name="TextBox 42"/>
              <p:cNvSpPr txBox="1"/>
              <p:nvPr/>
            </p:nvSpPr>
            <p:spPr>
              <a:xfrm>
                <a:off x="1133234" y="6413584"/>
                <a:ext cx="1680120" cy="36830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>
                    <a:solidFill>
                      <a:schemeClr val="tx1"/>
                    </a:solidFill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  <a:sym typeface="+mn-ea"/>
                  </a:rPr>
                  <a:t>前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  <a:sym typeface="+mn-ea"/>
                      </a:rPr>
                      <m:t>𝑗</m:t>
                    </m:r>
                    <m:r>
                      <a:rPr lang="en-US" altLang="zh-CN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  <a:sym typeface="+mn-ea"/>
                      </a:rPr>
                      <m:t>−</m:t>
                    </m:r>
                    <m:r>
                      <a:rPr lang="en-US" altLang="zh-CN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  <a:sym typeface="+mn-ea"/>
                      </a:rPr>
                      <m:t>1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  <a:sym typeface="+mn-ea"/>
                  </a:rPr>
                  <a:t>个物品</a:t>
                </a:r>
                <a:endParaRPr lang="zh-CN" altLang="en-US" dirty="0">
                  <a:solidFill>
                    <a:schemeClr val="tx1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  <a:sym typeface="+mn-ea"/>
                </a:endParaRPr>
              </a:p>
            </p:txBody>
          </p:sp>
        </mc:Choice>
        <mc:Fallback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3234" y="6413584"/>
                <a:ext cx="1680120" cy="368300"/>
              </a:xfrm>
              <a:prstGeom prst="rect">
                <a:avLst/>
              </a:prstGeom>
              <a:blipFill rotWithShape="1">
                <a:blip r:embed="rId10"/>
                <a:stretch>
                  <a:fillRect l="-23" t="-23" r="18" b="2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11"/>
              <p:cNvSpPr txBox="1"/>
              <p:nvPr/>
            </p:nvSpPr>
            <p:spPr>
              <a:xfrm>
                <a:off x="1311910" y="3506470"/>
                <a:ext cx="1485265" cy="3987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 dirty="0">
                    <a:solidFill>
                      <a:schemeClr val="tx1"/>
                    </a:solidFill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rPr>
                  <a:t>前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𝑗</m:t>
                    </m:r>
                  </m:oMath>
                </a14:m>
                <a:r>
                  <a:rPr lang="zh-CN" altLang="en-US" sz="2000" dirty="0">
                    <a:solidFill>
                      <a:schemeClr val="tx1"/>
                    </a:solidFill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rPr>
                  <a:t>个物品</a:t>
                </a:r>
                <a:endParaRPr lang="zh-CN" altLang="en-US" sz="2000" dirty="0">
                  <a:solidFill>
                    <a:schemeClr val="tx1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9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1910" y="3506470"/>
                <a:ext cx="1485265" cy="398780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3"/>
              <p:cNvSpPr txBox="1"/>
              <p:nvPr/>
            </p:nvSpPr>
            <p:spPr>
              <a:xfrm>
                <a:off x="5002435" y="5981700"/>
                <a:ext cx="3227157" cy="92333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rPr>
                  <a:t>背包承重为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𝑥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rPr>
                  <a:t>，前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 </m:t>
                    </m:r>
                    <m:r>
                      <a:rPr lang="en-US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𝑗</m:t>
                    </m:r>
                    <m:r>
                      <a:rPr lang="en-US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 −</m:t>
                    </m:r>
                    <m:r>
                      <a:rPr lang="en-US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1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rPr>
                  <a:t>个物品</a:t>
                </a:r>
                <a:r>
                  <a:rPr lang="zh-CN" altLang="en-US" dirty="0">
                    <a:solidFill>
                      <a:schemeClr val="tx1"/>
                    </a:solidFill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  <a:sym typeface="+mn-ea"/>
                  </a:rPr>
                  <a:t>的</a:t>
                </a:r>
                <a:r>
                  <a:rPr lang="en-US" altLang="zh-CN" dirty="0">
                    <a:solidFill>
                      <a:schemeClr val="tx1"/>
                    </a:solidFill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  <a:sym typeface="+mn-ea"/>
                  </a:rPr>
                  <a:t>0-1</a:t>
                </a:r>
                <a:r>
                  <a:rPr lang="zh-CN" altLang="en-US" dirty="0">
                    <a:solidFill>
                      <a:schemeClr val="tx1"/>
                    </a:solidFill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  <a:sym typeface="+mn-ea"/>
                  </a:rPr>
                  <a:t>背包问题，最大价值为</a:t>
                </a:r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  <a:sym typeface="+mn-ea"/>
                      </a:rPr>
                      <m:t>𝐾</m:t>
                    </m:r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  <a:sym typeface="+mn-ea"/>
                      </a:rPr>
                      <m:t>[</m:t>
                    </m:r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  <a:sym typeface="+mn-ea"/>
                      </a:rPr>
                      <m:t>𝑥</m:t>
                    </m:r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  <a:sym typeface="+mn-ea"/>
                      </a:rPr>
                      <m:t>,</m:t>
                    </m:r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  <a:sym typeface="+mn-ea"/>
                      </a:rPr>
                      <m:t>𝑗</m:t>
                    </m:r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  <a:sym typeface="+mn-ea"/>
                      </a:rPr>
                      <m:t>−</m:t>
                    </m:r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  <a:sym typeface="+mn-ea"/>
                      </a:rPr>
                      <m:t>1</m:t>
                    </m:r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  <a:sym typeface="+mn-ea"/>
                      </a:rPr>
                      <m:t>]</m:t>
                    </m:r>
                  </m:oMath>
                </a14:m>
                <a:endParaRPr lang="en-US" altLang="zh-CN" dirty="0">
                  <a:solidFill>
                    <a:srgbClr val="0000FF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  <a:sym typeface="+mn-ea"/>
                </a:endParaRPr>
              </a:p>
            </p:txBody>
          </p:sp>
        </mc:Choice>
        <mc:Fallback>
          <p:sp>
            <p:nvSpPr>
              <p:cNvPr id="11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2435" y="5981700"/>
                <a:ext cx="3227157" cy="923330"/>
              </a:xfrm>
              <a:prstGeom prst="rect">
                <a:avLst/>
              </a:prstGeom>
              <a:blipFill rotWithShape="1">
                <a:blip r:embed="rId12"/>
                <a:stretch>
                  <a:fillRect l="-17" r="19" b="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箭头: 左弧形 14"/>
          <p:cNvSpPr/>
          <p:nvPr/>
        </p:nvSpPr>
        <p:spPr>
          <a:xfrm>
            <a:off x="32109" y="3506470"/>
            <a:ext cx="1034691" cy="3275414"/>
          </a:xfrm>
          <a:prstGeom prst="curvedRightArrow">
            <a:avLst/>
          </a:prstGeom>
          <a:solidFill>
            <a:srgbClr val="00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7" name="箭头: 左弧形 26"/>
          <p:cNvSpPr/>
          <p:nvPr/>
        </p:nvSpPr>
        <p:spPr>
          <a:xfrm flipH="1">
            <a:off x="8045047" y="3383725"/>
            <a:ext cx="1034691" cy="3275414"/>
          </a:xfrm>
          <a:prstGeom prst="curvedRightArrow">
            <a:avLst/>
          </a:prstGeom>
          <a:solidFill>
            <a:srgbClr val="00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7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4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84610" y="4493641"/>
            <a:ext cx="1579589" cy="1579589"/>
          </a:xfrm>
          <a:prstGeom prst="rect">
            <a:avLst/>
          </a:prstGeom>
        </p:spPr>
      </p:pic>
      <p:sp>
        <p:nvSpPr>
          <p:cNvPr id="6" name="Cloud 5"/>
          <p:cNvSpPr/>
          <p:nvPr/>
        </p:nvSpPr>
        <p:spPr>
          <a:xfrm rot="324968">
            <a:off x="398780" y="1603375"/>
            <a:ext cx="3164840" cy="1957070"/>
          </a:xfrm>
          <a:prstGeom prst="cloud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charset="0"/>
              <a:ea typeface="楷体" panose="02010609060101010101" pitchFamily="49" charset="-122"/>
              <a:cs typeface="Times New Roman" panose="0202060305040502030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9389"/>
            <a:ext cx="7886700" cy="1325563"/>
          </a:xfrm>
        </p:spPr>
        <p:txBody>
          <a:bodyPr/>
          <a:lstStyle/>
          <a:p>
            <a:r>
              <a:rPr lang="zh-CN" altLang="en-US" sz="3600" dirty="0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rPr>
              <a:t>两种情况</a:t>
            </a:r>
            <a:endParaRPr lang="zh-CN" altLang="en-US" sz="3600" dirty="0">
              <a:latin typeface="Times New Roman" panose="02020603050405020304" charset="0"/>
              <a:ea typeface="楷体" panose="02010609060101010101" pitchFamily="49" charset="-122"/>
              <a:cs typeface="Times New Roman" panose="0202060305040502030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59202" y="1019509"/>
                <a:ext cx="8584798" cy="4351338"/>
              </a:xfrm>
            </p:spPr>
            <p:txBody>
              <a:bodyPr/>
              <a:lstStyle/>
              <a:p>
                <a:r>
                  <a:rPr lang="en-US" sz="2400" b="1" dirty="0">
                    <a:solidFill>
                      <a:schemeClr val="tx1"/>
                    </a:solidFill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  <a:sym typeface="+mn-ea"/>
                  </a:rPr>
                  <a:t>Case 2</a:t>
                </a:r>
                <a:r>
                  <a:rPr lang="en-US" sz="2400" dirty="0">
                    <a:solidFill>
                      <a:schemeClr val="tx1"/>
                    </a:solidFill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  <a:sym typeface="+mn-ea"/>
                  </a:rPr>
                  <a:t>:  </a:t>
                </a:r>
                <a:r>
                  <a:rPr lang="zh-CN" altLang="en-US" sz="2400" dirty="0">
                    <a:solidFill>
                      <a:schemeClr val="tx1"/>
                    </a:solidFill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  <a:sym typeface="+mn-ea"/>
                  </a:rPr>
                  <a:t>前</a:t>
                </a:r>
                <a:r>
                  <a:rPr lang="en-US" sz="2400" dirty="0">
                    <a:solidFill>
                      <a:schemeClr val="tx1"/>
                    </a:solidFill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  <a:sym typeface="+mn-ea"/>
                      </a:rPr>
                      <m:t>𝑗</m:t>
                    </m:r>
                  </m:oMath>
                </a14:m>
                <a:r>
                  <a:rPr lang="zh-CN" altLang="en-US" sz="2400" dirty="0">
                    <a:solidFill>
                      <a:schemeClr val="tx1"/>
                    </a:solidFill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  <a:sym typeface="+mn-ea"/>
                  </a:rPr>
                  <a:t>个物品的子问题的最优解，包含第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  <a:sym typeface="+mn-ea"/>
                      </a:rPr>
                      <m:t>𝑗</m:t>
                    </m:r>
                  </m:oMath>
                </a14:m>
                <a:r>
                  <a:rPr lang="zh-CN" altLang="en-US" sz="2400" dirty="0">
                    <a:solidFill>
                      <a:schemeClr val="tx1"/>
                    </a:solidFill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  <a:sym typeface="+mn-ea"/>
                  </a:rPr>
                  <a:t>个物品</a:t>
                </a:r>
                <a:endParaRPr lang="zh-CN" altLang="en-US" sz="2400" dirty="0">
                  <a:solidFill>
                    <a:schemeClr val="tx1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  <a:sym typeface="+mn-ea"/>
                </a:endParaRPr>
              </a:p>
              <a:p>
                <a:endParaRPr lang="zh-CN" altLang="en-US" sz="2400" dirty="0">
                  <a:solidFill>
                    <a:schemeClr val="accent1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  <a:sym typeface="+mn-ea"/>
                </a:endParaRPr>
              </a:p>
              <a:p>
                <a:endParaRPr lang="zh-CN" altLang="en-US" sz="2400" dirty="0">
                  <a:solidFill>
                    <a:schemeClr val="accent1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  <a:sym typeface="+mn-ea"/>
                </a:endParaRPr>
              </a:p>
              <a:p>
                <a:endParaRPr lang="zh-CN" altLang="en-US" sz="2400" dirty="0">
                  <a:solidFill>
                    <a:schemeClr val="accent1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  <a:sym typeface="+mn-ea"/>
                </a:endParaRPr>
              </a:p>
              <a:p>
                <a:endParaRPr lang="zh-CN" altLang="en-US" sz="2400" dirty="0">
                  <a:solidFill>
                    <a:schemeClr val="accent1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  <a:sym typeface="+mn-ea"/>
                </a:endParaRPr>
              </a:p>
              <a:p>
                <a:pPr marL="0" indent="0">
                  <a:buNone/>
                </a:pPr>
                <a:endParaRPr lang="en-US" dirty="0">
                  <a:solidFill>
                    <a:schemeClr val="tx1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endParaRPr>
              </a:p>
              <a:p>
                <a:pPr>
                  <a:spcBef>
                    <a:spcPts val="1800"/>
                  </a:spcBef>
                </a:pPr>
                <a:r>
                  <a:rPr lang="zh-CN" altLang="en-US" sz="2400" dirty="0">
                    <a:solidFill>
                      <a:schemeClr val="tx1"/>
                    </a:solidFill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rPr>
                  <a:t>可以得到</a:t>
                </a:r>
                <a:r>
                  <a:rPr lang="zh-CN" altLang="en-US" sz="2400" dirty="0">
                    <a:solidFill>
                      <a:schemeClr val="tx1"/>
                    </a:solidFill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  <a:sym typeface="+mn-ea"/>
                  </a:rPr>
                  <a:t>背包承重为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  <a:sym typeface="+mn-ea"/>
                      </a:rPr>
                      <m:t>𝑥</m:t>
                    </m:r>
                    <m:r>
                      <a:rPr lang="en-US" sz="2400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  <a:sym typeface="+mn-ea"/>
                      </a:rPr>
                      <m:t>−</m:t>
                    </m:r>
                    <m:sSub>
                      <m:sSubPr>
                        <m:ctrlPr>
                          <a:rPr lang="en-US" altLang="zh-CN" sz="240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</m:ctrlPr>
                      </m:sSubPr>
                      <m:e>
                        <m:r>
                          <a:rPr lang="en-US" altLang="zh-CN" sz="240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  <m:t>𝑤</m:t>
                        </m:r>
                      </m:e>
                      <m:sub>
                        <m:r>
                          <a:rPr lang="en-US" altLang="zh-CN" sz="240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zh-CN" altLang="en-US" sz="2400" dirty="0">
                    <a:solidFill>
                      <a:schemeClr val="tx1"/>
                    </a:solidFill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  <a:sym typeface="+mn-ea"/>
                  </a:rPr>
                  <a:t>，考虑前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  <a:sym typeface="+mn-ea"/>
                      </a:rPr>
                      <m:t> </m:t>
                    </m:r>
                    <m:r>
                      <a:rPr lang="en-US" sz="24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  <a:sym typeface="+mn-ea"/>
                      </a:rPr>
                      <m:t>𝑗</m:t>
                    </m:r>
                    <m:r>
                      <a:rPr lang="en-US" sz="24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  <a:sym typeface="+mn-ea"/>
                      </a:rPr>
                      <m:t> −</m:t>
                    </m:r>
                    <m:r>
                      <a:rPr lang="en-US" sz="24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  <a:sym typeface="+mn-ea"/>
                      </a:rPr>
                      <m:t>1</m:t>
                    </m:r>
                  </m:oMath>
                </a14:m>
                <a:r>
                  <a:rPr lang="zh-CN" altLang="en-US" sz="2400" dirty="0">
                    <a:solidFill>
                      <a:schemeClr val="tx1"/>
                    </a:solidFill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  <a:sym typeface="+mn-ea"/>
                  </a:rPr>
                  <a:t>个物品的</a:t>
                </a:r>
                <a:r>
                  <a:rPr lang="en-US" altLang="zh-CN" sz="2400" dirty="0">
                    <a:solidFill>
                      <a:schemeClr val="tx1"/>
                    </a:solidFill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  <a:sym typeface="+mn-ea"/>
                  </a:rPr>
                  <a:t>0-1</a:t>
                </a:r>
                <a:r>
                  <a:rPr lang="zh-CN" altLang="en-US" sz="2400" dirty="0">
                    <a:solidFill>
                      <a:schemeClr val="tx1"/>
                    </a:solidFill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  <a:sym typeface="+mn-ea"/>
                  </a:rPr>
                  <a:t>背包问题</a:t>
                </a:r>
                <a:endParaRPr lang="zh-CN" altLang="en-US" sz="2400" dirty="0">
                  <a:solidFill>
                    <a:schemeClr val="tx1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  <a:sym typeface="+mn-ea"/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59202" y="1019509"/>
                <a:ext cx="8584798" cy="4351338"/>
              </a:xfrm>
              <a:blipFill rotWithShape="1">
                <a:blip r:embed="rId2"/>
                <a:stretch>
                  <a:fillRect l="-5" t="-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74849" y="1711929"/>
            <a:ext cx="1510061" cy="151006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5931" y="133061"/>
            <a:ext cx="916126" cy="91612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6562" y="2397689"/>
            <a:ext cx="670682" cy="67068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0664" y="2373809"/>
            <a:ext cx="544059" cy="54405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32598" y="1825231"/>
            <a:ext cx="480922" cy="480922"/>
          </a:xfrm>
          <a:prstGeom prst="rect">
            <a:avLst/>
          </a:prstGeom>
        </p:spPr>
      </p:pic>
      <p:sp>
        <p:nvSpPr>
          <p:cNvPr id="13" name="Right Arrow 12"/>
          <p:cNvSpPr/>
          <p:nvPr/>
        </p:nvSpPr>
        <p:spPr>
          <a:xfrm>
            <a:off x="5763770" y="2333056"/>
            <a:ext cx="582960" cy="5440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charset="0"/>
              <a:ea typeface="楷体" panose="02010609060101010101" pitchFamily="49" charset="-122"/>
              <a:cs typeface="Times New Roman" panose="0202060305040502030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/>
              <p:cNvSpPr txBox="1"/>
              <p:nvPr/>
            </p:nvSpPr>
            <p:spPr>
              <a:xfrm>
                <a:off x="4920034" y="3172953"/>
                <a:ext cx="308399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rPr>
                  <a:t>背包承重为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𝑥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rPr>
                  <a:t>，前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𝑗</m:t>
                    </m:r>
                    <m:r>
                      <a:rPr lang="en-US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 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rPr>
                  <a:t>个物品</a:t>
                </a:r>
                <a:r>
                  <a:rPr lang="zh-CN" altLang="en-US" dirty="0">
                    <a:solidFill>
                      <a:schemeClr val="tx1"/>
                    </a:solidFill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  <a:sym typeface="+mn-ea"/>
                  </a:rPr>
                  <a:t>的</a:t>
                </a:r>
                <a:r>
                  <a:rPr lang="en-US" altLang="zh-CN" dirty="0">
                    <a:solidFill>
                      <a:schemeClr val="tx1"/>
                    </a:solidFill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  <a:sym typeface="+mn-ea"/>
                  </a:rPr>
                  <a:t>0-1</a:t>
                </a:r>
                <a:r>
                  <a:rPr lang="zh-CN" altLang="en-US" dirty="0">
                    <a:solidFill>
                      <a:schemeClr val="tx1"/>
                    </a:solidFill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  <a:sym typeface="+mn-ea"/>
                  </a:rPr>
                  <a:t>背包问题</a:t>
                </a:r>
                <a:r>
                  <a:rPr lang="zh-CN" altLang="en-US" dirty="0"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  <a:sym typeface="+mn-ea"/>
                  </a:rPr>
                  <a:t>，</a:t>
                </a:r>
                <a:r>
                  <a:rPr lang="zh-CN" altLang="en-US" dirty="0">
                    <a:solidFill>
                      <a:schemeClr val="tx1"/>
                    </a:solidFill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  <a:sym typeface="+mn-ea"/>
                  </a:rPr>
                  <a:t>最大价值为</a:t>
                </a:r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  <a:sym typeface="+mn-ea"/>
                      </a:rPr>
                      <m:t>𝐾</m:t>
                    </m:r>
                  </m:oMath>
                </a14:m>
                <a:endParaRPr lang="en-US" altLang="zh-CN" dirty="0">
                  <a:solidFill>
                    <a:srgbClr val="0000FF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  <a:sym typeface="+mn-ea"/>
                </a:endParaRPr>
              </a:p>
            </p:txBody>
          </p:sp>
        </mc:Choice>
        <mc:Fallback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0034" y="3172953"/>
                <a:ext cx="3083990" cy="646331"/>
              </a:xfrm>
              <a:prstGeom prst="rect">
                <a:avLst/>
              </a:prstGeom>
              <a:blipFill rotWithShape="1">
                <a:blip r:embed="rId6"/>
                <a:stretch>
                  <a:fillRect l="-2" t="-76" r="16" b="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ight Arrow 22"/>
          <p:cNvSpPr/>
          <p:nvPr/>
        </p:nvSpPr>
        <p:spPr>
          <a:xfrm>
            <a:off x="5861872" y="5021432"/>
            <a:ext cx="565377" cy="5440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charset="0"/>
              <a:ea typeface="楷体" panose="02010609060101010101" pitchFamily="49" charset="-122"/>
              <a:cs typeface="Times New Roman" panose="0202060305040502030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7724709" y="486215"/>
                <a:ext cx="99542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rPr>
                  <a:t>item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𝑗</m:t>
                    </m:r>
                  </m:oMath>
                </a14:m>
                <a:endParaRPr lang="en-US" dirty="0">
                  <a:solidFill>
                    <a:srgbClr val="0000FF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4709" y="486215"/>
                <a:ext cx="995423" cy="369332"/>
              </a:xfrm>
              <a:prstGeom prst="rect">
                <a:avLst/>
              </a:prstGeom>
              <a:blipFill rotWithShape="1">
                <a:blip r:embed="rId7"/>
                <a:stretch>
                  <a:fillRect l="-57" t="-119" r="31" b="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Cloud 28"/>
          <p:cNvSpPr/>
          <p:nvPr/>
        </p:nvSpPr>
        <p:spPr>
          <a:xfrm rot="324968">
            <a:off x="660400" y="4614545"/>
            <a:ext cx="2642235" cy="1794510"/>
          </a:xfrm>
          <a:prstGeom prst="cloud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charset="0"/>
              <a:ea typeface="楷体" panose="02010609060101010101" pitchFamily="49" charset="-122"/>
              <a:cs typeface="Times New Roman" panose="02020603050405020304" charset="0"/>
            </a:endParaRP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9529" y="5355412"/>
            <a:ext cx="544059" cy="544059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72916" y="4824946"/>
            <a:ext cx="480922" cy="480922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97618" y="2671176"/>
            <a:ext cx="788677" cy="788677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40497" y="5332162"/>
            <a:ext cx="788677" cy="788677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86747" y="2254808"/>
            <a:ext cx="770672" cy="770672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65469" y="4970076"/>
            <a:ext cx="770672" cy="77067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3" name="TextBox 42"/>
              <p:cNvSpPr txBox="1"/>
              <p:nvPr/>
            </p:nvSpPr>
            <p:spPr>
              <a:xfrm>
                <a:off x="1133234" y="6413584"/>
                <a:ext cx="1680120" cy="36830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>
                    <a:solidFill>
                      <a:schemeClr val="tx1"/>
                    </a:solidFill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  <a:sym typeface="+mn-ea"/>
                  </a:rPr>
                  <a:t>前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  <a:sym typeface="+mn-ea"/>
                      </a:rPr>
                      <m:t>𝑗</m:t>
                    </m:r>
                    <m:r>
                      <a:rPr lang="en-US" altLang="zh-CN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  <a:sym typeface="+mn-ea"/>
                      </a:rPr>
                      <m:t>−</m:t>
                    </m:r>
                    <m:r>
                      <a:rPr lang="en-US" altLang="zh-CN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  <a:sym typeface="+mn-ea"/>
                      </a:rPr>
                      <m:t>1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  <a:sym typeface="+mn-ea"/>
                  </a:rPr>
                  <a:t>个物品</a:t>
                </a:r>
                <a:endParaRPr lang="zh-CN" altLang="en-US" dirty="0">
                  <a:solidFill>
                    <a:schemeClr val="tx1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  <a:sym typeface="+mn-ea"/>
                </a:endParaRPr>
              </a:p>
            </p:txBody>
          </p:sp>
        </mc:Choice>
        <mc:Fallback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3234" y="6413584"/>
                <a:ext cx="1680120" cy="368300"/>
              </a:xfrm>
              <a:prstGeom prst="rect">
                <a:avLst/>
              </a:prstGeom>
              <a:blipFill rotWithShape="1">
                <a:blip r:embed="rId10"/>
                <a:stretch>
                  <a:fillRect l="-23" t="-23" r="18" b="2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11"/>
              <p:cNvSpPr txBox="1"/>
              <p:nvPr/>
            </p:nvSpPr>
            <p:spPr>
              <a:xfrm>
                <a:off x="1311910" y="3506470"/>
                <a:ext cx="1485265" cy="3987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 dirty="0">
                    <a:solidFill>
                      <a:schemeClr val="tx1"/>
                    </a:solidFill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rPr>
                  <a:t>前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𝑗</m:t>
                    </m:r>
                  </m:oMath>
                </a14:m>
                <a:r>
                  <a:rPr lang="zh-CN" altLang="en-US" sz="2000" dirty="0">
                    <a:solidFill>
                      <a:schemeClr val="tx1"/>
                    </a:solidFill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rPr>
                  <a:t>个物品</a:t>
                </a:r>
                <a:endParaRPr lang="zh-CN" altLang="en-US" sz="2000" dirty="0">
                  <a:solidFill>
                    <a:schemeClr val="tx1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9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1910" y="3506470"/>
                <a:ext cx="1485265" cy="398780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3"/>
              <p:cNvSpPr txBox="1"/>
              <p:nvPr/>
            </p:nvSpPr>
            <p:spPr>
              <a:xfrm>
                <a:off x="5002435" y="5896896"/>
                <a:ext cx="3227157" cy="98770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rPr>
                  <a:t>背包承重为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𝑥</m:t>
                    </m:r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  <a:sym typeface="+mn-ea"/>
                      </a:rPr>
                      <m:t>−</m:t>
                    </m:r>
                    <m:sSub>
                      <m:sSubPr>
                        <m:ctrlPr>
                          <a:rPr lang="en-US" altLang="zh-CN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  <m:t>𝑤</m:t>
                        </m:r>
                      </m:e>
                      <m:sub>
                        <m:r>
                          <a:rPr lang="en-US" altLang="zh-CN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zh-CN" altLang="en-US" dirty="0">
                    <a:solidFill>
                      <a:schemeClr val="tx1"/>
                    </a:solidFill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rPr>
                  <a:t>，前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 </m:t>
                    </m:r>
                    <m:r>
                      <a:rPr lang="en-US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𝑗</m:t>
                    </m:r>
                    <m:r>
                      <a:rPr lang="en-US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 −</m:t>
                    </m:r>
                    <m:r>
                      <a:rPr lang="en-US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1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rPr>
                  <a:t>个物品</a:t>
                </a:r>
                <a:r>
                  <a:rPr lang="zh-CN" altLang="en-US" dirty="0">
                    <a:solidFill>
                      <a:schemeClr val="tx1"/>
                    </a:solidFill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  <a:sym typeface="+mn-ea"/>
                  </a:rPr>
                  <a:t>的</a:t>
                </a:r>
                <a:r>
                  <a:rPr lang="en-US" altLang="zh-CN" dirty="0">
                    <a:solidFill>
                      <a:schemeClr val="tx1"/>
                    </a:solidFill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  <a:sym typeface="+mn-ea"/>
                  </a:rPr>
                  <a:t>0-1</a:t>
                </a:r>
                <a:r>
                  <a:rPr lang="zh-CN" altLang="en-US" dirty="0">
                    <a:solidFill>
                      <a:schemeClr val="tx1"/>
                    </a:solidFill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  <a:sym typeface="+mn-ea"/>
                  </a:rPr>
                  <a:t>背包问题，最大价值为</a:t>
                </a:r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  <a:sym typeface="+mn-ea"/>
                      </a:rPr>
                      <m:t>𝐾</m:t>
                    </m:r>
                    <m:d>
                      <m:dPr>
                        <m:begChr m:val="["/>
                        <m:endChr m:val="]"/>
                        <m:ctrlPr>
                          <a:rPr lang="en-US" altLang="zh-CN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  <a:sym typeface="+mn-ea"/>
                          </a:rPr>
                        </m:ctrlPr>
                      </m:dPr>
                      <m:e>
                        <m:r>
                          <a:rPr lang="en-US" altLang="zh-CN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  <a:sym typeface="+mn-ea"/>
                          </a:rPr>
                          <m:t>𝑥</m:t>
                        </m:r>
                        <m:r>
                          <a:rPr lang="en-US" altLang="zh-CN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  <a:sym typeface="+mn-ea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altLang="zh-CN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  <a:sym typeface="+mn-ea"/>
                          </a:rPr>
                          <m:t>,</m:t>
                        </m:r>
                        <m:r>
                          <a:rPr lang="en-US" altLang="zh-CN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  <a:sym typeface="+mn-ea"/>
                          </a:rPr>
                          <m:t>𝑗</m:t>
                        </m:r>
                        <m:r>
                          <a:rPr lang="en-US" altLang="zh-CN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  <a:sym typeface="+mn-ea"/>
                          </a:rPr>
                          <m:t>−</m:t>
                        </m:r>
                        <m:r>
                          <a:rPr lang="en-US" altLang="zh-CN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  <a:sym typeface="+mn-ea"/>
                          </a:rPr>
                          <m:t>1</m:t>
                        </m:r>
                      </m:e>
                    </m:d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  <a:sym typeface="+mn-ea"/>
                      </a:rPr>
                      <m:t>+</m:t>
                    </m:r>
                    <m:sSub>
                      <m:sSubPr>
                        <m:ctrlPr>
                          <a:rPr lang="en-US" altLang="zh-CN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  <m:t>𝑣</m:t>
                        </m:r>
                      </m:e>
                      <m:sub>
                        <m:r>
                          <a:rPr lang="en-US" altLang="zh-CN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altLang="zh-CN" dirty="0">
                  <a:solidFill>
                    <a:srgbClr val="0000FF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  <a:sym typeface="+mn-ea"/>
                </a:endParaRPr>
              </a:p>
            </p:txBody>
          </p:sp>
        </mc:Choice>
        <mc:Fallback>
          <p:sp>
            <p:nvSpPr>
              <p:cNvPr id="11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2435" y="5896896"/>
                <a:ext cx="3227157" cy="987706"/>
              </a:xfrm>
              <a:prstGeom prst="rect">
                <a:avLst/>
              </a:prstGeom>
              <a:blipFill rotWithShape="1">
                <a:blip r:embed="rId12"/>
                <a:stretch>
                  <a:fillRect l="-17" t="-29" r="19" b="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5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5416" y="2033997"/>
            <a:ext cx="670682" cy="670682"/>
          </a:xfrm>
          <a:prstGeom prst="rect">
            <a:avLst/>
          </a:prstGeom>
        </p:spPr>
      </p:pic>
      <p:sp>
        <p:nvSpPr>
          <p:cNvPr id="15" name="箭头: 左弧形 14"/>
          <p:cNvSpPr/>
          <p:nvPr/>
        </p:nvSpPr>
        <p:spPr>
          <a:xfrm>
            <a:off x="32109" y="3506470"/>
            <a:ext cx="1034691" cy="3275414"/>
          </a:xfrm>
          <a:prstGeom prst="curvedRightArrow">
            <a:avLst/>
          </a:prstGeom>
          <a:solidFill>
            <a:srgbClr val="00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7" name="箭头: 左弧形 26"/>
          <p:cNvSpPr/>
          <p:nvPr/>
        </p:nvSpPr>
        <p:spPr>
          <a:xfrm flipH="1">
            <a:off x="8045047" y="3383725"/>
            <a:ext cx="1034691" cy="3275414"/>
          </a:xfrm>
          <a:prstGeom prst="curvedRightArrow">
            <a:avLst/>
          </a:prstGeom>
          <a:solidFill>
            <a:srgbClr val="00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7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718854" name="Text Box 6"/>
              <p:cNvSpPr txBox="1">
                <a:spLocks noChangeArrowheads="1"/>
              </p:cNvSpPr>
              <p:nvPr/>
            </p:nvSpPr>
            <p:spPr bwMode="auto">
              <a:xfrm>
                <a:off x="143669" y="990600"/>
                <a:ext cx="8856661" cy="3474284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accent1"/>
                </a:solidFill>
              </a:ln>
              <a:effectLst/>
            </p:spPr>
            <p:txBody>
              <a:bodyPr wrap="square">
                <a:spAutoFit/>
              </a:bodyPr>
              <a:lstStyle/>
              <a:p>
                <a:pPr indent="457200">
                  <a:lnSpc>
                    <a:spcPct val="130000"/>
                  </a:lnSpc>
                  <a:defRPr/>
                </a:pPr>
                <a:r>
                  <a:rPr lang="zh-CN" altLang="en-US" sz="2800" b="1" dirty="0">
                    <a:solidFill>
                      <a:srgbClr val="FF0000"/>
                    </a:solidFill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rPr>
                  <a:t>定理（优化子结构）：</a:t>
                </a:r>
                <a:r>
                  <a:rPr lang="en-US" altLang="zh-CN" sz="2800" b="1" dirty="0"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rPr>
                  <a:t> </a:t>
                </a:r>
                <a:r>
                  <a:rPr lang="zh-CN" altLang="en-US" sz="2800" b="1" dirty="0"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rPr>
                  <a:t>如果</a:t>
                </a: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(</m:t>
                    </m:r>
                    <m:r>
                      <a:rPr lang="en-US" altLang="zh-CN" sz="2800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𝒚</m:t>
                    </m:r>
                    <m:r>
                      <a:rPr lang="en-US" altLang="zh-CN" sz="2800" b="1" i="1" baseline="-25000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𝟏</m:t>
                    </m:r>
                    <m:r>
                      <a:rPr lang="en-US" altLang="zh-CN" sz="2800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, </m:t>
                    </m:r>
                    <m:r>
                      <a:rPr lang="en-US" altLang="zh-CN" sz="2800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𝒚</m:t>
                    </m:r>
                    <m:r>
                      <a:rPr lang="en-US" altLang="zh-CN" sz="2800" b="1" i="1" baseline="-25000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𝟐</m:t>
                    </m:r>
                    <m:r>
                      <a:rPr lang="en-US" altLang="zh-CN" sz="2800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, </m:t>
                    </m:r>
                    <m:r>
                      <a:rPr lang="en-US" altLang="zh-CN" sz="2800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charset="0"/>
                      </a:rPr>
                      <m:t>⋯</m:t>
                    </m:r>
                    <m:r>
                      <a:rPr lang="en-US" altLang="zh-CN" sz="2800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, </m:t>
                    </m:r>
                    <m:r>
                      <a:rPr lang="en-US" altLang="zh-CN" sz="2800" b="1" i="1" dirty="0" err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𝒚</m:t>
                    </m:r>
                    <m:r>
                      <a:rPr lang="en-US" altLang="zh-CN" sz="2800" b="1" i="1" baseline="-25000" dirty="0" err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𝒏</m:t>
                    </m:r>
                    <m:r>
                      <a:rPr lang="en-US" altLang="zh-CN" sz="2800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)</m:t>
                    </m:r>
                  </m:oMath>
                </a14:m>
                <a:r>
                  <a:rPr lang="zh-CN" altLang="en-US" sz="2800" b="1" dirty="0"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rPr>
                  <a:t>是</a:t>
                </a:r>
                <a:r>
                  <a:rPr lang="en-US" altLang="zh-CN" sz="2800" b="1" dirty="0"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rPr>
                  <a:t>0-1</a:t>
                </a:r>
                <a:r>
                  <a:rPr lang="zh-CN" altLang="en-US" sz="2800" b="1" dirty="0"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rPr>
                  <a:t>背包问题的优化解，则</a:t>
                </a: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(</m:t>
                    </m:r>
                    <m:r>
                      <a:rPr lang="en-US" altLang="zh-CN" sz="2800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𝒚</m:t>
                    </m:r>
                    <m:r>
                      <a:rPr lang="en-US" altLang="zh-CN" sz="2800" b="1" i="1" baseline="-25000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𝟏</m:t>
                    </m:r>
                    <m:r>
                      <a:rPr lang="en-US" altLang="zh-CN" sz="2800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,</m:t>
                    </m:r>
                    <m:r>
                      <a:rPr lang="en-US" altLang="zh-CN" sz="2800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charset="0"/>
                      </a:rPr>
                      <m:t>⋯</m:t>
                    </m:r>
                    <m:r>
                      <a:rPr lang="en-US" altLang="zh-CN" sz="2800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, </m:t>
                    </m:r>
                    <m:sSub>
                      <m:sSubPr>
                        <m:ctrlPr>
                          <a:rPr lang="en-US" altLang="zh-CN" sz="2800" b="1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</m:ctrlPr>
                      </m:sSubPr>
                      <m:e>
                        <m:r>
                          <a:rPr lang="en-US" altLang="zh-CN" sz="2800" b="1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  <m:t>𝒚</m:t>
                        </m:r>
                      </m:e>
                      <m:sub>
                        <m:r>
                          <a:rPr lang="en-US" altLang="zh-CN" sz="2800" b="1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  <m:t>𝒏</m:t>
                        </m:r>
                        <m:r>
                          <a:rPr lang="en-US" altLang="zh-CN" sz="2800" b="1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  <m:t>−</m:t>
                        </m:r>
                        <m:r>
                          <a:rPr lang="en-US" altLang="zh-CN" sz="2800" b="1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  <m:t>𝟏</m:t>
                        </m:r>
                      </m:sub>
                    </m:sSub>
                    <m:r>
                      <a:rPr lang="en-US" altLang="zh-CN" sz="2800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)</m:t>
                    </m:r>
                  </m:oMath>
                </a14:m>
                <a:r>
                  <a:rPr lang="zh-CN" altLang="en-US" sz="2800" b="1" dirty="0"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rPr>
                  <a:t>是如下子问题的优化解：</a:t>
                </a:r>
                <a:endParaRPr lang="en-US" altLang="zh-CN" sz="2800" b="1" dirty="0"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endParaRPr>
              </a:p>
              <a:p>
                <a:pPr>
                  <a:lnSpc>
                    <a:spcPct val="150000"/>
                  </a:lnSpc>
                  <a:spcAft>
                    <a:spcPts val="600"/>
                  </a:spcAft>
                  <a:defRPr/>
                </a:pPr>
                <a:endParaRPr lang="en-US" altLang="zh-CN" sz="2000" b="1" dirty="0"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endParaRPr>
              </a:p>
              <a:p>
                <a:pPr>
                  <a:lnSpc>
                    <a:spcPct val="150000"/>
                  </a:lnSpc>
                  <a:defRPr/>
                </a:pPr>
                <a:endParaRPr lang="en-US" altLang="zh-CN" sz="2000" b="1" dirty="0"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endParaRPr>
              </a:p>
              <a:p>
                <a:pPr>
                  <a:lnSpc>
                    <a:spcPct val="150000"/>
                  </a:lnSpc>
                  <a:spcAft>
                    <a:spcPts val="1800"/>
                  </a:spcAft>
                  <a:defRPr/>
                </a:pPr>
                <a:endParaRPr lang="en-US" altLang="zh-CN" sz="2000" b="1" dirty="0"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endParaRPr>
              </a:p>
              <a:p>
                <a:pPr>
                  <a:lnSpc>
                    <a:spcPct val="150000"/>
                  </a:lnSpc>
                  <a:spcAft>
                    <a:spcPts val="1800"/>
                  </a:spcAft>
                  <a:defRPr/>
                </a:pPr>
                <a:endParaRPr lang="en-US" altLang="zh-CN" sz="2800" b="1" dirty="0"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718854" name="Text 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43669" y="990600"/>
                <a:ext cx="8856661" cy="3474284"/>
              </a:xfrm>
              <a:prstGeom prst="rect">
                <a:avLst/>
              </a:prstGeom>
              <a:blipFill rotWithShape="1">
                <a:blip r:embed="rId1"/>
                <a:stretch>
                  <a:fillRect l="-145" t="-366" r="-138" b="-15859"/>
                </a:stretch>
              </a:blipFill>
              <a:ln w="25400">
                <a:solidFill>
                  <a:schemeClr val="accent1"/>
                </a:solidFill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18856" name="Text Box 8"/>
              <p:cNvSpPr txBox="1">
                <a:spLocks noChangeArrowheads="1"/>
              </p:cNvSpPr>
              <p:nvPr/>
            </p:nvSpPr>
            <p:spPr bwMode="auto">
              <a:xfrm>
                <a:off x="143669" y="4531965"/>
                <a:ext cx="8856661" cy="2238241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2">
                    <a:lumMod val="60000"/>
                    <a:lumOff val="40000"/>
                  </a:schemeClr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  <a:defRPr/>
                </a:pPr>
                <a:r>
                  <a:rPr lang="zh-CN" altLang="en-US" sz="2400" b="1" dirty="0">
                    <a:solidFill>
                      <a:srgbClr val="FF0000"/>
                    </a:solidFill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rPr>
                  <a:t>     证明（反证法）：</a:t>
                </a:r>
                <a:endParaRPr lang="en-US" altLang="zh-CN" sz="2400" b="1" dirty="0">
                  <a:solidFill>
                    <a:srgbClr val="FF0000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endParaRPr>
              </a:p>
              <a:p>
                <a:pPr indent="457200" algn="just">
                  <a:lnSpc>
                    <a:spcPct val="150000"/>
                  </a:lnSpc>
                  <a:defRPr/>
                </a:pPr>
                <a:r>
                  <a:rPr lang="zh-CN" altLang="en-US" sz="2400" b="1" dirty="0"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rPr>
                  <a:t>如果</a:t>
                </a:r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(</m:t>
                    </m:r>
                    <m:r>
                      <a:rPr lang="en-US" altLang="zh-CN" sz="2400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𝒚</m:t>
                    </m:r>
                    <m:r>
                      <a:rPr lang="en-US" altLang="zh-CN" sz="2400" b="1" i="1" baseline="-25000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𝟏</m:t>
                    </m:r>
                    <m:r>
                      <a:rPr lang="en-US" altLang="zh-CN" sz="2400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,</m:t>
                    </m:r>
                    <m:r>
                      <a:rPr lang="en-US" altLang="zh-CN" sz="2400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charset="0"/>
                      </a:rPr>
                      <m:t>⋯</m:t>
                    </m:r>
                    <m:r>
                      <a:rPr lang="en-US" altLang="zh-CN" sz="2400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,</m:t>
                    </m:r>
                    <m:sSub>
                      <m:sSubPr>
                        <m:ctrlPr>
                          <a:rPr lang="en-US" altLang="zh-CN" sz="2400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</m:ctrlPr>
                      </m:sSubPr>
                      <m:e>
                        <m:r>
                          <a:rPr lang="en-US" altLang="zh-CN" sz="2400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  <m:t>𝒚</m:t>
                        </m:r>
                      </m:e>
                      <m:sub>
                        <m:r>
                          <a:rPr lang="en-US" altLang="zh-CN" sz="2400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  <m:t>𝒏</m:t>
                        </m:r>
                        <m:r>
                          <a:rPr lang="en-US" altLang="zh-CN" sz="2400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  <m:t>−</m:t>
                        </m:r>
                        <m:r>
                          <a:rPr lang="en-US" altLang="zh-CN" sz="2400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  <m:t>𝟏</m:t>
                        </m:r>
                      </m:sub>
                    </m:sSub>
                    <m:r>
                      <a:rPr lang="en-US" altLang="zh-CN" sz="2400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)</m:t>
                    </m:r>
                  </m:oMath>
                </a14:m>
                <a:r>
                  <a:rPr lang="zh-CN" altLang="en-US" sz="2400" b="1" dirty="0"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rPr>
                  <a:t>不是以上子问题优化解，则存在</a:t>
                </a:r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(</m:t>
                    </m:r>
                    <m:r>
                      <a:rPr lang="en-US" altLang="zh-CN" sz="2400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𝒛</m:t>
                    </m:r>
                    <m:r>
                      <a:rPr lang="en-US" altLang="zh-CN" sz="2400" b="1" i="1" baseline="-25000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𝟏</m:t>
                    </m:r>
                    <m:r>
                      <a:rPr lang="en-US" altLang="zh-CN" sz="2400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,</m:t>
                    </m:r>
                    <m:r>
                      <a:rPr lang="en-US" altLang="zh-CN" sz="2400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charset="0"/>
                      </a:rPr>
                      <m:t>⋯</m:t>
                    </m:r>
                    <m:r>
                      <a:rPr lang="en-US" altLang="zh-CN" sz="2400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,</m:t>
                    </m:r>
                    <m:sSub>
                      <m:sSubPr>
                        <m:ctrlPr>
                          <a:rPr lang="en-US" altLang="zh-CN" sz="2400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</m:ctrlPr>
                      </m:sSubPr>
                      <m:e>
                        <m:r>
                          <a:rPr lang="en-US" altLang="zh-CN" sz="2400" b="1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  <m:t>𝒛</m:t>
                        </m:r>
                      </m:e>
                      <m:sub>
                        <m:r>
                          <a:rPr lang="en-US" altLang="zh-CN" sz="2400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  <m:t>𝒏</m:t>
                        </m:r>
                        <m:r>
                          <a:rPr lang="en-US" altLang="zh-CN" sz="2400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  <m:t>−</m:t>
                        </m:r>
                        <m:r>
                          <a:rPr lang="en-US" altLang="zh-CN" sz="2400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  <m:t>𝟏</m:t>
                        </m:r>
                      </m:sub>
                    </m:sSub>
                    <m:r>
                      <a:rPr lang="en-US" altLang="zh-CN" sz="2400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)</m:t>
                    </m:r>
                  </m:oMath>
                </a14:m>
                <a:r>
                  <a:rPr lang="zh-CN" altLang="en-US" sz="2400" b="1" dirty="0"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rPr>
                  <a:t>是此子问题更优的解。于是，</a:t>
                </a:r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(</m:t>
                    </m:r>
                    <m:r>
                      <a:rPr lang="en-US" altLang="zh-CN" sz="2400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𝒛</m:t>
                    </m:r>
                    <m:r>
                      <a:rPr lang="en-US" altLang="zh-CN" sz="2400" b="1" i="1" baseline="-25000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𝟏</m:t>
                    </m:r>
                    <m:r>
                      <a:rPr lang="en-US" altLang="zh-CN" sz="2400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,</m:t>
                    </m:r>
                    <m:r>
                      <a:rPr lang="en-US" altLang="zh-CN" sz="2400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charset="0"/>
                      </a:rPr>
                      <m:t>⋯</m:t>
                    </m:r>
                    <m:r>
                      <a:rPr lang="en-US" altLang="zh-CN" sz="2400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,</m:t>
                    </m:r>
                    <m:sSub>
                      <m:sSubPr>
                        <m:ctrlPr>
                          <a:rPr lang="en-US" altLang="zh-CN" sz="2400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</m:ctrlPr>
                      </m:sSubPr>
                      <m:e>
                        <m:r>
                          <a:rPr lang="en-US" altLang="zh-CN" sz="2400" b="1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  <m:t>𝒛</m:t>
                        </m:r>
                      </m:e>
                      <m:sub>
                        <m:r>
                          <a:rPr lang="en-US" altLang="zh-CN" sz="2400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  <m:t>𝒏</m:t>
                        </m:r>
                        <m:r>
                          <a:rPr lang="en-US" altLang="zh-CN" sz="2400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  <m:t>−</m:t>
                        </m:r>
                        <m:r>
                          <a:rPr lang="en-US" altLang="zh-CN" sz="2400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charset="0"/>
                          </a:rPr>
                          <m:t>𝟏</m:t>
                        </m:r>
                      </m:sub>
                    </m:sSub>
                    <m:r>
                      <a:rPr lang="en-US" altLang="zh-CN" sz="2400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,</m:t>
                    </m:r>
                    <m:r>
                      <a:rPr lang="en-US" altLang="zh-CN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  <a:sym typeface="+mn-ea"/>
                      </a:rPr>
                      <m:t>𝒚</m:t>
                    </m:r>
                    <m:r>
                      <a:rPr lang="en-US" altLang="zh-CN" sz="2400" b="1" i="1" baseline="-25000" dirty="0" err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  <a:sym typeface="+mn-ea"/>
                      </a:rPr>
                      <m:t>𝒏</m:t>
                    </m:r>
                    <m:r>
                      <a:rPr lang="en-US" altLang="zh-CN" sz="2400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  <a:sym typeface="+mn-ea"/>
                      </a:rPr>
                      <m:t>)</m:t>
                    </m:r>
                  </m:oMath>
                </a14:m>
                <a:r>
                  <a:rPr lang="zh-CN" altLang="en-US" sz="2400" b="1" dirty="0"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rPr>
                  <a:t>是原问题比</a:t>
                </a:r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(</m:t>
                    </m:r>
                    <m:r>
                      <a:rPr lang="en-US" altLang="zh-CN" sz="2400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𝒚</m:t>
                    </m:r>
                    <m:r>
                      <a:rPr lang="en-US" altLang="zh-CN" sz="2400" b="1" i="1" baseline="-25000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𝟏</m:t>
                    </m:r>
                    <m:r>
                      <a:rPr lang="en-US" altLang="zh-CN" sz="2400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, </m:t>
                    </m:r>
                    <m:r>
                      <a:rPr lang="en-US" altLang="zh-CN" sz="2400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𝒚</m:t>
                    </m:r>
                    <m:r>
                      <a:rPr lang="en-US" altLang="zh-CN" sz="2400" b="1" i="1" baseline="-25000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𝟐</m:t>
                    </m:r>
                    <m:r>
                      <a:rPr lang="en-US" altLang="zh-CN" sz="2400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,</m:t>
                    </m:r>
                    <m:r>
                      <a:rPr lang="en-US" altLang="zh-CN" sz="2400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charset="0"/>
                      </a:rPr>
                      <m:t>⋯</m:t>
                    </m:r>
                    <m:r>
                      <a:rPr lang="en-US" altLang="zh-CN" sz="2400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, </m:t>
                    </m:r>
                    <m:r>
                      <a:rPr lang="en-US" altLang="zh-CN" sz="2400" b="1" i="1" dirty="0" err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𝒚</m:t>
                    </m:r>
                    <m:r>
                      <a:rPr lang="en-US" altLang="zh-CN" sz="2400" b="1" i="1" baseline="-25000" dirty="0" err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𝒏</m:t>
                    </m:r>
                    <m:r>
                      <a:rPr lang="en-US" altLang="zh-CN" sz="2400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)</m:t>
                    </m:r>
                  </m:oMath>
                </a14:m>
                <a:r>
                  <a:rPr lang="zh-CN" altLang="en-US" sz="2400" b="1" dirty="0"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rPr>
                  <a:t>更优的解，矛盾。</a:t>
                </a:r>
                <a:endParaRPr lang="zh-CN" altLang="en-US" sz="2400" b="1" dirty="0"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718856" name="Text 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43669" y="4531965"/>
                <a:ext cx="8856661" cy="2238241"/>
              </a:xfrm>
              <a:prstGeom prst="rect">
                <a:avLst/>
              </a:prstGeom>
              <a:blipFill rotWithShape="1">
                <a:blip r:embed="rId2"/>
                <a:stretch>
                  <a:fillRect l="-145" t="-594" r="-138" b="-2788"/>
                </a:stretch>
              </a:blipFill>
              <a:ln w="25400">
                <a:solidFill>
                  <a:schemeClr val="tx2">
                    <a:lumMod val="60000"/>
                    <a:lumOff val="40000"/>
                  </a:schemeClr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文本框 1"/>
              <p:cNvSpPr txBox="1"/>
              <p:nvPr/>
            </p:nvSpPr>
            <p:spPr>
              <a:xfrm>
                <a:off x="2895600" y="2116060"/>
                <a:ext cx="4372736" cy="22635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24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lang="en-US" altLang="zh-CN" sz="24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𝐦𝐚𝐱</m:t>
                              </m:r>
                            </m:e>
                            <m:lim>
                              <m:r>
                                <a:rPr lang="en-US" altLang="zh-CN" sz="2400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zh-CN" altLang="en-US" sz="2400" b="1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charset="0"/>
                                </a:rPr>
                              </m:ctrlPr>
                            </m:naryPr>
                            <m:sub>
                              <m:r>
                                <a:rPr lang="en-US" altLang="zh-CN" sz="2400" b="1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charset="0"/>
                                </a:rPr>
                                <m:t>𝟏</m:t>
                              </m:r>
                              <m:r>
                                <a:rPr lang="en-US" altLang="zh-CN" sz="2400" b="1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charset="0"/>
                                </a:rPr>
                                <m:t>≤</m:t>
                              </m:r>
                              <m:r>
                                <a:rPr lang="en-US" altLang="zh-CN" sz="2400" b="1" i="1" dirty="0" err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charset="0"/>
                                </a:rPr>
                                <m:t>𝒊</m:t>
                              </m:r>
                              <m:r>
                                <a:rPr lang="en-US" altLang="zh-CN" sz="2400" b="1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charset="0"/>
                                </a:rPr>
                                <m:t>≤</m:t>
                              </m:r>
                              <m:r>
                                <a:rPr lang="en-US" altLang="zh-CN" sz="2400" b="1" i="1" dirty="0" err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charset="0"/>
                                </a:rPr>
                                <m:t>𝒏</m:t>
                              </m:r>
                              <m:r>
                                <a:rPr lang="en-US" altLang="zh-CN" sz="2400" b="1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charset="0"/>
                                </a:rPr>
                                <m:t>−</m:t>
                              </m:r>
                              <m:r>
                                <a:rPr lang="en-US" altLang="zh-CN" sz="2400" b="1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charset="0"/>
                                </a:rPr>
                                <m:t>𝟏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altLang="zh-CN" sz="2400" b="1" i="1" dirty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  <a:cs typeface="Times New Roman" panose="020206030504050203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1" i="1" dirty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  <a:cs typeface="Times New Roman" panose="02020603050405020304" charset="0"/>
                                    </a:rPr>
                                    <m:t>𝒗</m:t>
                                  </m:r>
                                </m:e>
                                <m:sub>
                                  <m:r>
                                    <a:rPr lang="en-US" altLang="zh-CN" sz="2400" b="1" i="1" dirty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  <a:cs typeface="Times New Roman" panose="02020603050405020304" charset="0"/>
                                    </a:rPr>
                                    <m:t>𝒊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2400" b="1" i="1" dirty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  <a:cs typeface="Times New Roman" panose="020206030504050203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1" i="1" dirty="0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  <a:cs typeface="Times New Roman" panose="02020603050405020304" charset="0"/>
                                    </a:rPr>
                                    <m:t>𝒉</m:t>
                                  </m:r>
                                </m:e>
                                <m:sub>
                                  <m:r>
                                    <a:rPr lang="en-US" altLang="zh-CN" sz="2400" b="1" i="1" dirty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  <a:cs typeface="Times New Roman" panose="02020603050405020304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nary>
                        </m:e>
                      </m:func>
                    </m:oMath>
                  </m:oMathPara>
                </a14:m>
                <a:endParaRPr lang="en-US" altLang="zh-CN" sz="2400" b="0" dirty="0">
                  <a:solidFill>
                    <a:srgbClr val="0000FF"/>
                  </a:solidFill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zh-CN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CN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zh-CN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zh-CN" altLang="en-US" sz="2400" b="1" i="1" dirty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  <a:cs typeface="Times New Roman" panose="02020603050405020304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altLang="zh-CN" sz="2400" b="1" i="1" dirty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  <a:cs typeface="Times New Roman" panose="02020603050405020304" charset="0"/>
                                    </a:rPr>
                                    <m:t>𝟏</m:t>
                                  </m:r>
                                  <m:r>
                                    <a:rPr lang="en-US" altLang="zh-CN" sz="2400" b="1" i="1" dirty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charset="0"/>
                                    </a:rPr>
                                    <m:t>≤</m:t>
                                  </m:r>
                                  <m:r>
                                    <a:rPr lang="en-US" altLang="zh-CN" sz="2400" b="1" i="1" dirty="0" err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  <a:cs typeface="Times New Roman" panose="02020603050405020304" charset="0"/>
                                    </a:rPr>
                                    <m:t>𝒊</m:t>
                                  </m:r>
                                  <m:r>
                                    <a:rPr lang="en-US" altLang="zh-CN" sz="2400" b="1" i="1" dirty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charset="0"/>
                                    </a:rPr>
                                    <m:t>≤</m:t>
                                  </m:r>
                                  <m:r>
                                    <a:rPr lang="en-US" altLang="zh-CN" sz="2400" b="1" i="1" dirty="0" err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  <a:cs typeface="Times New Roman" panose="02020603050405020304" charset="0"/>
                                    </a:rPr>
                                    <m:t>𝒏</m:t>
                                  </m:r>
                                  <m:r>
                                    <a:rPr lang="en-US" altLang="zh-CN" sz="2400" b="1" i="1" dirty="0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  <a:cs typeface="Times New Roman" panose="02020603050405020304" charset="0"/>
                                    </a:rPr>
                                    <m:t>−</m:t>
                                  </m:r>
                                  <m:r>
                                    <a:rPr lang="en-US" altLang="zh-CN" sz="2400" b="1" i="1" dirty="0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  <a:cs typeface="Times New Roman" panose="02020603050405020304" charset="0"/>
                                    </a:rPr>
                                    <m:t>𝟏</m:t>
                                  </m:r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en-US" altLang="zh-CN" sz="2400" b="1" i="1" dirty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楷体" panose="02010609060101010101" pitchFamily="49" charset="-122"/>
                                          <a:cs typeface="Times New Roman" panose="0202060305040502030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b="1" i="1" dirty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楷体" panose="02010609060101010101" pitchFamily="49" charset="-122"/>
                                          <a:cs typeface="Times New Roman" panose="02020603050405020304" charset="0"/>
                                        </a:rPr>
                                        <m:t>𝒘</m:t>
                                      </m:r>
                                    </m:e>
                                    <m:sub>
                                      <m:r>
                                        <a:rPr lang="en-US" altLang="zh-CN" sz="2400" b="1" i="1" dirty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楷体" panose="02010609060101010101" pitchFamily="49" charset="-122"/>
                                          <a:cs typeface="Times New Roman" panose="02020603050405020304" charset="0"/>
                                        </a:rPr>
                                        <m:t>𝒊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altLang="zh-CN" sz="2400" b="1" i="1" dirty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楷体" panose="02010609060101010101" pitchFamily="49" charset="-122"/>
                                          <a:cs typeface="Times New Roman" panose="0202060305040502030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b="1" i="1" dirty="0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楷体" panose="02010609060101010101" pitchFamily="49" charset="-122"/>
                                          <a:cs typeface="Times New Roman" panose="02020603050405020304" charset="0"/>
                                        </a:rPr>
                                        <m:t>𝒉</m:t>
                                      </m:r>
                                    </m:e>
                                    <m:sub>
                                      <m:r>
                                        <a:rPr lang="en-US" altLang="zh-CN" sz="2400" b="1" i="1" dirty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楷体" panose="02010609060101010101" pitchFamily="49" charset="-122"/>
                                          <a:cs typeface="Times New Roman" panose="02020603050405020304" charset="0"/>
                                        </a:rPr>
                                        <m:t>𝒊</m:t>
                                      </m:r>
                                    </m:sub>
                                  </m:sSub>
                                </m:e>
                              </m:nary>
                              <m:r>
                                <a:rPr lang="en-US" altLang="zh-CN" sz="2400" b="1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charset="0"/>
                                </a:rPr>
                                <m:t>≤</m:t>
                              </m:r>
                              <m:r>
                                <a:rPr lang="en-US" altLang="zh-CN" sz="2400" b="1" i="1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charset="0"/>
                                </a:rPr>
                                <m:t>𝑪</m:t>
                              </m:r>
                              <m:r>
                                <a:rPr lang="en-US" altLang="zh-CN" sz="24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sz="2400" b="1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1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b>
                                  <m:r>
                                    <a:rPr lang="en-US" altLang="zh-CN" sz="2400" b="1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𝒏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2400" b="1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1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en-US" altLang="zh-CN" sz="2400" b="1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𝒏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sz="2400" b="1" i="1" dirty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  <a:cs typeface="Times New Roman" panose="020206030504050203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1" i="1" dirty="0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  <a:cs typeface="Times New Roman" panose="02020603050405020304" charset="0"/>
                                    </a:rPr>
                                    <m:t>𝒉</m:t>
                                  </m:r>
                                </m:e>
                                <m:sub>
                                  <m:r>
                                    <a:rPr lang="en-US" altLang="zh-CN" sz="2400" b="1" i="1" dirty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  <a:cs typeface="Times New Roman" panose="02020603050405020304" charset="0"/>
                                    </a:rPr>
                                    <m:t>𝒊</m:t>
                                  </m:r>
                                </m:sub>
                              </m:sSub>
                              <m:r>
                                <a:rPr lang="en-US" altLang="zh-CN" sz="2400" b="1" i="1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charset="0"/>
                                </a:rPr>
                                <m:t>∈</m:t>
                              </m:r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altLang="zh-CN" sz="2400" b="1" i="1" dirty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  <a:cs typeface="Times New Roman" panose="02020603050405020304" charset="0"/>
                                      <a:sym typeface="Symbol" panose="05050102010706020507" pitchFamily="18" charset="2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b="1" i="1" dirty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  <a:cs typeface="Times New Roman" panose="02020603050405020304" charset="0"/>
                                      <a:sym typeface="Symbol" panose="05050102010706020507" pitchFamily="18" charset="2"/>
                                    </a:rPr>
                                    <m:t>𝟎</m:t>
                                  </m:r>
                                  <m:r>
                                    <a:rPr lang="en-US" altLang="zh-CN" sz="2400" b="1" i="1" dirty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  <a:cs typeface="Times New Roman" panose="02020603050405020304" charset="0"/>
                                      <a:sym typeface="Symbol" panose="05050102010706020507" pitchFamily="18" charset="2"/>
                                    </a:rPr>
                                    <m:t>, </m:t>
                                  </m:r>
                                  <m:r>
                                    <a:rPr lang="en-US" altLang="zh-CN" sz="2400" b="1" i="1" dirty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  <a:cs typeface="Times New Roman" panose="02020603050405020304" charset="0"/>
                                      <a:sym typeface="Symbol" panose="05050102010706020507" pitchFamily="18" charset="2"/>
                                    </a:rPr>
                                    <m:t>𝟏</m:t>
                                  </m:r>
                                </m:e>
                              </m:d>
                              <m:r>
                                <a:rPr lang="en-US" altLang="zh-CN" sz="2400" b="1" i="1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charset="0"/>
                                  <a:sym typeface="Symbol" panose="05050102010706020507" pitchFamily="18" charset="2"/>
                                </a:rPr>
                                <m:t>  </m:t>
                              </m:r>
                              <m:d>
                                <m:dPr>
                                  <m:ctrlPr>
                                    <a:rPr lang="en-US" altLang="zh-CN" sz="2400" b="1" i="1" dirty="0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  <a:cs typeface="Times New Roman" panose="02020603050405020304" charset="0"/>
                                      <a:sym typeface="Symbol" panose="05050102010706020507" pitchFamily="18" charset="2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b="1" i="1" dirty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  <a:cs typeface="Times New Roman" panose="02020603050405020304" charset="0"/>
                                    </a:rPr>
                                    <m:t>𝟏</m:t>
                                  </m:r>
                                  <m:r>
                                    <a:rPr lang="en-US" altLang="zh-CN" sz="2400" b="1" i="1" dirty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charset="0"/>
                                    </a:rPr>
                                    <m:t>≤</m:t>
                                  </m:r>
                                  <m:r>
                                    <a:rPr lang="en-US" altLang="zh-CN" sz="2400" b="1" i="1" dirty="0" err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  <a:cs typeface="Times New Roman" panose="02020603050405020304" charset="0"/>
                                    </a:rPr>
                                    <m:t>𝒊</m:t>
                                  </m:r>
                                  <m:r>
                                    <a:rPr lang="en-US" altLang="zh-CN" sz="2400" b="1" i="1" dirty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charset="0"/>
                                    </a:rPr>
                                    <m:t>≤</m:t>
                                  </m:r>
                                  <m:r>
                                    <a:rPr lang="en-US" altLang="zh-CN" sz="2400" b="1" i="1" dirty="0" err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  <a:cs typeface="Times New Roman" panose="02020603050405020304" charset="0"/>
                                    </a:rPr>
                                    <m:t>𝒏</m:t>
                                  </m:r>
                                  <m:r>
                                    <a:rPr lang="en-US" altLang="zh-CN" sz="2400" b="1" i="1" dirty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  <a:cs typeface="Times New Roman" panose="02020603050405020304" charset="0"/>
                                    </a:rPr>
                                    <m:t>−</m:t>
                                  </m:r>
                                  <m:r>
                                    <a:rPr lang="en-US" altLang="zh-CN" sz="2400" b="1" i="1" dirty="0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  <a:cs typeface="Times New Roman" panose="02020603050405020304" charset="0"/>
                                    </a:rPr>
                                    <m:t>𝟏</m:t>
                                  </m:r>
                                </m:e>
                              </m:d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sz="2400" dirty="0">
                  <a:solidFill>
                    <a:srgbClr val="0000FF"/>
                  </a:solidFill>
                </a:endParaRPr>
              </a:p>
            </p:txBody>
          </p:sp>
        </mc:Choice>
        <mc:Fallback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5600" y="2116060"/>
                <a:ext cx="4372736" cy="2263505"/>
              </a:xfrm>
              <a:prstGeom prst="rect">
                <a:avLst/>
              </a:prstGeom>
              <a:blipFill rotWithShape="1">
                <a:blip r:embed="rId3"/>
                <a:stretch>
                  <a:fillRect t="-11" r="-1028" b="2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0" y="193040"/>
            <a:ext cx="9143999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hlink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zh-CN" altLang="en-US" sz="36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charset="0"/>
              </a:rPr>
              <a:t>第一步：分析优化解的结构</a:t>
            </a:r>
            <a:endParaRPr lang="zh-CN" altLang="en-US" sz="3600" b="1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8856" grpId="0" animBg="1"/>
      <p:bldP spid="2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4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94360" y="1253490"/>
            <a:ext cx="8092440" cy="3623310"/>
          </a:xfrm>
          <a:solidFill>
            <a:srgbClr val="FFFFFF"/>
          </a:solidFill>
          <a:ln w="22225">
            <a:solidFill>
              <a:schemeClr val="tx2">
                <a:lumMod val="60000"/>
                <a:lumOff val="40000"/>
              </a:schemeClr>
            </a:solidFill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lvl="1" algn="just">
              <a:lnSpc>
                <a:spcPct val="150000"/>
              </a:lnSpc>
              <a:buChar char="•"/>
              <a:defRPr/>
            </a:pP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分析优化解的结构</a:t>
            </a:r>
            <a:endParaRPr lang="zh-CN" altLang="en-US"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lvl="1" algn="just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递归地定义最优值的代价</a:t>
            </a:r>
            <a:endParaRPr lang="zh-CN" altLang="en-US"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lvl="1" algn="just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自底向上地计算优化解的代价保存之，并获取构造最优值的信息</a:t>
            </a:r>
            <a:endParaRPr lang="zh-CN" altLang="en-US"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lvl="1" algn="just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根据构造最优值的信息构造优化解</a:t>
            </a:r>
            <a:r>
              <a:rPr lang="zh-CN" altLang="en-US" sz="3200" b="1" dirty="0"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endParaRPr lang="zh-CN" altLang="en-US" sz="32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875597" y="227330"/>
            <a:ext cx="2964273" cy="646331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3600" b="1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j-cs"/>
                <a:sym typeface="+mn-ea"/>
              </a:rPr>
              <a:t>使用动态规划</a:t>
            </a:r>
            <a:endParaRPr kumimoji="1" lang="zh-CN" altLang="en-US" sz="2800" b="1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  <a:sym typeface="+mn-ea"/>
            </a:endParaRPr>
          </a:p>
        </p:txBody>
      </p:sp>
      <p:sp>
        <p:nvSpPr>
          <p:cNvPr id="4" name="Left Arrow 3"/>
          <p:cNvSpPr/>
          <p:nvPr/>
        </p:nvSpPr>
        <p:spPr>
          <a:xfrm>
            <a:off x="5464731" y="2133600"/>
            <a:ext cx="902677" cy="454634"/>
          </a:xfrm>
          <a:prstGeom prst="leftArrow">
            <a:avLst/>
          </a:prstGeom>
          <a:gradFill>
            <a:gsLst>
              <a:gs pos="0">
                <a:srgbClr val="9EE256"/>
              </a:gs>
              <a:gs pos="100000">
                <a:srgbClr val="52762D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4" grpId="1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97534" y="1207770"/>
                <a:ext cx="8330155" cy="4351338"/>
              </a:xfrm>
              <a:solidFill>
                <a:schemeClr val="bg1"/>
              </a:solidFill>
              <a:ln w="254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>
                <a:normAutofit fontScale="90000" lnSpcReduction="20000"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3100" dirty="0">
                    <a:solidFill>
                      <a:schemeClr val="tx1"/>
                    </a:solidFill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rPr>
                  <a:t>定义</a:t>
                </a:r>
                <a:r>
                  <a:rPr lang="en-US" sz="3100" dirty="0">
                    <a:solidFill>
                      <a:schemeClr val="tx1"/>
                    </a:solidFill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31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𝐾</m:t>
                    </m:r>
                    <m:r>
                      <a:rPr lang="en-US" sz="31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[</m:t>
                    </m:r>
                    <m:r>
                      <a:rPr lang="en-US" sz="3100" i="1" dirty="0" err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𝑥</m:t>
                    </m:r>
                    <m:r>
                      <a:rPr lang="en-US" sz="3100" i="1" dirty="0" err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,</m:t>
                    </m:r>
                    <m:r>
                      <a:rPr lang="en-US" sz="3100" i="1" dirty="0" err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𝑗</m:t>
                    </m:r>
                    <m:r>
                      <a:rPr lang="en-US" sz="31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] </m:t>
                    </m:r>
                  </m:oMath>
                </a14:m>
                <a:r>
                  <a:rPr lang="zh-CN" altLang="en-US" sz="3100" dirty="0">
                    <a:solidFill>
                      <a:schemeClr val="tx1"/>
                    </a:solidFill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rPr>
                  <a:t>为如下</a:t>
                </a:r>
                <a:r>
                  <a:rPr lang="en-US" altLang="zh-CN" sz="3100" dirty="0">
                    <a:solidFill>
                      <a:schemeClr val="tx1"/>
                    </a:solidFill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rPr>
                  <a:t>0-1</a:t>
                </a:r>
                <a:r>
                  <a:rPr lang="zh-CN" altLang="en-US" sz="3100" dirty="0">
                    <a:solidFill>
                      <a:schemeClr val="tx1"/>
                    </a:solidFill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rPr>
                  <a:t>背包问题的最优值：</a:t>
                </a:r>
                <a:r>
                  <a:rPr lang="en-US" sz="3100" dirty="0">
                    <a:solidFill>
                      <a:schemeClr val="tx1"/>
                    </a:solidFill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rPr>
                  <a:t> </a:t>
                </a:r>
                <a:endParaRPr lang="en-US" sz="3100" dirty="0">
                  <a:solidFill>
                    <a:schemeClr val="tx1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endParaRPr>
              </a:p>
              <a:p>
                <a:pPr lvl="1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700" dirty="0">
                    <a:solidFill>
                      <a:schemeClr val="tx1"/>
                    </a:solidFill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rPr>
                  <a:t>背包承重为</a:t>
                </a:r>
                <a:r>
                  <a:rPr lang="en-US" sz="2700" dirty="0">
                    <a:solidFill>
                      <a:schemeClr val="tx1"/>
                    </a:solidFill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7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𝑥</m:t>
                    </m:r>
                  </m:oMath>
                </a14:m>
                <a:r>
                  <a:rPr lang="zh-CN" altLang="en-US" sz="2700" dirty="0">
                    <a:solidFill>
                      <a:schemeClr val="tx1"/>
                    </a:solidFill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rPr>
                  <a:t>，</a:t>
                </a:r>
                <a:endParaRPr lang="en-US" sz="2700" dirty="0">
                  <a:solidFill>
                    <a:schemeClr val="tx1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endParaRPr>
              </a:p>
              <a:p>
                <a:pPr lvl="1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700" dirty="0">
                    <a:solidFill>
                      <a:schemeClr val="tx1"/>
                    </a:solidFill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rPr>
                  <a:t>考虑前</a:t>
                </a:r>
                <a:r>
                  <a:rPr lang="en-US" sz="2700" dirty="0">
                    <a:solidFill>
                      <a:schemeClr val="tx1"/>
                    </a:solidFill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7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𝑗</m:t>
                    </m:r>
                  </m:oMath>
                </a14:m>
                <a:r>
                  <a:rPr lang="en-US" sz="2700" dirty="0">
                    <a:solidFill>
                      <a:schemeClr val="tx1"/>
                    </a:solidFill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rPr>
                  <a:t> </a:t>
                </a:r>
                <a:r>
                  <a:rPr lang="zh-CN" altLang="en-US" sz="2700" dirty="0">
                    <a:solidFill>
                      <a:schemeClr val="tx1"/>
                    </a:solidFill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rPr>
                  <a:t>个物品</a:t>
                </a:r>
                <a:r>
                  <a:rPr lang="zh-CN" altLang="en-US" sz="2700" dirty="0"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rPr>
                  <a:t>。</a:t>
                </a:r>
                <a:endParaRPr lang="en-US" sz="2700" dirty="0">
                  <a:solidFill>
                    <a:schemeClr val="tx1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𝐾</m:t>
                      </m:r>
                      <m:r>
                        <a:rPr lang="en-US" sz="320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[</m:t>
                      </m:r>
                      <m:r>
                        <a:rPr lang="en-US" sz="3200" i="1" dirty="0" err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𝑥</m:t>
                      </m:r>
                      <m:r>
                        <a:rPr lang="en-US" sz="3200" i="1" dirty="0" err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,</m:t>
                      </m:r>
                      <m:r>
                        <a:rPr lang="en-US" sz="3200" i="1" dirty="0" err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𝑗</m:t>
                      </m:r>
                      <m:r>
                        <a:rPr lang="en-US" sz="320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] =</m:t>
                      </m:r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𝑚𝑎𝑥</m:t>
                      </m:r>
                      <m:r>
                        <a:rPr lang="en-US" sz="320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⁡{</m:t>
                      </m:r>
                      <m:r>
                        <a:rPr lang="en-US" sz="320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𝐾</m:t>
                      </m:r>
                      <m:r>
                        <a:rPr lang="en-US" sz="320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[</m:t>
                      </m:r>
                      <m:r>
                        <a:rPr lang="en-US" sz="320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𝑥</m:t>
                      </m:r>
                      <m:r>
                        <a:rPr lang="en-US" sz="320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, </m:t>
                      </m:r>
                      <m:r>
                        <a:rPr lang="en-US" sz="320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𝑗</m:t>
                      </m:r>
                      <m:r>
                        <a:rPr lang="en-US" sz="320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−</m:t>
                      </m:r>
                      <m:r>
                        <a:rPr lang="en-US" sz="320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1</m:t>
                      </m:r>
                      <m:r>
                        <a:rPr lang="en-US" sz="320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] , </m:t>
                      </m:r>
                      <m:r>
                        <a:rPr lang="en-US" sz="320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𝐾</m:t>
                      </m:r>
                      <m:r>
                        <a:rPr lang="en-US" sz="320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[</m:t>
                      </m:r>
                      <m:r>
                        <a:rPr lang="en-US" sz="320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𝑥</m:t>
                      </m:r>
                      <m:r>
                        <a:rPr lang="en-US" sz="320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 –</m:t>
                      </m:r>
                      <m:sSub>
                        <m:sSubPr>
                          <m:ctrlPr>
                            <a:rPr lang="en-US" altLang="zh-CN" sz="320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charset="0"/>
                            </a:rPr>
                          </m:ctrlPr>
                        </m:sSubPr>
                        <m:e>
                          <m:r>
                            <a:rPr lang="en-US" altLang="zh-CN" sz="3200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3200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charset="0"/>
                            </a:rPr>
                            <m:t>𝑗</m:t>
                          </m:r>
                        </m:sub>
                      </m:sSub>
                      <m:r>
                        <a:rPr lang="en-US" altLang="zh-CN" sz="3200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,</m:t>
                      </m:r>
                      <m:r>
                        <a:rPr lang="en-US" sz="320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 </m:t>
                      </m:r>
                      <m:r>
                        <a:rPr lang="en-US" sz="320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𝑗</m:t>
                      </m:r>
                      <m:r>
                        <a:rPr lang="en-US" sz="320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−</m:t>
                      </m:r>
                      <m:r>
                        <a:rPr lang="en-US" sz="320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1</m:t>
                      </m:r>
                      <m:r>
                        <a:rPr lang="en-US" sz="320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] +</m:t>
                      </m:r>
                      <m:sSub>
                        <m:sSubPr>
                          <m:ctrlPr>
                            <a:rPr lang="en-US" altLang="zh-CN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charset="0"/>
                            </a:rPr>
                          </m:ctrlPr>
                        </m:sSubPr>
                        <m:e>
                          <m:r>
                            <a:rPr lang="en-US" altLang="zh-CN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charset="0"/>
                            </a:rPr>
                            <m:t>𝑗</m:t>
                          </m:r>
                        </m:sub>
                      </m:sSub>
                      <m:r>
                        <a:rPr lang="en-US" sz="320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}</m:t>
                      </m:r>
                    </m:oMath>
                  </m:oMathPara>
                </a14:m>
                <a:endParaRPr lang="en-US" sz="3200" dirty="0">
                  <a:solidFill>
                    <a:srgbClr val="0000FF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endParaRPr>
              </a:p>
              <a:p>
                <a:pPr marL="0" indent="0" algn="ctr">
                  <a:buNone/>
                </a:pPr>
                <a:endParaRPr lang="en-US" sz="2400" dirty="0"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3100" dirty="0"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rPr>
                  <a:t>初始值</a:t>
                </a:r>
                <a:endParaRPr lang="en-US" sz="3100" dirty="0"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endParaRPr>
              </a:p>
              <a:p>
                <a:pPr lvl="1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7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𝐾</m:t>
                    </m:r>
                    <m:r>
                      <a:rPr lang="en-US" sz="27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[</m:t>
                    </m:r>
                    <m:r>
                      <a:rPr lang="en-US" sz="27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𝑥</m:t>
                    </m:r>
                    <m:r>
                      <a:rPr lang="en-US" sz="27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,</m:t>
                    </m:r>
                    <m:r>
                      <a:rPr lang="en-US" sz="27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0</m:t>
                    </m:r>
                    <m:r>
                      <a:rPr lang="en-US" sz="27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] = </m:t>
                    </m:r>
                    <m:r>
                      <a:rPr lang="en-US" sz="27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0</m:t>
                    </m:r>
                    <m:r>
                      <a:rPr lang="en-US" sz="27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 </m:t>
                    </m:r>
                  </m:oMath>
                </a14:m>
                <a:r>
                  <a:rPr lang="zh-CN" altLang="en-US" sz="2700" dirty="0"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rPr>
                  <a:t>可选物品为空</a:t>
                </a:r>
                <a:endParaRPr lang="en-US" sz="2700" dirty="0"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endParaRPr>
              </a:p>
              <a:p>
                <a:pPr lvl="1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7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𝐾</m:t>
                    </m:r>
                    <m:r>
                      <a:rPr lang="en-US" sz="27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[</m:t>
                    </m:r>
                    <m:r>
                      <a:rPr lang="en-US" sz="27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0</m:t>
                    </m:r>
                    <m:r>
                      <a:rPr lang="en-US" sz="27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,</m:t>
                    </m:r>
                    <m:r>
                      <a:rPr lang="en-US" sz="27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𝑗</m:t>
                    </m:r>
                    <m:r>
                      <a:rPr lang="en-US" sz="27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] = </m:t>
                    </m:r>
                    <m:r>
                      <a:rPr lang="en-US" sz="27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0</m:t>
                    </m:r>
                    <m:r>
                      <a:rPr lang="en-US" sz="27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  </m:t>
                    </m:r>
                  </m:oMath>
                </a14:m>
                <a:r>
                  <a:rPr lang="zh-CN" altLang="en-US" sz="2700" dirty="0"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rPr>
                  <a:t>背包承重为</a:t>
                </a:r>
                <a:r>
                  <a:rPr lang="en-US" altLang="zh-CN" sz="2700" dirty="0"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rPr>
                  <a:t>0</a:t>
                </a:r>
                <a:endParaRPr lang="en-US" altLang="zh-CN" sz="2700" dirty="0"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97534" y="1207770"/>
                <a:ext cx="8330155" cy="4351338"/>
              </a:xfrm>
              <a:blipFill rotWithShape="1">
                <a:blip r:embed="rId1"/>
                <a:stretch>
                  <a:fillRect l="-160" t="-292" r="-150" b="-285"/>
                </a:stretch>
              </a:blipFill>
              <a:ln w="254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3736340" y="3573145"/>
            <a:ext cx="9156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rPr>
              <a:t>Case 1</a:t>
            </a:r>
            <a:endParaRPr lang="en-US" dirty="0">
              <a:solidFill>
                <a:srgbClr val="FF0000"/>
              </a:solidFill>
              <a:latin typeface="Times New Roman" panose="02020603050405020304" charset="0"/>
              <a:ea typeface="楷体" panose="02010609060101010101" pitchFamily="49" charset="-122"/>
              <a:cs typeface="Times New Roman" panose="0202060305040502030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673850" y="3573145"/>
            <a:ext cx="8464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rPr>
              <a:t>Case 2</a:t>
            </a:r>
            <a:endParaRPr lang="en-US" dirty="0">
              <a:solidFill>
                <a:schemeClr val="accent6"/>
              </a:solidFill>
              <a:latin typeface="Times New Roman" panose="02020603050405020304" charset="0"/>
              <a:ea typeface="楷体" panose="02010609060101010101" pitchFamily="49" charset="-122"/>
              <a:cs typeface="Times New Roman" panose="02020603050405020304" charset="0"/>
            </a:endParaRPr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0" y="193040"/>
            <a:ext cx="9143999" cy="645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hlink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zh-CN" altLang="en-US" sz="36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charset="0"/>
              </a:rPr>
              <a:t>第二步：递归地定义最优值的代价</a:t>
            </a:r>
            <a:endParaRPr lang="zh-CN" altLang="en-US" sz="3600" b="1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24" name="Rectangle 4"/>
          <p:cNvSpPr>
            <a:spLocks noChangeArrowheads="1"/>
          </p:cNvSpPr>
          <p:nvPr/>
        </p:nvSpPr>
        <p:spPr bwMode="auto">
          <a:xfrm>
            <a:off x="76200" y="609600"/>
            <a:ext cx="8915400" cy="465709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60000"/>
                <a:lumOff val="40000"/>
              </a:schemeClr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marL="533400" indent="-5334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914400" indent="-4572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295400" indent="-3810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714500" indent="-3429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171700" indent="-3429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628900" indent="-3429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3086100" indent="-3429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543300" indent="-3429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4000500" indent="-3429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spcBef>
                <a:spcPts val="0"/>
              </a:spcBef>
              <a:defRPr/>
            </a:pPr>
            <a:r>
              <a:rPr kumimoji="1"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动态规划的特点（</a:t>
            </a:r>
            <a:r>
              <a:rPr kumimoji="1" lang="zh-CN" altLang="en-US" sz="24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有记忆迭代</a:t>
            </a:r>
            <a:r>
              <a:rPr kumimoji="1"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）</a:t>
            </a:r>
            <a:endParaRPr lang="zh-CN" altLang="en-US" sz="24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lvl="1" algn="just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sz="2400" b="1" dirty="0">
                <a:solidFill>
                  <a:srgbClr val="0000CC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把原始问题划分成一系列子问题</a:t>
            </a:r>
            <a:endParaRPr lang="zh-CN" altLang="en-US" sz="2400" b="1" dirty="0">
              <a:solidFill>
                <a:srgbClr val="0000CC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lvl="1" algn="just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sz="2400" b="1" dirty="0">
                <a:solidFill>
                  <a:srgbClr val="0000CC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求解每个子问题仅一次，并将其结果保存在一个表中，以后用到时直接存取，不重复计算，节省计算时间</a:t>
            </a:r>
            <a:endParaRPr lang="zh-CN" altLang="en-US" sz="2400" b="1" dirty="0">
              <a:solidFill>
                <a:srgbClr val="0000CC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lvl="1" algn="just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sz="2400" b="1" dirty="0">
                <a:solidFill>
                  <a:srgbClr val="0000CC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自底向上地计算</a:t>
            </a:r>
            <a:endParaRPr lang="zh-CN" altLang="en-US" sz="2400" b="1" dirty="0">
              <a:solidFill>
                <a:srgbClr val="0000CC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just">
              <a:spcBef>
                <a:spcPts val="0"/>
              </a:spcBef>
              <a:defRPr/>
            </a:pPr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适用范围（</a:t>
            </a:r>
            <a:r>
              <a:rPr lang="zh-CN" altLang="en-US" sz="24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优化问题</a:t>
            </a:r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）</a:t>
            </a:r>
            <a:endParaRPr lang="zh-CN" altLang="en-US" sz="24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lvl="1" algn="just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sz="2400" b="1" dirty="0">
                <a:solidFill>
                  <a:srgbClr val="0000CC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优化问题给定一组约束条件和一个代价函数，在解空间中搜索具有最小或最大代价的优化解</a:t>
            </a:r>
            <a:endParaRPr lang="zh-CN" altLang="en-US" sz="2400" b="1" dirty="0">
              <a:solidFill>
                <a:srgbClr val="0000CC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lvl="1" algn="just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sz="2400" b="1" dirty="0">
                <a:solidFill>
                  <a:srgbClr val="0000CC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很多优化问题可分为多个子问题，子问题相互关联，子问题的解被重复使用</a:t>
            </a:r>
            <a:endParaRPr lang="zh-CN" altLang="en-US" sz="2400" b="1" dirty="0">
              <a:solidFill>
                <a:srgbClr val="0000CC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696326" name="Text Box 6"/>
          <p:cNvSpPr txBox="1">
            <a:spLocks noChangeArrowheads="1"/>
          </p:cNvSpPr>
          <p:nvPr/>
        </p:nvSpPr>
        <p:spPr bwMode="auto">
          <a:xfrm>
            <a:off x="3429000" y="0"/>
            <a:ext cx="192052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defRPr/>
            </a:pPr>
            <a:r>
              <a:rPr lang="en-US" altLang="zh-CN" sz="3600" b="1" dirty="0">
                <a:solidFill>
                  <a:srgbClr val="FF0000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What? </a:t>
            </a:r>
            <a:endParaRPr lang="en-US" altLang="zh-CN" sz="3600" b="1" dirty="0">
              <a:solidFill>
                <a:srgbClr val="FF0000"/>
              </a:solidFill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</a:endParaRPr>
          </a:p>
        </p:txBody>
      </p:sp>
      <p:pic>
        <p:nvPicPr>
          <p:cNvPr id="4" name="图片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0876" y="4914900"/>
            <a:ext cx="2597277" cy="194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图片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3599" y="4899721"/>
            <a:ext cx="2597277" cy="1953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963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963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963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963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963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963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963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963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963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963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963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963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963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963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4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329690"/>
            <a:ext cx="8321040" cy="3623310"/>
          </a:xfrm>
          <a:solidFill>
            <a:srgbClr val="FFFFFF"/>
          </a:solidFill>
          <a:ln w="25400">
            <a:solidFill>
              <a:schemeClr val="tx2">
                <a:lumMod val="60000"/>
                <a:lumOff val="40000"/>
              </a:schemeClr>
            </a:solidFill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lvl="1" algn="just">
              <a:lnSpc>
                <a:spcPct val="150000"/>
              </a:lnSpc>
              <a:buChar char="•"/>
              <a:defRPr/>
            </a:pP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分析优化解的结构</a:t>
            </a:r>
            <a:endParaRPr lang="zh-CN" altLang="en-US"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lvl="1" algn="just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递归地定义最优值的代价</a:t>
            </a:r>
            <a:endParaRPr lang="zh-CN" altLang="en-US"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lvl="1" algn="just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自底向上地计算优化解的代价保存之，并获取构造最优值的信息</a:t>
            </a:r>
            <a:endParaRPr lang="zh-CN" altLang="en-US"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lvl="1" algn="just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根据构造最优值的信息构造优化解</a:t>
            </a:r>
            <a:r>
              <a:rPr lang="zh-CN" altLang="en-US" sz="3200" b="1" dirty="0"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endParaRPr lang="zh-CN" altLang="en-US" sz="32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875597" y="227330"/>
            <a:ext cx="2964273" cy="646331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3600" b="1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j-cs"/>
                <a:sym typeface="+mn-ea"/>
              </a:rPr>
              <a:t>使用动态规划</a:t>
            </a:r>
            <a:endParaRPr kumimoji="1" lang="zh-CN" altLang="en-US" sz="2800" b="1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  <a:sym typeface="+mn-ea"/>
            </a:endParaRPr>
          </a:p>
        </p:txBody>
      </p:sp>
      <p:sp>
        <p:nvSpPr>
          <p:cNvPr id="4" name="Left Arrow 3"/>
          <p:cNvSpPr/>
          <p:nvPr/>
        </p:nvSpPr>
        <p:spPr>
          <a:xfrm>
            <a:off x="5120640" y="3653155"/>
            <a:ext cx="902677" cy="454634"/>
          </a:xfrm>
          <a:prstGeom prst="leftArrow">
            <a:avLst/>
          </a:prstGeom>
          <a:gradFill>
            <a:gsLst>
              <a:gs pos="0">
                <a:srgbClr val="9EE256"/>
              </a:gs>
              <a:gs pos="100000">
                <a:srgbClr val="52762D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4" grpId="1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本框 6"/>
              <p:cNvSpPr txBox="1"/>
              <p:nvPr/>
            </p:nvSpPr>
            <p:spPr>
              <a:xfrm>
                <a:off x="302260" y="937260"/>
                <a:ext cx="8325485" cy="5078313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dirty="0"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rPr>
                  <a:t>Zero-One-Knapsack(W, weights, values)</a:t>
                </a:r>
                <a:endParaRPr lang="zh-CN" altLang="en-US" dirty="0"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dirty="0">
                    <a:solidFill>
                      <a:srgbClr val="FF0000"/>
                    </a:solidFill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rPr>
                  <a:t>Input:</a:t>
                </a:r>
                <a:r>
                  <a:rPr lang="zh-CN" altLang="en-US" dirty="0"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rPr>
                  <a:t>   背包承重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charset="0"/>
                      </a:rPr>
                      <m:t>𝐶</m:t>
                    </m:r>
                  </m:oMath>
                </a14:m>
                <a:r>
                  <a:rPr lang="zh-CN" altLang="en-US" dirty="0"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rPr>
                  <a:t>，每类物品对应的重量和价值数组weights, values </a:t>
                </a:r>
                <a:endParaRPr lang="zh-CN" altLang="en-US" dirty="0"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dirty="0">
                    <a:solidFill>
                      <a:srgbClr val="FF0000"/>
                    </a:solidFill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rPr>
                  <a:t>Output:</a:t>
                </a:r>
                <a:r>
                  <a:rPr lang="zh-CN" altLang="en-US" dirty="0"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rPr>
                  <a:t>  背包所能装的最大价值以及对应的所装物品</a:t>
                </a:r>
                <a:endParaRPr lang="zh-CN" altLang="en-US" dirty="0"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dirty="0"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rPr>
                  <a:t>Zero-One-Knapsack(</a:t>
                </a:r>
                <a:r>
                  <a:rPr lang="zh-CN" altLang="en-US" dirty="0">
                    <a:solidFill>
                      <a:srgbClr val="FF0000"/>
                    </a:solidFill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rPr>
                  <a:t>W,weights, values</a:t>
                </a:r>
                <a:r>
                  <a:rPr lang="zh-CN" altLang="en-US" dirty="0"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rPr>
                  <a:t>)</a:t>
                </a:r>
                <a:endParaRPr lang="zh-CN" altLang="en-US" dirty="0"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endParaRPr>
              </a:p>
              <a:p>
                <a:r>
                  <a:rPr lang="zh-CN" altLang="en-US" dirty="0">
                    <a:solidFill>
                      <a:srgbClr val="FF0000"/>
                    </a:solidFill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rPr>
                  <a:t>过程</a:t>
                </a:r>
                <a:r>
                  <a:rPr lang="zh-CN" altLang="en-US" dirty="0"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rPr>
                  <a:t>：Zero-One-Knapsack(</a:t>
                </a:r>
                <a:r>
                  <a:rPr lang="zh-CN" altLang="en-US" dirty="0">
                    <a:solidFill>
                      <a:srgbClr val="FF0000"/>
                    </a:solidFill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rPr>
                  <a:t>W,weights, values</a:t>
                </a:r>
                <a:r>
                  <a:rPr lang="zh-CN" altLang="en-US" dirty="0"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rPr>
                  <a:t>)</a:t>
                </a:r>
                <a:endParaRPr lang="zh-CN" altLang="en-US" dirty="0"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endParaRPr>
              </a:p>
              <a:p>
                <a:r>
                  <a:rPr lang="en-US" altLang="zh-CN" dirty="0"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rPr>
                  <a:t>	</a:t>
                </a:r>
                <a:r>
                  <a:rPr lang="en-US" altLang="zh-CN" dirty="0">
                    <a:solidFill>
                      <a:srgbClr val="FF0000"/>
                    </a:solidFill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rPr>
                  <a:t>1.</a:t>
                </a:r>
                <a:r>
                  <a:rPr lang="en-US" altLang="zh-CN" dirty="0"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rPr>
                  <a:t>    </a:t>
                </a:r>
                <a:r>
                  <a:rPr lang="zh-CN" altLang="en-US" dirty="0"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rPr>
                  <a:t>n</a:t>
                </a:r>
                <a:r>
                  <a:rPr lang="en-US" altLang="zh-CN" dirty="0" err="1"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  <a:sym typeface="Symbol" panose="05050102010706020507" pitchFamily="18" charset="2"/>
                  </a:rPr>
                  <a:t></a:t>
                </a:r>
                <a:r>
                  <a:rPr lang="zh-CN" altLang="en-US" dirty="0"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rPr>
                  <a:t>length(weights)</a:t>
                </a:r>
                <a:endParaRPr lang="zh-CN" altLang="en-US" dirty="0"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endParaRPr>
              </a:p>
              <a:p>
                <a:r>
                  <a:rPr lang="en-US" altLang="zh-CN" dirty="0"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rPr>
                  <a:t>	</a:t>
                </a:r>
                <a:r>
                  <a:rPr lang="en-US" altLang="zh-CN" dirty="0">
                    <a:solidFill>
                      <a:srgbClr val="FF0000"/>
                    </a:solidFill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rPr>
                  <a:t>2. </a:t>
                </a:r>
                <a:r>
                  <a:rPr lang="en-US" altLang="zh-CN" dirty="0"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rPr>
                  <a:t>   </a:t>
                </a:r>
                <a:r>
                  <a:rPr lang="zh-CN" altLang="en-US" dirty="0">
                    <a:solidFill>
                      <a:srgbClr val="FF0000"/>
                    </a:solidFill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rPr>
                  <a:t>For</a:t>
                </a:r>
                <a:r>
                  <a:rPr lang="zh-CN" altLang="en-US" dirty="0"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rPr>
                  <a:t>   x</a:t>
                </a:r>
                <a:r>
                  <a:rPr lang="en-US" altLang="zh-CN" dirty="0" err="1"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  <a:sym typeface="Symbol" panose="05050102010706020507" pitchFamily="18" charset="2"/>
                  </a:rPr>
                  <a:t></a:t>
                </a:r>
                <a:r>
                  <a:rPr lang="zh-CN" altLang="en-US" dirty="0"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rPr>
                  <a:t>0   </a:t>
                </a:r>
                <a:r>
                  <a:rPr lang="zh-CN" altLang="en-US" dirty="0">
                    <a:solidFill>
                      <a:srgbClr val="FF0000"/>
                    </a:solidFill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rPr>
                  <a:t>To</a:t>
                </a:r>
                <a:r>
                  <a:rPr lang="zh-CN" altLang="en-US" dirty="0"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rPr>
                  <a:t>   W   </a:t>
                </a:r>
                <a:r>
                  <a:rPr lang="zh-CN" altLang="en-US" dirty="0">
                    <a:solidFill>
                      <a:srgbClr val="FF0000"/>
                    </a:solidFill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rPr>
                  <a:t>Do</a:t>
                </a:r>
                <a:r>
                  <a:rPr lang="zh-CN" altLang="en-US" dirty="0"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rPr>
                  <a:t> </a:t>
                </a:r>
                <a:endParaRPr lang="zh-CN" altLang="en-US" dirty="0"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endParaRPr>
              </a:p>
              <a:p>
                <a:r>
                  <a:rPr lang="zh-CN" altLang="en-US" dirty="0"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rPr>
                  <a:t> </a:t>
                </a:r>
                <a:r>
                  <a:rPr lang="en-US" altLang="zh-CN" dirty="0"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rPr>
                  <a:t>	</a:t>
                </a:r>
                <a:r>
                  <a:rPr lang="en-US" altLang="zh-CN" dirty="0">
                    <a:solidFill>
                      <a:srgbClr val="FF0000"/>
                    </a:solidFill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rPr>
                  <a:t>3.</a:t>
                </a:r>
                <a:r>
                  <a:rPr lang="en-US" altLang="zh-CN" dirty="0"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rPr>
                  <a:t>	</a:t>
                </a:r>
                <a:r>
                  <a:rPr lang="zh-CN" altLang="en-US" dirty="0"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rPr>
                  <a:t>K[x</a:t>
                </a:r>
                <a:r>
                  <a:rPr lang="en-US" altLang="zh-CN" dirty="0"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rPr>
                  <a:t>][</a:t>
                </a:r>
                <a:r>
                  <a:rPr lang="zh-CN" altLang="en-US" dirty="0"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rPr>
                  <a:t>0] </a:t>
                </a:r>
                <a:r>
                  <a:rPr lang="en-US" altLang="zh-CN" dirty="0" err="1"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  <a:sym typeface="Symbol" panose="05050102010706020507" pitchFamily="18" charset="2"/>
                  </a:rPr>
                  <a:t></a:t>
                </a:r>
                <a:r>
                  <a:rPr lang="zh-CN" altLang="en-US" dirty="0"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rPr>
                  <a:t> 0 </a:t>
                </a:r>
                <a:endParaRPr lang="zh-CN" altLang="en-US" dirty="0"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endParaRPr>
              </a:p>
              <a:p>
                <a:r>
                  <a:rPr lang="en-US" altLang="zh-CN" dirty="0"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rPr>
                  <a:t>	</a:t>
                </a:r>
                <a:r>
                  <a:rPr lang="en-US" altLang="zh-CN" dirty="0">
                    <a:solidFill>
                      <a:srgbClr val="FF0000"/>
                    </a:solidFill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rPr>
                  <a:t>7.</a:t>
                </a:r>
                <a:r>
                  <a:rPr lang="en-US" altLang="zh-CN" dirty="0"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rPr>
                  <a:t>    </a:t>
                </a:r>
                <a:r>
                  <a:rPr lang="zh-CN" altLang="en-US" dirty="0">
                    <a:solidFill>
                      <a:srgbClr val="FF0000"/>
                    </a:solidFill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rPr>
                  <a:t>For</a:t>
                </a:r>
                <a:r>
                  <a:rPr lang="zh-CN" altLang="en-US" dirty="0"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rPr>
                  <a:t>   i</a:t>
                </a:r>
                <a:r>
                  <a:rPr lang="en-US" altLang="zh-CN" dirty="0" err="1"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  <a:sym typeface="Symbol" panose="05050102010706020507" pitchFamily="18" charset="2"/>
                  </a:rPr>
                  <a:t></a:t>
                </a:r>
                <a:r>
                  <a:rPr lang="zh-CN" altLang="en-US" dirty="0"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rPr>
                  <a:t>1   </a:t>
                </a:r>
                <a:r>
                  <a:rPr lang="zh-CN" altLang="en-US" dirty="0">
                    <a:solidFill>
                      <a:srgbClr val="FF0000"/>
                    </a:solidFill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rPr>
                  <a:t>To</a:t>
                </a:r>
                <a:r>
                  <a:rPr lang="zh-CN" altLang="en-US" dirty="0"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rPr>
                  <a:t>   n    </a:t>
                </a:r>
                <a:r>
                  <a:rPr lang="zh-CN" altLang="en-US" dirty="0">
                    <a:solidFill>
                      <a:srgbClr val="FF0000"/>
                    </a:solidFill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rPr>
                  <a:t>Do</a:t>
                </a:r>
                <a:endParaRPr lang="zh-CN" altLang="en-US" dirty="0"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endParaRPr>
              </a:p>
              <a:p>
                <a:r>
                  <a:rPr lang="zh-CN" altLang="en-US" dirty="0"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rPr>
                  <a:t> </a:t>
                </a:r>
                <a:r>
                  <a:rPr lang="en-US" altLang="zh-CN" dirty="0"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rPr>
                  <a:t>	</a:t>
                </a:r>
                <a:r>
                  <a:rPr lang="en-US" altLang="zh-CN" dirty="0">
                    <a:solidFill>
                      <a:srgbClr val="FF0000"/>
                    </a:solidFill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rPr>
                  <a:t>5.</a:t>
                </a:r>
                <a:r>
                  <a:rPr lang="en-US" altLang="zh-CN" dirty="0"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rPr>
                  <a:t>	</a:t>
                </a:r>
                <a:r>
                  <a:rPr lang="zh-CN" altLang="en-US" dirty="0"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rPr>
                  <a:t>K[0</a:t>
                </a:r>
                <a:r>
                  <a:rPr lang="en-US" altLang="zh-CN" dirty="0"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rPr>
                  <a:t>][</a:t>
                </a:r>
                <a:r>
                  <a:rPr lang="zh-CN" altLang="en-US" dirty="0"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rPr>
                  <a:t>i] </a:t>
                </a:r>
                <a:r>
                  <a:rPr lang="en-US" altLang="zh-CN" dirty="0" err="1"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  <a:sym typeface="Symbol" panose="05050102010706020507" pitchFamily="18" charset="2"/>
                  </a:rPr>
                  <a:t></a:t>
                </a:r>
                <a:r>
                  <a:rPr lang="zh-CN" altLang="en-US" dirty="0"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rPr>
                  <a:t> 0 </a:t>
                </a:r>
                <a:endParaRPr lang="zh-CN" altLang="en-US" dirty="0"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endParaRPr>
              </a:p>
              <a:p>
                <a:r>
                  <a:rPr lang="en-US" altLang="zh-CN" dirty="0"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rPr>
                  <a:t>	</a:t>
                </a:r>
                <a:r>
                  <a:rPr lang="en-US" altLang="zh-CN" dirty="0">
                    <a:solidFill>
                      <a:srgbClr val="FF0000"/>
                    </a:solidFill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rPr>
                  <a:t>6. </a:t>
                </a:r>
                <a:r>
                  <a:rPr lang="en-US" altLang="zh-CN" dirty="0"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rPr>
                  <a:t>   </a:t>
                </a:r>
                <a:r>
                  <a:rPr lang="zh-CN" altLang="en-US" dirty="0">
                    <a:solidFill>
                      <a:srgbClr val="FF0000"/>
                    </a:solidFill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rPr>
                  <a:t>For</a:t>
                </a:r>
                <a:r>
                  <a:rPr lang="zh-CN" altLang="en-US" dirty="0"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rPr>
                  <a:t>   x</a:t>
                </a:r>
                <a:r>
                  <a:rPr lang="en-US" altLang="zh-CN" dirty="0" err="1"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  <a:sym typeface="Symbol" panose="05050102010706020507" pitchFamily="18" charset="2"/>
                  </a:rPr>
                  <a:t></a:t>
                </a:r>
                <a:r>
                  <a:rPr lang="zh-CN" altLang="en-US" dirty="0"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rPr>
                  <a:t>0   </a:t>
                </a:r>
                <a:r>
                  <a:rPr lang="zh-CN" altLang="en-US" dirty="0">
                    <a:solidFill>
                      <a:srgbClr val="FF0000"/>
                    </a:solidFill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rPr>
                  <a:t>To</a:t>
                </a:r>
                <a:r>
                  <a:rPr lang="zh-CN" altLang="en-US" dirty="0"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rPr>
                  <a:t>   W   </a:t>
                </a:r>
                <a:r>
                  <a:rPr lang="zh-CN" altLang="en-US" dirty="0">
                    <a:solidFill>
                      <a:srgbClr val="FF0000"/>
                    </a:solidFill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rPr>
                  <a:t>Do </a:t>
                </a:r>
                <a:endParaRPr lang="zh-CN" altLang="en-US" dirty="0"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endParaRPr>
              </a:p>
              <a:p>
                <a:r>
                  <a:rPr lang="en-US" altLang="zh-CN" dirty="0"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rPr>
                  <a:t>	</a:t>
                </a:r>
                <a:r>
                  <a:rPr lang="en-US" altLang="zh-CN" dirty="0">
                    <a:solidFill>
                      <a:srgbClr val="FF0000"/>
                    </a:solidFill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rPr>
                  <a:t>7.</a:t>
                </a:r>
                <a:r>
                  <a:rPr lang="en-US" altLang="zh-CN" dirty="0"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rPr>
                  <a:t>	</a:t>
                </a:r>
                <a:r>
                  <a:rPr lang="zh-CN" altLang="en-US" dirty="0">
                    <a:solidFill>
                      <a:srgbClr val="FF0000"/>
                    </a:solidFill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rPr>
                  <a:t>For</a:t>
                </a:r>
                <a:r>
                  <a:rPr lang="zh-CN" altLang="en-US" dirty="0"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rPr>
                  <a:t>   j</a:t>
                </a:r>
                <a:r>
                  <a:rPr lang="en-US" altLang="zh-CN" dirty="0" err="1"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  <a:sym typeface="Symbol" panose="05050102010706020507" pitchFamily="18" charset="2"/>
                  </a:rPr>
                  <a:t></a:t>
                </a:r>
                <a:r>
                  <a:rPr lang="zh-CN" altLang="en-US" dirty="0"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rPr>
                  <a:t>1   </a:t>
                </a:r>
                <a:r>
                  <a:rPr lang="zh-CN" altLang="en-US" dirty="0">
                    <a:solidFill>
                      <a:srgbClr val="FF0000"/>
                    </a:solidFill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rPr>
                  <a:t>To</a:t>
                </a:r>
                <a:r>
                  <a:rPr lang="zh-CN" altLang="en-US" dirty="0"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rPr>
                  <a:t>   n    </a:t>
                </a:r>
                <a:r>
                  <a:rPr lang="zh-CN" altLang="en-US" dirty="0">
                    <a:solidFill>
                      <a:srgbClr val="FF0000"/>
                    </a:solidFill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rPr>
                  <a:t>Do</a:t>
                </a:r>
                <a:endParaRPr lang="zh-CN" altLang="en-US" dirty="0"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endParaRPr>
              </a:p>
              <a:p>
                <a:r>
                  <a:rPr lang="en-US" altLang="zh-CN" dirty="0"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rPr>
                  <a:t>	</a:t>
                </a:r>
                <a:r>
                  <a:rPr lang="en-US" altLang="zh-CN" dirty="0">
                    <a:solidFill>
                      <a:srgbClr val="FF0000"/>
                    </a:solidFill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rPr>
                  <a:t>8.</a:t>
                </a:r>
                <a:r>
                  <a:rPr lang="en-US" altLang="zh-CN" dirty="0"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rPr>
                  <a:t>		</a:t>
                </a:r>
                <a:r>
                  <a:rPr lang="zh-CN" altLang="en-US" dirty="0"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rPr>
                  <a:t>K[x</a:t>
                </a:r>
                <a:r>
                  <a:rPr lang="en-US" altLang="zh-CN" dirty="0"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rPr>
                  <a:t>][</a:t>
                </a:r>
                <a:r>
                  <a:rPr lang="zh-CN" altLang="en-US" dirty="0"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rPr>
                  <a:t>j] </a:t>
                </a:r>
                <a:r>
                  <a:rPr lang="en-US" altLang="zh-CN" dirty="0" err="1"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  <a:sym typeface="Symbol" panose="05050102010706020507" pitchFamily="18" charset="2"/>
                  </a:rPr>
                  <a:t></a:t>
                </a:r>
                <a:r>
                  <a:rPr lang="zh-CN" altLang="en-US" dirty="0"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rPr>
                  <a:t> K[x</a:t>
                </a:r>
                <a:r>
                  <a:rPr lang="en-US" altLang="zh-CN" dirty="0"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rPr>
                  <a:t>][</a:t>
                </a:r>
                <a:r>
                  <a:rPr lang="zh-CN" altLang="en-US" dirty="0"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rPr>
                  <a:t> j-1]</a:t>
                </a:r>
                <a:endParaRPr lang="zh-CN" altLang="en-US" dirty="0"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endParaRPr>
              </a:p>
              <a:p>
                <a:r>
                  <a:rPr lang="en-US" altLang="zh-CN" dirty="0"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rPr>
                  <a:t>	</a:t>
                </a:r>
                <a:r>
                  <a:rPr lang="en-US" altLang="zh-CN" dirty="0">
                    <a:solidFill>
                      <a:srgbClr val="FF0000"/>
                    </a:solidFill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rPr>
                  <a:t>9.</a:t>
                </a:r>
                <a:r>
                  <a:rPr lang="en-US" altLang="zh-CN" dirty="0"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rPr>
                  <a:t>		</a:t>
                </a:r>
                <a:r>
                  <a:rPr lang="zh-CN" altLang="en-US" dirty="0">
                    <a:solidFill>
                      <a:srgbClr val="FF0000"/>
                    </a:solidFill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rPr>
                  <a:t>IF</a:t>
                </a:r>
                <a:r>
                  <a:rPr lang="zh-CN" altLang="en-US" dirty="0"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rPr>
                  <a:t> w</a:t>
                </a:r>
                <a:r>
                  <a:rPr lang="zh-CN" altLang="en-US" baseline="-25000" dirty="0"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rPr>
                  <a:t>j</a:t>
                </a:r>
                <a:r>
                  <a:rPr lang="zh-CN" altLang="en-US" dirty="0"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rPr>
                  <a:t> ≤ x </a:t>
                </a:r>
                <a:r>
                  <a:rPr lang="zh-CN" altLang="en-US" dirty="0">
                    <a:solidFill>
                      <a:srgbClr val="FF0000"/>
                    </a:solidFill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rPr>
                  <a:t>THEN</a:t>
                </a:r>
                <a:endParaRPr lang="zh-CN" altLang="en-US" dirty="0"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endParaRPr>
              </a:p>
              <a:p>
                <a:r>
                  <a:rPr lang="en-US" altLang="zh-CN" dirty="0"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rPr>
                  <a:t>	</a:t>
                </a:r>
                <a:r>
                  <a:rPr lang="en-US" altLang="zh-CN" dirty="0">
                    <a:solidFill>
                      <a:srgbClr val="FF0000"/>
                    </a:solidFill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rPr>
                  <a:t>10.</a:t>
                </a:r>
                <a:r>
                  <a:rPr lang="en-US" altLang="zh-CN" dirty="0"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rPr>
                  <a:t>			</a:t>
                </a:r>
                <a:r>
                  <a:rPr lang="zh-CN" altLang="en-US" dirty="0"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rPr>
                  <a:t>K[x</a:t>
                </a:r>
                <a:r>
                  <a:rPr lang="en-US" altLang="zh-CN" dirty="0"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rPr>
                  <a:t>][</a:t>
                </a:r>
                <a:r>
                  <a:rPr lang="zh-CN" altLang="en-US" dirty="0"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rPr>
                  <a:t>j] </a:t>
                </a:r>
                <a:r>
                  <a:rPr lang="en-US" altLang="zh-CN" dirty="0" err="1"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  <a:sym typeface="Symbol" panose="05050102010706020507" pitchFamily="18" charset="2"/>
                  </a:rPr>
                  <a:t></a:t>
                </a:r>
                <a:r>
                  <a:rPr lang="zh-CN" altLang="en-US" dirty="0"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rPr>
                  <a:t> max{ K[x</a:t>
                </a:r>
                <a:r>
                  <a:rPr lang="en-US" altLang="zh-CN" dirty="0"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rPr>
                  <a:t>][</a:t>
                </a:r>
                <a:r>
                  <a:rPr lang="zh-CN" altLang="en-US" dirty="0"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rPr>
                  <a:t>j], K[x – w</a:t>
                </a:r>
                <a:r>
                  <a:rPr lang="zh-CN" altLang="en-US" baseline="-25000" dirty="0"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rPr>
                  <a:t>j</a:t>
                </a:r>
                <a:r>
                  <a:rPr lang="en-US" altLang="zh-CN" dirty="0"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rPr>
                  <a:t>][</a:t>
                </a:r>
                <a:r>
                  <a:rPr lang="zh-CN" altLang="en-US" dirty="0"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rPr>
                  <a:t> j-1] + v</a:t>
                </a:r>
                <a:r>
                  <a:rPr lang="zh-CN" altLang="en-US" baseline="-25000" dirty="0"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rPr>
                  <a:t>j</a:t>
                </a:r>
                <a:r>
                  <a:rPr lang="zh-CN" altLang="en-US" dirty="0"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rPr>
                  <a:t> }</a:t>
                </a:r>
                <a:endParaRPr lang="zh-CN" altLang="en-US" dirty="0"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endParaRPr>
              </a:p>
              <a:p>
                <a:r>
                  <a:rPr lang="en-US" altLang="zh-CN" dirty="0"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rPr>
                  <a:t>	</a:t>
                </a:r>
                <a:r>
                  <a:rPr lang="en-US" altLang="zh-CN" dirty="0">
                    <a:solidFill>
                      <a:srgbClr val="FF0000"/>
                    </a:solidFill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rPr>
                  <a:t>11.</a:t>
                </a:r>
                <a:r>
                  <a:rPr lang="en-US" altLang="zh-CN" dirty="0"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rPr>
                  <a:t>  </a:t>
                </a:r>
                <a:r>
                  <a:rPr lang="zh-CN" altLang="en-US" dirty="0">
                    <a:solidFill>
                      <a:srgbClr val="FF0000"/>
                    </a:solidFill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rPr>
                  <a:t>return</a:t>
                </a:r>
                <a:r>
                  <a:rPr lang="zh-CN" altLang="en-US" dirty="0">
                    <a:latin typeface="Times New Roman" panose="02020603050405020304" charset="0"/>
                    <a:ea typeface="楷体" panose="02010609060101010101" pitchFamily="49" charset="-122"/>
                    <a:cs typeface="Times New Roman" panose="02020603050405020304" charset="0"/>
                  </a:rPr>
                  <a:t> K[W,n]</a:t>
                </a:r>
                <a:endParaRPr lang="zh-CN" altLang="en-US" dirty="0"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260" y="937260"/>
                <a:ext cx="8325485" cy="5078313"/>
              </a:xfrm>
              <a:prstGeom prst="rect">
                <a:avLst/>
              </a:prstGeom>
              <a:blipFill rotWithShape="1">
                <a:blip r:embed="rId1"/>
                <a:stretch>
                  <a:fillRect b="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 Box 3"/>
          <p:cNvSpPr txBox="1">
            <a:spLocks noChangeArrowheads="1"/>
          </p:cNvSpPr>
          <p:nvPr/>
        </p:nvSpPr>
        <p:spPr bwMode="auto">
          <a:xfrm>
            <a:off x="395019" y="2971800"/>
            <a:ext cx="8596581" cy="367635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  <a:miter lim="800000"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lIns="144000" tIns="144000" bIns="144000">
            <a:spAutoFit/>
          </a:bodyPr>
          <a:lstStyle/>
          <a:p>
            <a:pPr marL="342900" indent="-342900" algn="l">
              <a:buAutoNum type="arabicPeriod"/>
              <a:defRPr/>
            </a:pPr>
            <a:r>
              <a:rPr lang="en-US" sz="20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n</a:t>
            </a:r>
            <a:r>
              <a:rPr lang="en-US" altLang="zh-CN" sz="2000" dirty="0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  <a:sym typeface="Symbol" panose="05050102010706020507" pitchFamily="18" charset="2"/>
              </a:rPr>
              <a:t>  </a:t>
            </a:r>
            <a:r>
              <a:rPr lang="en-US" sz="20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length(weights)</a:t>
            </a:r>
            <a:endParaRPr lang="en-US" sz="2000" dirty="0"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charset="0"/>
            </a:endParaRPr>
          </a:p>
          <a:p>
            <a:pPr marL="342900" indent="-342900" algn="l">
              <a:buAutoNum type="arabicPeriod"/>
              <a:defRPr/>
            </a:pPr>
            <a:r>
              <a:rPr lang="pl-PL" sz="20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For   x</a:t>
            </a:r>
            <a:r>
              <a:rPr lang="en-US" altLang="zh-CN" sz="2000" dirty="0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  <a:sym typeface="Symbol" panose="05050102010706020507" pitchFamily="18" charset="2"/>
              </a:rPr>
              <a:t>  </a:t>
            </a:r>
            <a:r>
              <a:rPr lang="pl-PL" sz="20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0   To   </a:t>
            </a:r>
            <a:r>
              <a:rPr lang="en-US" sz="20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C</a:t>
            </a:r>
            <a:r>
              <a:rPr lang="pl-PL" sz="20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   Do </a:t>
            </a:r>
            <a:endParaRPr lang="en-US" sz="2000" dirty="0"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charset="0"/>
            </a:endParaRPr>
          </a:p>
          <a:p>
            <a:pPr marL="342900" indent="-342900">
              <a:buAutoNum type="arabicPeriod"/>
              <a:defRPr/>
            </a:pPr>
            <a:r>
              <a:rPr lang="en-US" sz="20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    K[x,0] </a:t>
            </a:r>
            <a:r>
              <a:rPr lang="en-US" altLang="zh-CN" sz="2000" dirty="0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  <a:sym typeface="Symbol" panose="05050102010706020507" pitchFamily="18" charset="2"/>
              </a:rPr>
              <a:t></a:t>
            </a:r>
            <a:r>
              <a:rPr lang="en-US" sz="20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 0         </a:t>
            </a:r>
            <a:r>
              <a:rPr lang="pt-BR" altLang="zh-CN" sz="2000" dirty="0">
                <a:latin typeface="Consolas" panose="020B0609020204030204" pitchFamily="49" charset="0"/>
                <a:ea typeface="楷体" panose="02010609060101010101" pitchFamily="49" charset="-122"/>
                <a:cs typeface="Times New Roman" panose="02020603050405020304" charset="0"/>
              </a:rPr>
              <a:t>/*</a:t>
            </a:r>
            <a:r>
              <a:rPr lang="zh-CN" altLang="en-US" sz="2000" dirty="0">
                <a:latin typeface="Consolas" panose="020B0609020204030204" pitchFamily="49" charset="0"/>
                <a:ea typeface="楷体" panose="02010609060101010101" pitchFamily="49" charset="-122"/>
                <a:cs typeface="Times New Roman" panose="02020603050405020304" charset="0"/>
              </a:rPr>
              <a:t>初始化第</a:t>
            </a:r>
            <a:r>
              <a:rPr lang="en-US" altLang="zh-CN" sz="2000" dirty="0">
                <a:latin typeface="Consolas" panose="020B0609020204030204" pitchFamily="49" charset="0"/>
                <a:ea typeface="楷体" panose="02010609060101010101" pitchFamily="49" charset="-122"/>
                <a:cs typeface="Times New Roman" panose="02020603050405020304" charset="0"/>
              </a:rPr>
              <a:t>0</a:t>
            </a:r>
            <a:r>
              <a:rPr lang="zh-CN" altLang="en-US" sz="2000" dirty="0">
                <a:latin typeface="Consolas" panose="020B0609020204030204" pitchFamily="49" charset="0"/>
                <a:ea typeface="楷体" panose="02010609060101010101" pitchFamily="49" charset="-122"/>
                <a:cs typeface="Times New Roman" panose="02020603050405020304" charset="0"/>
              </a:rPr>
              <a:t>列*</a:t>
            </a:r>
            <a:r>
              <a:rPr lang="en-US" altLang="zh-CN" sz="2000" dirty="0">
                <a:latin typeface="Consolas" panose="020B0609020204030204" pitchFamily="49" charset="0"/>
                <a:ea typeface="楷体" panose="02010609060101010101" pitchFamily="49" charset="-122"/>
                <a:cs typeface="Times New Roman" panose="02020603050405020304" charset="0"/>
              </a:rPr>
              <a:t>/</a:t>
            </a:r>
            <a:endParaRPr lang="en-US" sz="2000" dirty="0"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charset="0"/>
            </a:endParaRPr>
          </a:p>
          <a:p>
            <a:pPr marL="342900" indent="-342900" algn="l">
              <a:buAutoNum type="arabicPeriod"/>
              <a:defRPr/>
            </a:pPr>
            <a:r>
              <a:rPr lang="pt-BR" sz="20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For   </a:t>
            </a:r>
            <a:r>
              <a:rPr lang="en-US" sz="20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j </a:t>
            </a:r>
            <a:r>
              <a:rPr lang="en-US" altLang="zh-CN" sz="2000" dirty="0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  <a:sym typeface="Symbol" panose="05050102010706020507" pitchFamily="18" charset="2"/>
              </a:rPr>
              <a:t> </a:t>
            </a:r>
            <a:r>
              <a:rPr lang="pt-BR" sz="20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1   To   n    Do</a:t>
            </a:r>
            <a:endParaRPr lang="pt-BR" sz="2000" dirty="0"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charset="0"/>
            </a:endParaRPr>
          </a:p>
          <a:p>
            <a:pPr marL="342900" indent="-342900">
              <a:buAutoNum type="arabicPeriod"/>
              <a:defRPr/>
            </a:pPr>
            <a:r>
              <a:rPr lang="en-US" sz="20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    K[0,j] </a:t>
            </a:r>
            <a:r>
              <a:rPr lang="en-US" altLang="zh-CN" sz="2000" dirty="0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  <a:sym typeface="Symbol" panose="05050102010706020507" pitchFamily="18" charset="2"/>
              </a:rPr>
              <a:t></a:t>
            </a:r>
            <a:r>
              <a:rPr lang="en-US" sz="20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 0         </a:t>
            </a:r>
            <a:r>
              <a:rPr lang="pt-BR" altLang="zh-CN" sz="2000" dirty="0">
                <a:latin typeface="Consolas" panose="020B0609020204030204" pitchFamily="49" charset="0"/>
                <a:ea typeface="楷体" panose="02010609060101010101" pitchFamily="49" charset="-122"/>
                <a:cs typeface="Times New Roman" panose="02020603050405020304" charset="0"/>
              </a:rPr>
              <a:t>/*</a:t>
            </a:r>
            <a:r>
              <a:rPr lang="zh-CN" altLang="en-US" sz="2000" dirty="0">
                <a:latin typeface="Consolas" panose="020B0609020204030204" pitchFamily="49" charset="0"/>
                <a:ea typeface="楷体" panose="02010609060101010101" pitchFamily="49" charset="-122"/>
                <a:cs typeface="Times New Roman" panose="02020603050405020304" charset="0"/>
              </a:rPr>
              <a:t>初始化第</a:t>
            </a:r>
            <a:r>
              <a:rPr lang="en-US" altLang="zh-CN" sz="2000" dirty="0">
                <a:latin typeface="Consolas" panose="020B0609020204030204" pitchFamily="49" charset="0"/>
                <a:ea typeface="楷体" panose="02010609060101010101" pitchFamily="49" charset="-122"/>
                <a:cs typeface="Times New Roman" panose="02020603050405020304" charset="0"/>
              </a:rPr>
              <a:t>0</a:t>
            </a:r>
            <a:r>
              <a:rPr lang="zh-CN" altLang="en-US" sz="2000" dirty="0">
                <a:latin typeface="Consolas" panose="020B0609020204030204" pitchFamily="49" charset="0"/>
                <a:ea typeface="楷体" panose="02010609060101010101" pitchFamily="49" charset="-122"/>
                <a:cs typeface="Times New Roman" panose="02020603050405020304" charset="0"/>
              </a:rPr>
              <a:t>行*</a:t>
            </a:r>
            <a:r>
              <a:rPr lang="en-US" altLang="zh-CN" sz="2000" dirty="0">
                <a:latin typeface="Consolas" panose="020B0609020204030204" pitchFamily="49" charset="0"/>
                <a:ea typeface="楷体" panose="02010609060101010101" pitchFamily="49" charset="-122"/>
                <a:cs typeface="Times New Roman" panose="02020603050405020304" charset="0"/>
              </a:rPr>
              <a:t>/</a:t>
            </a:r>
            <a:endParaRPr lang="en-US" sz="2000" dirty="0"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charset="0"/>
            </a:endParaRPr>
          </a:p>
          <a:p>
            <a:pPr marL="342900" indent="-342900" algn="l">
              <a:buAutoNum type="arabicPeriod"/>
              <a:defRPr/>
            </a:pPr>
            <a:r>
              <a:rPr lang="pl-PL" sz="20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For   x</a:t>
            </a:r>
            <a:r>
              <a:rPr lang="en-US" altLang="zh-CN" sz="2000" dirty="0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  <a:sym typeface="Symbol" panose="05050102010706020507" pitchFamily="18" charset="2"/>
              </a:rPr>
              <a:t>  </a:t>
            </a:r>
            <a:r>
              <a:rPr lang="pl-PL" sz="20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0   To   </a:t>
            </a:r>
            <a:r>
              <a:rPr lang="en-US" sz="20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C</a:t>
            </a:r>
            <a:r>
              <a:rPr lang="pl-PL" sz="20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   Do </a:t>
            </a:r>
            <a:endParaRPr lang="en-US" sz="2000" dirty="0"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charset="0"/>
            </a:endParaRPr>
          </a:p>
          <a:p>
            <a:pPr marL="342900" indent="-342900" algn="l">
              <a:buAutoNum type="arabicPeriod"/>
              <a:defRPr/>
            </a:pPr>
            <a:r>
              <a:rPr lang="pt-BR" sz="20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    For   j</a:t>
            </a:r>
            <a:r>
              <a:rPr lang="en-US" altLang="zh-CN" sz="2000" dirty="0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  <a:sym typeface="Symbol" panose="05050102010706020507" pitchFamily="18" charset="2"/>
              </a:rPr>
              <a:t>  </a:t>
            </a:r>
            <a:r>
              <a:rPr lang="pt-BR" sz="20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1   To   n    Do</a:t>
            </a:r>
            <a:endParaRPr lang="pt-BR" sz="2000" dirty="0"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charset="0"/>
            </a:endParaRPr>
          </a:p>
          <a:p>
            <a:pPr marL="342900" indent="-342900" algn="l">
              <a:buAutoNum type="arabicPeriod"/>
              <a:defRPr/>
            </a:pPr>
            <a:r>
              <a:rPr lang="en-US" sz="20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       </a:t>
            </a:r>
            <a:r>
              <a:rPr lang="pl-PL" sz="20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K[x</a:t>
            </a:r>
            <a:r>
              <a:rPr lang="en-US" sz="20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,</a:t>
            </a:r>
            <a:r>
              <a:rPr lang="pl-PL" sz="20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j] </a:t>
            </a:r>
            <a:r>
              <a:rPr lang="en-US" altLang="zh-CN" sz="2000" dirty="0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  <a:sym typeface="Symbol" panose="05050102010706020507" pitchFamily="18" charset="2"/>
              </a:rPr>
              <a:t></a:t>
            </a:r>
            <a:r>
              <a:rPr lang="pl-PL" sz="20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 K[x</a:t>
            </a:r>
            <a:r>
              <a:rPr lang="en-US" sz="20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,</a:t>
            </a:r>
            <a:r>
              <a:rPr lang="pl-PL" sz="20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j-1]</a:t>
            </a:r>
            <a:endParaRPr lang="pl-PL" sz="2000" dirty="0"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charset="0"/>
            </a:endParaRPr>
          </a:p>
          <a:p>
            <a:pPr marL="342900" indent="-342900" algn="l">
              <a:buAutoNum type="arabicPeriod"/>
              <a:defRPr/>
            </a:pPr>
            <a:r>
              <a:rPr lang="en-US" sz="20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       IF </a:t>
            </a:r>
            <a:r>
              <a:rPr lang="en-US" sz="2000" dirty="0" err="1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w</a:t>
            </a:r>
            <a:r>
              <a:rPr lang="en-US" sz="2000" baseline="-25000" dirty="0" err="1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j</a:t>
            </a:r>
            <a:r>
              <a:rPr lang="en-US" sz="20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 ≤ x THEN</a:t>
            </a:r>
            <a:endParaRPr lang="en-US" sz="2000" dirty="0"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charset="0"/>
            </a:endParaRPr>
          </a:p>
          <a:p>
            <a:pPr marL="342900" indent="-342900" algn="l">
              <a:buAutoNum type="arabicPeriod"/>
              <a:defRPr/>
            </a:pPr>
            <a:r>
              <a:rPr lang="en-US" sz="20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          K[</a:t>
            </a:r>
            <a:r>
              <a:rPr lang="en-US" sz="2000" dirty="0" err="1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x,j</a:t>
            </a:r>
            <a:r>
              <a:rPr lang="en-US" sz="20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] </a:t>
            </a:r>
            <a:r>
              <a:rPr lang="en-US" altLang="zh-CN" sz="2000" dirty="0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  <a:sym typeface="Symbol" panose="05050102010706020507" pitchFamily="18" charset="2"/>
              </a:rPr>
              <a:t></a:t>
            </a:r>
            <a:r>
              <a:rPr lang="en-US" sz="20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 max{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K[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x,j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]</a:t>
            </a:r>
            <a:r>
              <a:rPr lang="en-US" sz="20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, K[x–w</a:t>
            </a:r>
            <a:r>
              <a:rPr lang="en-US" sz="2000" baseline="-250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j</a:t>
            </a:r>
            <a:r>
              <a:rPr lang="en-US" sz="20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,j-1] + </a:t>
            </a:r>
            <a:r>
              <a:rPr lang="en-US" sz="2000" dirty="0" err="1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v</a:t>
            </a:r>
            <a:r>
              <a:rPr lang="en-US" sz="2000" baseline="-25000" dirty="0" err="1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j</a:t>
            </a:r>
            <a:r>
              <a:rPr lang="en-US" sz="20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}</a:t>
            </a:r>
            <a:endParaRPr lang="en-US" sz="2000" dirty="0"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charset="0"/>
            </a:endParaRPr>
          </a:p>
          <a:p>
            <a:pPr marL="342900" indent="-342900" algn="l">
              <a:buAutoNum type="arabicPeriod"/>
              <a:defRPr/>
            </a:pPr>
            <a:r>
              <a:rPr lang="en-US" sz="20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return K[</a:t>
            </a:r>
            <a:r>
              <a:rPr lang="en-US" sz="2000" dirty="0" err="1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C,n</a:t>
            </a:r>
            <a:r>
              <a:rPr lang="en-US" sz="20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]</a:t>
            </a:r>
            <a:endParaRPr lang="en-US" sz="2000" dirty="0"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334000" y="5257800"/>
            <a:ext cx="9874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rPr>
              <a:t>Case 1</a:t>
            </a:r>
            <a:endParaRPr lang="en-US" sz="2000" dirty="0">
              <a:solidFill>
                <a:srgbClr val="FF0000"/>
              </a:solidFill>
              <a:latin typeface="Times New Roman" panose="02020603050405020304" charset="0"/>
              <a:ea typeface="楷体" panose="02010609060101010101" pitchFamily="49" charset="-122"/>
              <a:cs typeface="Times New Roman" panose="0202060305040502030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924165" y="5842281"/>
            <a:ext cx="9175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rPr>
              <a:t>Case 2</a:t>
            </a:r>
            <a:endParaRPr lang="en-US" sz="2000" dirty="0">
              <a:solidFill>
                <a:srgbClr val="0000FF"/>
              </a:solidFill>
              <a:latin typeface="Times New Roman" panose="02020603050405020304" charset="0"/>
              <a:ea typeface="楷体" panose="02010609060101010101" pitchFamily="49" charset="-122"/>
              <a:cs typeface="Times New Roman" panose="0202060305040502030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3276600" y="6387170"/>
                <a:ext cx="3444248" cy="52197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80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时间复杂度</m:t>
                      </m:r>
                      <m:r>
                        <a:rPr lang="en-US" sz="280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𝑂</m:t>
                      </m:r>
                      <m:r>
                        <a:rPr lang="en-US" sz="280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(</m:t>
                      </m:r>
                      <m:r>
                        <a:rPr lang="en-US" sz="2800" i="1" dirty="0" err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𝑛</m:t>
                      </m:r>
                      <m:r>
                        <a:rPr lang="en-US" sz="2800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𝐶</m:t>
                      </m:r>
                      <m:r>
                        <a:rPr lang="en-US" sz="2800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)</m:t>
                      </m:r>
                    </m:oMath>
                  </m:oMathPara>
                </a14:m>
                <a:endParaRPr lang="en-US" sz="2800" dirty="0">
                  <a:solidFill>
                    <a:srgbClr val="0000FF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6600" y="6387170"/>
                <a:ext cx="3444248" cy="521970"/>
              </a:xfrm>
              <a:prstGeom prst="rect">
                <a:avLst/>
              </a:prstGeom>
              <a:blipFill rotWithShape="1">
                <a:blip r:embed="rId2"/>
                <a:stretch>
                  <a:fillRect t="-65" b="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 Box 4"/>
          <p:cNvSpPr txBox="1">
            <a:spLocks noChangeArrowheads="1"/>
          </p:cNvSpPr>
          <p:nvPr/>
        </p:nvSpPr>
        <p:spPr bwMode="auto">
          <a:xfrm>
            <a:off x="-15240" y="128905"/>
            <a:ext cx="915924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hlink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zh-CN" altLang="en-US" sz="36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charset="0"/>
              </a:rPr>
              <a:t>第三步：</a:t>
            </a:r>
            <a:r>
              <a:rPr lang="zh-CN" altLang="en-US" sz="36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自底向上地计算优化解的代价</a:t>
            </a:r>
            <a:endParaRPr lang="zh-CN" altLang="en-US" sz="3600" b="1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08466" y="4967391"/>
            <a:ext cx="8506934" cy="1210206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1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4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33400" y="1329690"/>
            <a:ext cx="8092440" cy="3623310"/>
          </a:xfrm>
          <a:solidFill>
            <a:srgbClr val="FFFFFF"/>
          </a:solidFill>
          <a:ln w="25400">
            <a:solidFill>
              <a:schemeClr val="tx2">
                <a:lumMod val="60000"/>
                <a:lumOff val="40000"/>
              </a:schemeClr>
            </a:solidFill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lvl="1" algn="just">
              <a:lnSpc>
                <a:spcPct val="150000"/>
              </a:lnSpc>
              <a:buChar char="•"/>
              <a:defRPr/>
            </a:pP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分析优化解的结构</a:t>
            </a:r>
            <a:endParaRPr lang="zh-CN" altLang="en-US"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lvl="1" algn="just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递归地定义最优值的代价</a:t>
            </a:r>
            <a:endParaRPr lang="zh-CN" altLang="en-US"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lvl="1" algn="just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自底向上地计算优化解的代价保存之，并获取构造最优值的信息</a:t>
            </a:r>
            <a:endParaRPr lang="zh-CN" altLang="en-US"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lvl="1" algn="just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根据构造最优值的信息构造优化解</a:t>
            </a:r>
            <a:r>
              <a:rPr lang="zh-CN" altLang="en-US" sz="3200" b="1" dirty="0"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endParaRPr lang="zh-CN" altLang="en-US" sz="32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875597" y="227330"/>
            <a:ext cx="2964273" cy="646331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3600" b="1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j-cs"/>
                <a:sym typeface="+mn-ea"/>
              </a:rPr>
              <a:t>使用动态规划</a:t>
            </a:r>
            <a:endParaRPr kumimoji="1" lang="zh-CN" altLang="en-US" sz="2800" b="1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  <a:sym typeface="+mn-ea"/>
            </a:endParaRPr>
          </a:p>
        </p:txBody>
      </p:sp>
      <p:sp>
        <p:nvSpPr>
          <p:cNvPr id="4" name="Left Arrow 3"/>
          <p:cNvSpPr/>
          <p:nvPr/>
        </p:nvSpPr>
        <p:spPr>
          <a:xfrm>
            <a:off x="6873240" y="4419600"/>
            <a:ext cx="902677" cy="454634"/>
          </a:xfrm>
          <a:prstGeom prst="leftArrow">
            <a:avLst/>
          </a:prstGeom>
          <a:gradFill>
            <a:gsLst>
              <a:gs pos="0">
                <a:srgbClr val="9EE256"/>
              </a:gs>
              <a:gs pos="100000">
                <a:srgbClr val="52762D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4" grpId="1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95250" y="892314"/>
            <a:ext cx="8801100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t">
            <a:spAutoFit/>
          </a:bodyPr>
          <a:lstStyle/>
          <a:p>
            <a:r>
              <a:rPr lang="zh-CN" altLang="en-US" sz="2000" dirty="0">
                <a:solidFill>
                  <a:srgbClr val="FF0000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rPr>
              <a:t>过程</a:t>
            </a:r>
            <a:r>
              <a:rPr lang="zh-CN" altLang="en-US" sz="2000" dirty="0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rPr>
              <a:t>：Zero-One-Knapsack(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rPr>
              <a:t>C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rPr>
              <a:t>,weights, values</a:t>
            </a:r>
            <a:r>
              <a:rPr lang="zh-CN" altLang="en-US" sz="2000" dirty="0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rPr>
              <a:t>)</a:t>
            </a:r>
            <a:endParaRPr lang="zh-CN" altLang="en-US" sz="2000" dirty="0">
              <a:latin typeface="Times New Roman" panose="02020603050405020304" charset="0"/>
              <a:ea typeface="楷体" panose="02010609060101010101" pitchFamily="49" charset="-122"/>
              <a:cs typeface="Times New Roman" panose="02020603050405020304" charset="0"/>
            </a:endParaRPr>
          </a:p>
          <a:p>
            <a:r>
              <a:rPr lang="en-US" altLang="zh-CN" sz="2000" dirty="0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rPr>
              <a:t>	</a:t>
            </a:r>
            <a:endParaRPr lang="zh-CN" altLang="en-US" sz="2000" dirty="0">
              <a:latin typeface="Times New Roman" panose="02020603050405020304" charset="0"/>
              <a:ea typeface="楷体" panose="02010609060101010101" pitchFamily="49" charset="-122"/>
              <a:cs typeface="Times New Roman" panose="02020603050405020304" charset="0"/>
            </a:endParaRPr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76200" y="140970"/>
            <a:ext cx="9058835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zh-CN" altLang="en-US" sz="36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charset="0"/>
              </a:rPr>
              <a:t>第四步：获取构造最优值的信息</a:t>
            </a:r>
            <a:endParaRPr lang="zh-CN" altLang="en-US" sz="3600" b="1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charset="0"/>
            </a:endParaRPr>
          </a:p>
        </p:txBody>
      </p:sp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247650" y="1295400"/>
            <a:ext cx="8801100" cy="527679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  <a:miter lim="800000"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lIns="144000" tIns="144000" bIns="144000">
            <a:spAutoFit/>
          </a:bodyPr>
          <a:lstStyle/>
          <a:p>
            <a:pPr marL="342900" indent="-342900" algn="l">
              <a:buAutoNum type="arabicPeriod"/>
              <a:defRPr/>
            </a:pPr>
            <a:r>
              <a:rPr lang="en-US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n</a:t>
            </a:r>
            <a:r>
              <a:rPr lang="en-US" altLang="zh-CN" dirty="0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  <a:sym typeface="Symbol" panose="05050102010706020507" pitchFamily="18" charset="2"/>
              </a:rPr>
              <a:t>  </a:t>
            </a:r>
            <a:r>
              <a:rPr lang="en-US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length(weights)</a:t>
            </a:r>
            <a:endParaRPr lang="en-US" dirty="0"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charset="0"/>
            </a:endParaRPr>
          </a:p>
          <a:p>
            <a:pPr marL="342900" indent="-342900" algn="l">
              <a:buAutoNum type="arabicPeriod"/>
              <a:defRPr/>
            </a:pPr>
            <a:r>
              <a:rPr lang="pl-PL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For  x</a:t>
            </a:r>
            <a:r>
              <a:rPr lang="en-US" altLang="zh-CN" dirty="0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  <a:sym typeface="Symbol" panose="05050102010706020507" pitchFamily="18" charset="2"/>
              </a:rPr>
              <a:t>  </a:t>
            </a:r>
            <a:r>
              <a:rPr lang="pl-PL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0 To  </a:t>
            </a:r>
            <a:r>
              <a:rPr lang="en-US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C</a:t>
            </a:r>
            <a:r>
              <a:rPr lang="pl-PL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  Do </a:t>
            </a:r>
            <a:endParaRPr lang="en-US" dirty="0"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charset="0"/>
            </a:endParaRPr>
          </a:p>
          <a:p>
            <a:pPr marL="342900" indent="-342900" algn="l">
              <a:buAutoNum type="arabicPeriod"/>
              <a:defRPr/>
            </a:pPr>
            <a:r>
              <a:rPr lang="pt-BR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    For j</a:t>
            </a:r>
            <a:r>
              <a:rPr lang="en-US" altLang="zh-CN" dirty="0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  <a:sym typeface="Symbol" panose="05050102010706020507" pitchFamily="18" charset="2"/>
              </a:rPr>
              <a:t>  </a:t>
            </a:r>
            <a:r>
              <a:rPr lang="pt-BR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1 To n Do</a:t>
            </a:r>
            <a:endParaRPr lang="pt-BR" dirty="0"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charset="0"/>
            </a:endParaRPr>
          </a:p>
          <a:p>
            <a:pPr marL="342900" indent="-342900" algn="l">
              <a:buAutoNum type="arabicPeriod"/>
              <a:defRPr/>
            </a:pPr>
            <a:r>
              <a:rPr lang="en-US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        ITEMS[</a:t>
            </a:r>
            <a:r>
              <a:rPr lang="en-US" dirty="0" err="1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x,j</a:t>
            </a:r>
            <a:r>
              <a:rPr lang="en-US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] </a:t>
            </a:r>
            <a:r>
              <a:rPr lang="en-US" altLang="zh-CN" dirty="0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  <a:sym typeface="Symbol" panose="05050102010706020507" pitchFamily="18" charset="2"/>
              </a:rPr>
              <a:t></a:t>
            </a:r>
            <a:r>
              <a:rPr lang="en-US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 ∅ </a:t>
            </a:r>
            <a:endParaRPr lang="en-US" dirty="0"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charset="0"/>
            </a:endParaRPr>
          </a:p>
          <a:p>
            <a:pPr marL="342900" indent="-342900" algn="l">
              <a:buAutoNum type="arabicPeriod"/>
              <a:defRPr/>
            </a:pPr>
            <a:r>
              <a:rPr lang="pl-PL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For   x</a:t>
            </a:r>
            <a:r>
              <a:rPr lang="en-US" altLang="zh-CN" dirty="0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  <a:sym typeface="Symbol" panose="05050102010706020507" pitchFamily="18" charset="2"/>
              </a:rPr>
              <a:t>  </a:t>
            </a:r>
            <a:r>
              <a:rPr lang="pl-PL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0   To   </a:t>
            </a:r>
            <a:r>
              <a:rPr lang="en-US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C</a:t>
            </a:r>
            <a:r>
              <a:rPr lang="pl-PL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   Do </a:t>
            </a:r>
            <a:endParaRPr lang="en-US" dirty="0"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charset="0"/>
            </a:endParaRPr>
          </a:p>
          <a:p>
            <a:pPr marL="342900" indent="-342900">
              <a:buAutoNum type="arabicPeriod"/>
              <a:defRPr/>
            </a:pPr>
            <a:r>
              <a:rPr lang="en-US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    K[x,0] </a:t>
            </a:r>
            <a:r>
              <a:rPr lang="en-US" altLang="zh-CN" dirty="0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  <a:sym typeface="Symbol" panose="05050102010706020507" pitchFamily="18" charset="2"/>
              </a:rPr>
              <a:t></a:t>
            </a:r>
            <a:r>
              <a:rPr lang="en-US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 0  </a:t>
            </a:r>
            <a:r>
              <a:rPr lang="pt-BR" altLang="zh-CN" dirty="0">
                <a:latin typeface="Consolas" panose="020B0609020204030204" pitchFamily="49" charset="0"/>
                <a:ea typeface="楷体" panose="02010609060101010101" pitchFamily="49" charset="-122"/>
                <a:cs typeface="Times New Roman" panose="02020603050405020304" charset="0"/>
              </a:rPr>
              <a:t>/*</a:t>
            </a:r>
            <a:r>
              <a:rPr lang="zh-CN" altLang="en-US" dirty="0">
                <a:latin typeface="Consolas" panose="020B0609020204030204" pitchFamily="49" charset="0"/>
                <a:ea typeface="楷体" panose="02010609060101010101" pitchFamily="49" charset="-122"/>
                <a:cs typeface="Times New Roman" panose="02020603050405020304" charset="0"/>
              </a:rPr>
              <a:t>初始化第</a:t>
            </a:r>
            <a:r>
              <a:rPr lang="en-US" altLang="zh-CN" dirty="0">
                <a:latin typeface="Consolas" panose="020B0609020204030204" pitchFamily="49" charset="0"/>
                <a:ea typeface="楷体" panose="02010609060101010101" pitchFamily="49" charset="-122"/>
                <a:cs typeface="Times New Roman" panose="02020603050405020304" charset="0"/>
              </a:rPr>
              <a:t>0</a:t>
            </a:r>
            <a:r>
              <a:rPr lang="zh-CN" altLang="en-US" dirty="0">
                <a:latin typeface="Consolas" panose="020B0609020204030204" pitchFamily="49" charset="0"/>
                <a:ea typeface="楷体" panose="02010609060101010101" pitchFamily="49" charset="-122"/>
                <a:cs typeface="Times New Roman" panose="02020603050405020304" charset="0"/>
              </a:rPr>
              <a:t>列*</a:t>
            </a:r>
            <a:r>
              <a:rPr lang="en-US" altLang="zh-CN" dirty="0">
                <a:latin typeface="Consolas" panose="020B0609020204030204" pitchFamily="49" charset="0"/>
                <a:ea typeface="楷体" panose="02010609060101010101" pitchFamily="49" charset="-122"/>
                <a:cs typeface="Times New Roman" panose="02020603050405020304" charset="0"/>
              </a:rPr>
              <a:t>/</a:t>
            </a:r>
            <a:endParaRPr lang="en-US" dirty="0"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charset="0"/>
            </a:endParaRPr>
          </a:p>
          <a:p>
            <a:pPr marL="342900" indent="-342900" algn="l">
              <a:buAutoNum type="arabicPeriod"/>
              <a:defRPr/>
            </a:pPr>
            <a:r>
              <a:rPr lang="pt-BR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For   j</a:t>
            </a:r>
            <a:r>
              <a:rPr lang="en-US" altLang="zh-CN" dirty="0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  <a:sym typeface="Symbol" panose="05050102010706020507" pitchFamily="18" charset="2"/>
              </a:rPr>
              <a:t>  </a:t>
            </a:r>
            <a:r>
              <a:rPr lang="pt-BR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1   To   n    Do</a:t>
            </a:r>
            <a:endParaRPr lang="pt-BR" dirty="0"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charset="0"/>
            </a:endParaRPr>
          </a:p>
          <a:p>
            <a:pPr marL="342900" indent="-342900">
              <a:buAutoNum type="arabicPeriod"/>
              <a:defRPr/>
            </a:pPr>
            <a:r>
              <a:rPr lang="en-US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    K[0,j] </a:t>
            </a:r>
            <a:r>
              <a:rPr lang="en-US" altLang="zh-CN" dirty="0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  <a:sym typeface="Symbol" panose="05050102010706020507" pitchFamily="18" charset="2"/>
              </a:rPr>
              <a:t></a:t>
            </a:r>
            <a:r>
              <a:rPr lang="en-US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 0 </a:t>
            </a:r>
            <a:r>
              <a:rPr lang="pt-BR" altLang="zh-CN" dirty="0">
                <a:latin typeface="Consolas" panose="020B0609020204030204" pitchFamily="49" charset="0"/>
                <a:ea typeface="楷体" panose="02010609060101010101" pitchFamily="49" charset="-122"/>
                <a:cs typeface="Times New Roman" panose="02020603050405020304" charset="0"/>
              </a:rPr>
              <a:t>/*</a:t>
            </a:r>
            <a:r>
              <a:rPr lang="zh-CN" altLang="en-US" dirty="0">
                <a:latin typeface="Consolas" panose="020B0609020204030204" pitchFamily="49" charset="0"/>
                <a:ea typeface="楷体" panose="02010609060101010101" pitchFamily="49" charset="-122"/>
                <a:cs typeface="Times New Roman" panose="02020603050405020304" charset="0"/>
              </a:rPr>
              <a:t>初始化第</a:t>
            </a:r>
            <a:r>
              <a:rPr lang="en-US" altLang="zh-CN" dirty="0">
                <a:latin typeface="Consolas" panose="020B0609020204030204" pitchFamily="49" charset="0"/>
                <a:ea typeface="楷体" panose="02010609060101010101" pitchFamily="49" charset="-122"/>
                <a:cs typeface="Times New Roman" panose="02020603050405020304" charset="0"/>
              </a:rPr>
              <a:t>0</a:t>
            </a:r>
            <a:r>
              <a:rPr lang="zh-CN" altLang="en-US" dirty="0">
                <a:latin typeface="Consolas" panose="020B0609020204030204" pitchFamily="49" charset="0"/>
                <a:ea typeface="楷体" panose="02010609060101010101" pitchFamily="49" charset="-122"/>
                <a:cs typeface="Times New Roman" panose="02020603050405020304" charset="0"/>
              </a:rPr>
              <a:t>行*</a:t>
            </a:r>
            <a:r>
              <a:rPr lang="en-US" altLang="zh-CN" dirty="0">
                <a:latin typeface="Consolas" panose="020B0609020204030204" pitchFamily="49" charset="0"/>
                <a:ea typeface="楷体" panose="02010609060101010101" pitchFamily="49" charset="-122"/>
                <a:cs typeface="Times New Roman" panose="02020603050405020304" charset="0"/>
              </a:rPr>
              <a:t>/</a:t>
            </a:r>
            <a:r>
              <a:rPr lang="en-US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 </a:t>
            </a:r>
            <a:endParaRPr lang="en-US" dirty="0"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charset="0"/>
            </a:endParaRPr>
          </a:p>
          <a:p>
            <a:pPr marL="342900" indent="-342900" algn="l">
              <a:buAutoNum type="arabicPeriod"/>
              <a:defRPr/>
            </a:pPr>
            <a:r>
              <a:rPr lang="pl-PL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For   x</a:t>
            </a:r>
            <a:r>
              <a:rPr lang="en-US" altLang="zh-CN" dirty="0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  <a:sym typeface="Symbol" panose="05050102010706020507" pitchFamily="18" charset="2"/>
              </a:rPr>
              <a:t>  </a:t>
            </a:r>
            <a:r>
              <a:rPr lang="pl-PL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0   To   </a:t>
            </a:r>
            <a:r>
              <a:rPr lang="en-US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C</a:t>
            </a:r>
            <a:r>
              <a:rPr lang="pl-PL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   Do </a:t>
            </a:r>
            <a:endParaRPr lang="en-US" dirty="0"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charset="0"/>
            </a:endParaRPr>
          </a:p>
          <a:p>
            <a:pPr marL="342900" indent="-342900" algn="l">
              <a:buAutoNum type="arabicPeriod"/>
              <a:defRPr/>
            </a:pPr>
            <a:r>
              <a:rPr lang="pt-BR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    For   j</a:t>
            </a:r>
            <a:r>
              <a:rPr lang="en-US" altLang="zh-CN" dirty="0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  <a:sym typeface="Symbol" panose="05050102010706020507" pitchFamily="18" charset="2"/>
              </a:rPr>
              <a:t>  </a:t>
            </a:r>
            <a:r>
              <a:rPr lang="pt-BR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1   To   n    Do</a:t>
            </a:r>
            <a:endParaRPr lang="pt-BR" dirty="0"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charset="0"/>
            </a:endParaRPr>
          </a:p>
          <a:p>
            <a:pPr marL="342900" indent="-342900" algn="l">
              <a:buAutoNum type="arabicPeriod"/>
              <a:defRPr/>
            </a:pPr>
            <a:r>
              <a:rPr lang="en-US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        </a:t>
            </a:r>
            <a:r>
              <a:rPr lang="pl-PL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K[x</a:t>
            </a:r>
            <a:r>
              <a:rPr lang="en-US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,</a:t>
            </a:r>
            <a:r>
              <a:rPr lang="pl-PL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j] </a:t>
            </a:r>
            <a:r>
              <a:rPr lang="en-US" altLang="zh-CN" dirty="0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  <a:sym typeface="Symbol" panose="05050102010706020507" pitchFamily="18" charset="2"/>
              </a:rPr>
              <a:t></a:t>
            </a:r>
            <a:r>
              <a:rPr lang="pl-PL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 K[x</a:t>
            </a:r>
            <a:r>
              <a:rPr lang="en-US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,</a:t>
            </a:r>
            <a:r>
              <a:rPr lang="pl-PL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j-1]</a:t>
            </a:r>
            <a:endParaRPr lang="pl-PL" dirty="0"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charset="0"/>
            </a:endParaRPr>
          </a:p>
          <a:p>
            <a:pPr marL="342900" indent="-342900" algn="l">
              <a:buAutoNum type="arabicPeriod"/>
              <a:defRPr/>
            </a:pPr>
            <a:r>
              <a:rPr lang="en-US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        IF </a:t>
            </a:r>
            <a:r>
              <a:rPr lang="en-US" dirty="0" err="1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w</a:t>
            </a:r>
            <a:r>
              <a:rPr lang="en-US" baseline="-25000" dirty="0" err="1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j</a:t>
            </a:r>
            <a:r>
              <a:rPr lang="en-US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 ≤ x THEN</a:t>
            </a:r>
            <a:endParaRPr lang="en-US" dirty="0"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charset="0"/>
            </a:endParaRPr>
          </a:p>
          <a:p>
            <a:pPr marL="342900" indent="-342900" algn="l">
              <a:buAutoNum type="arabicPeriod"/>
              <a:defRPr/>
            </a:pPr>
            <a:r>
              <a:rPr lang="en-US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            K[</a:t>
            </a:r>
            <a:r>
              <a:rPr lang="en-US" dirty="0" err="1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x,j</a:t>
            </a:r>
            <a:r>
              <a:rPr lang="en-US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] </a:t>
            </a:r>
            <a:r>
              <a:rPr lang="en-US" altLang="zh-CN" dirty="0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  <a:sym typeface="Symbol" panose="05050102010706020507" pitchFamily="18" charset="2"/>
              </a:rPr>
              <a:t></a:t>
            </a:r>
            <a:r>
              <a:rPr lang="en-US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 max{ K[</a:t>
            </a:r>
            <a:r>
              <a:rPr lang="en-US" dirty="0" err="1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x,j</a:t>
            </a:r>
            <a:r>
              <a:rPr lang="en-US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], K[x – w</a:t>
            </a:r>
            <a:r>
              <a:rPr lang="en-US" baseline="-250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j</a:t>
            </a:r>
            <a:r>
              <a:rPr lang="en-US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,j-1] + </a:t>
            </a:r>
            <a:r>
              <a:rPr lang="en-US" dirty="0" err="1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v</a:t>
            </a:r>
            <a:r>
              <a:rPr lang="en-US" baseline="-25000" dirty="0" err="1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j</a:t>
            </a:r>
            <a:r>
              <a:rPr lang="en-US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 }</a:t>
            </a:r>
            <a:endParaRPr lang="en-US" dirty="0"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charset="0"/>
            </a:endParaRPr>
          </a:p>
          <a:p>
            <a:pPr marL="342900" indent="-342900" algn="l">
              <a:buAutoNum type="arabicPeriod"/>
              <a:defRPr/>
            </a:pPr>
            <a:r>
              <a:rPr lang="en-US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            IF k[</a:t>
            </a:r>
            <a:r>
              <a:rPr lang="en-US" dirty="0" err="1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x,j</a:t>
            </a:r>
            <a:r>
              <a:rPr lang="en-US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] was updated THEN</a:t>
            </a:r>
            <a:endParaRPr lang="en-US" dirty="0"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charset="0"/>
            </a:endParaRPr>
          </a:p>
          <a:p>
            <a:pPr marL="342900" indent="-342900">
              <a:buAutoNum type="arabicPeriod"/>
              <a:defRPr/>
            </a:pPr>
            <a:r>
              <a:rPr lang="en-US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                ITEMS[</a:t>
            </a:r>
            <a:r>
              <a:rPr lang="en-US" dirty="0" err="1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x,j</a:t>
            </a:r>
            <a:r>
              <a:rPr lang="en-US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]</a:t>
            </a:r>
            <a:r>
              <a:rPr lang="en-US" altLang="zh-CN" dirty="0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  <a:sym typeface="Symbol" panose="05050102010706020507" pitchFamily="18" charset="2"/>
              </a:rPr>
              <a:t>  </a:t>
            </a:r>
            <a:r>
              <a:rPr lang="en-US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ITEMS[x – </a:t>
            </a:r>
            <a:r>
              <a:rPr lang="en-US" altLang="zh-CN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w</a:t>
            </a:r>
            <a:r>
              <a:rPr lang="en-US" altLang="zh-CN" baseline="-250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j</a:t>
            </a:r>
            <a:r>
              <a:rPr lang="en-US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,j-1]∪ {ITEM j}</a:t>
            </a:r>
            <a:endParaRPr lang="en-US" dirty="0"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charset="0"/>
            </a:endParaRPr>
          </a:p>
          <a:p>
            <a:pPr marL="342900" indent="-342900" algn="l">
              <a:buAutoNum type="arabicPeriod"/>
              <a:defRPr/>
            </a:pPr>
            <a:r>
              <a:rPr lang="en-US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            ELSE</a:t>
            </a:r>
            <a:endParaRPr lang="en-US" dirty="0"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charset="0"/>
            </a:endParaRPr>
          </a:p>
          <a:p>
            <a:pPr marL="342900" indent="-342900" algn="l">
              <a:buAutoNum type="arabicPeriod"/>
              <a:defRPr/>
            </a:pPr>
            <a:r>
              <a:rPr lang="en-US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                ITEMS[</a:t>
            </a:r>
            <a:r>
              <a:rPr lang="en-US" dirty="0" err="1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x,j</a:t>
            </a:r>
            <a:r>
              <a:rPr lang="en-US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]</a:t>
            </a:r>
            <a:r>
              <a:rPr lang="en-US" altLang="zh-CN" dirty="0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  <a:sym typeface="Symbol" panose="05050102010706020507" pitchFamily="18" charset="2"/>
              </a:rPr>
              <a:t>  </a:t>
            </a:r>
            <a:r>
              <a:rPr lang="en-US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ITEMS[x,j-1] </a:t>
            </a:r>
            <a:endParaRPr lang="en-US" dirty="0"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charset="0"/>
            </a:endParaRPr>
          </a:p>
          <a:p>
            <a:pPr marL="342900" indent="-342900" algn="l">
              <a:buAutoNum type="arabicPeriod"/>
              <a:defRPr/>
            </a:pPr>
            <a:r>
              <a:rPr lang="en-US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Return K[</a:t>
            </a:r>
            <a:r>
              <a:rPr lang="en-US" dirty="0" err="1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C,n</a:t>
            </a:r>
            <a:r>
              <a:rPr lang="en-US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], ITEMS[</a:t>
            </a:r>
            <a:r>
              <a:rPr lang="en-US" dirty="0" err="1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C,n</a:t>
            </a:r>
            <a:r>
              <a:rPr lang="en-US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]</a:t>
            </a:r>
            <a:endParaRPr lang="en-US" dirty="0"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charset="0"/>
            </a:endParaRPr>
          </a:p>
        </p:txBody>
      </p:sp>
      <p:sp>
        <p:nvSpPr>
          <p:cNvPr id="4" name="Left Arrow 5"/>
          <p:cNvSpPr/>
          <p:nvPr/>
        </p:nvSpPr>
        <p:spPr>
          <a:xfrm rot="20396220">
            <a:off x="3784393" y="1969838"/>
            <a:ext cx="902677" cy="454634"/>
          </a:xfrm>
          <a:prstGeom prst="leftArrow">
            <a:avLst/>
          </a:prstGeom>
          <a:solidFill>
            <a:srgbClr val="B400AB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charset="0"/>
              <a:ea typeface="楷体" panose="02010609060101010101" pitchFamily="49" charset="-122"/>
              <a:cs typeface="Times New Roman" panose="02020603050405020304" charset="0"/>
            </a:endParaRPr>
          </a:p>
        </p:txBody>
      </p:sp>
      <p:sp>
        <p:nvSpPr>
          <p:cNvPr id="2" name="Left Arrow 5"/>
          <p:cNvSpPr/>
          <p:nvPr/>
        </p:nvSpPr>
        <p:spPr>
          <a:xfrm rot="20396220">
            <a:off x="8095480" y="4865439"/>
            <a:ext cx="902677" cy="454634"/>
          </a:xfrm>
          <a:prstGeom prst="leftArrow">
            <a:avLst/>
          </a:prstGeom>
          <a:solidFill>
            <a:srgbClr val="B400AB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charset="0"/>
              <a:ea typeface="楷体" panose="02010609060101010101" pitchFamily="49" charset="-122"/>
              <a:cs typeface="Times New Roman" panose="02020603050405020304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08466" y="3962400"/>
            <a:ext cx="8583134" cy="2215197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" grpId="0" animBg="1"/>
      <p:bldP spid="10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2119537" y="2015068"/>
            <a:ext cx="2774094" cy="699992"/>
            <a:chOff x="628650" y="2737674"/>
            <a:chExt cx="3565004" cy="857179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5" name="Rectangle 4"/>
            <p:cNvSpPr/>
            <p:nvPr/>
          </p:nvSpPr>
          <p:spPr>
            <a:xfrm>
              <a:off x="628650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rPr>
                <a:t>0</a:t>
              </a:r>
              <a:endParaRPr lang="en-US" dirty="0">
                <a:solidFill>
                  <a:schemeClr val="tx1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1519901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rPr>
                <a:t>0</a:t>
              </a:r>
              <a:endParaRPr lang="en-US" dirty="0">
                <a:solidFill>
                  <a:schemeClr val="tx1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2411152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rPr>
                <a:t>0</a:t>
              </a:r>
              <a:endParaRPr lang="en-US" dirty="0">
                <a:solidFill>
                  <a:schemeClr val="tx1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3302403" y="2738326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rPr>
                <a:t>0</a:t>
              </a:r>
              <a:endParaRPr lang="en-US" dirty="0">
                <a:solidFill>
                  <a:schemeClr val="tx1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15436" y="5221525"/>
            <a:ext cx="1168789" cy="1168789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3688355" y="5237725"/>
            <a:ext cx="3673114" cy="1475713"/>
            <a:chOff x="-479811" y="1751737"/>
            <a:chExt cx="5881453" cy="2600511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11626" y="1998496"/>
              <a:ext cx="890016" cy="890016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98981" y="1966357"/>
              <a:ext cx="922155" cy="922155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23804" y="1751737"/>
              <a:ext cx="1136775" cy="1136775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-479809" y="3113586"/>
              <a:ext cx="1729993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rPr>
                <a:t>Weight:</a:t>
              </a:r>
              <a:endParaRPr lang="en-US" dirty="0">
                <a:solidFill>
                  <a:schemeClr val="accent4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-479809" y="3701409"/>
              <a:ext cx="1729993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rPr>
                <a:t>Value:</a:t>
              </a:r>
              <a:endParaRPr lang="en-US" dirty="0">
                <a:solidFill>
                  <a:schemeClr val="accent1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782501" y="3005866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rPr>
                <a:t>1</a:t>
              </a:r>
              <a:endParaRPr lang="en-US" dirty="0">
                <a:solidFill>
                  <a:schemeClr val="accent4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250794" y="3005864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rPr>
                <a:t>2</a:t>
              </a:r>
              <a:endParaRPr lang="en-US" dirty="0">
                <a:solidFill>
                  <a:schemeClr val="accent4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718736" y="3005862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rPr>
                <a:t>3</a:t>
              </a:r>
              <a:endParaRPr lang="en-US" dirty="0">
                <a:solidFill>
                  <a:schemeClr val="accent4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747641" y="3701409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rPr>
                <a:t>1</a:t>
              </a:r>
              <a:endParaRPr lang="en-US" dirty="0">
                <a:solidFill>
                  <a:schemeClr val="accent1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3215758" y="3667231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rPr>
                <a:t>4</a:t>
              </a:r>
              <a:endParaRPr lang="en-US" dirty="0">
                <a:solidFill>
                  <a:schemeClr val="accent1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4718736" y="3655655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rPr>
                <a:t>6</a:t>
              </a:r>
              <a:endParaRPr lang="en-US" dirty="0">
                <a:solidFill>
                  <a:schemeClr val="accent1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-479811" y="2402818"/>
              <a:ext cx="177038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5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rPr>
                <a:t>Item:</a:t>
              </a:r>
              <a:endParaRPr lang="en-US" dirty="0">
                <a:solidFill>
                  <a:schemeClr val="accent5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7592139" y="6313328"/>
            <a:ext cx="13994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7030A0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rPr>
              <a:t>Capacity: 3</a:t>
            </a:r>
            <a:endParaRPr lang="en-US" sz="2000" dirty="0">
              <a:solidFill>
                <a:srgbClr val="7030A0"/>
              </a:solidFill>
              <a:latin typeface="Times New Roman" panose="02020603050405020304" charset="0"/>
              <a:ea typeface="楷体" panose="02010609060101010101" pitchFamily="49" charset="-122"/>
              <a:cs typeface="Times New Roman" panose="02020603050405020304" charset="0"/>
            </a:endParaRPr>
          </a:p>
        </p:txBody>
      </p:sp>
      <p:sp>
        <p:nvSpPr>
          <p:cNvPr id="30" name="Title 29"/>
          <p:cNvSpPr>
            <a:spLocks noGrp="1"/>
          </p:cNvSpPr>
          <p:nvPr>
            <p:ph type="title"/>
          </p:nvPr>
        </p:nvSpPr>
        <p:spPr>
          <a:xfrm>
            <a:off x="-67945" y="271145"/>
            <a:ext cx="8229600" cy="1143000"/>
          </a:xfrm>
        </p:spPr>
        <p:txBody>
          <a:bodyPr/>
          <a:lstStyle/>
          <a:p>
            <a:r>
              <a:rPr lang="zh-CN" altLang="en-US" dirty="0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rPr>
              <a:t>示例</a:t>
            </a:r>
            <a:endParaRPr lang="zh-CN" altLang="en-US" dirty="0">
              <a:latin typeface="Times New Roman" panose="02020603050405020304" charset="0"/>
              <a:ea typeface="楷体" panose="02010609060101010101" pitchFamily="49" charset="-122"/>
              <a:cs typeface="Times New Roman" panose="02020603050405020304" charset="0"/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2119536" y="2715881"/>
            <a:ext cx="2774094" cy="699992"/>
            <a:chOff x="628650" y="2737674"/>
            <a:chExt cx="3565004" cy="857179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32" name="Rectangle 31"/>
            <p:cNvSpPr/>
            <p:nvPr/>
          </p:nvSpPr>
          <p:spPr>
            <a:xfrm>
              <a:off x="628650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rPr>
                <a:t>0</a:t>
              </a:r>
              <a:endParaRPr lang="en-US" dirty="0">
                <a:solidFill>
                  <a:schemeClr val="tx1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1519901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dirty="0">
                <a:solidFill>
                  <a:schemeClr val="tx1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411152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dirty="0">
                <a:solidFill>
                  <a:schemeClr val="tx1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3302403" y="2738326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dirty="0">
                <a:solidFill>
                  <a:schemeClr val="tx1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2117568" y="3413313"/>
            <a:ext cx="2774094" cy="699992"/>
            <a:chOff x="628650" y="2737674"/>
            <a:chExt cx="3565004" cy="857179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38" name="Rectangle 37"/>
            <p:cNvSpPr/>
            <p:nvPr/>
          </p:nvSpPr>
          <p:spPr>
            <a:xfrm>
              <a:off x="628650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rPr>
                <a:t>0</a:t>
              </a:r>
              <a:endParaRPr lang="en-US" dirty="0">
                <a:solidFill>
                  <a:schemeClr val="tx1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1519901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dirty="0">
                <a:solidFill>
                  <a:schemeClr val="tx1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2411152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dirty="0">
                <a:solidFill>
                  <a:schemeClr val="tx1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3302403" y="2738326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dirty="0">
                <a:solidFill>
                  <a:schemeClr val="tx1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2117568" y="4111105"/>
            <a:ext cx="2774094" cy="699992"/>
            <a:chOff x="628650" y="2737674"/>
            <a:chExt cx="3565004" cy="857179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44" name="Rectangle 43"/>
            <p:cNvSpPr/>
            <p:nvPr/>
          </p:nvSpPr>
          <p:spPr>
            <a:xfrm>
              <a:off x="628650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rPr>
                <a:t>0</a:t>
              </a:r>
              <a:endParaRPr lang="en-US" dirty="0">
                <a:solidFill>
                  <a:schemeClr val="tx1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1519901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dirty="0">
                <a:solidFill>
                  <a:schemeClr val="tx1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2411152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dirty="0">
                <a:solidFill>
                  <a:schemeClr val="tx1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3302403" y="2738326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dirty="0">
                <a:solidFill>
                  <a:schemeClr val="tx1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</p:grpSp>
      <p:pic>
        <p:nvPicPr>
          <p:cNvPr id="49" name="Picture 4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6192" y="4328932"/>
            <a:ext cx="478947" cy="435192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6192" y="3563080"/>
            <a:ext cx="478947" cy="435192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9909" y="2872314"/>
            <a:ext cx="478947" cy="435192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048" y="3563080"/>
            <a:ext cx="527428" cy="479244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805" y="4328932"/>
            <a:ext cx="527428" cy="479244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0" y="4416041"/>
            <a:ext cx="467136" cy="424460"/>
          </a:xfrm>
          <a:prstGeom prst="rect">
            <a:avLst/>
          </a:prstGeom>
        </p:spPr>
      </p:pic>
      <p:sp>
        <p:nvSpPr>
          <p:cNvPr id="65" name="Rectangle 64"/>
          <p:cNvSpPr/>
          <p:nvPr/>
        </p:nvSpPr>
        <p:spPr>
          <a:xfrm>
            <a:off x="1388747" y="5524009"/>
            <a:ext cx="475267" cy="48652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317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>
              <a:solidFill>
                <a:schemeClr val="tx1"/>
              </a:solidFill>
              <a:latin typeface="Times New Roman" panose="02020603050405020304" charset="0"/>
              <a:ea typeface="楷体" panose="02010609060101010101" pitchFamily="49" charset="-122"/>
              <a:cs typeface="Times New Roman" panose="02020603050405020304" charset="0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476286" y="5527085"/>
            <a:ext cx="478947" cy="483449"/>
          </a:xfrm>
          <a:prstGeom prst="rect">
            <a:avLst/>
          </a:prstGeom>
          <a:solidFill>
            <a:schemeClr val="accent6">
              <a:lumMod val="75000"/>
            </a:schemeClr>
          </a:solidFill>
          <a:ln w="317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>
              <a:solidFill>
                <a:schemeClr val="tx1"/>
              </a:solidFill>
              <a:latin typeface="Times New Roman" panose="02020603050405020304" charset="0"/>
              <a:ea typeface="楷体" panose="02010609060101010101" pitchFamily="49" charset="-122"/>
              <a:cs typeface="Times New Roman" panose="02020603050405020304" charset="0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152399" y="6056700"/>
            <a:ext cx="1121025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rPr>
              <a:t>current entry</a:t>
            </a:r>
            <a:endParaRPr lang="en-US" altLang="zh-CN" dirty="0">
              <a:latin typeface="Times New Roman" panose="02020603050405020304" charset="0"/>
              <a:ea typeface="楷体" panose="02010609060101010101" pitchFamily="49" charset="-122"/>
              <a:cs typeface="Times New Roman" panose="02020603050405020304" charset="0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1273424" y="6035788"/>
            <a:ext cx="1617910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rPr>
              <a:t>relevant previous entry</a:t>
            </a:r>
            <a:endParaRPr lang="en-US" dirty="0">
              <a:latin typeface="Times New Roman" panose="02020603050405020304" charset="0"/>
              <a:ea typeface="楷体" panose="02010609060101010101" pitchFamily="49" charset="-122"/>
              <a:cs typeface="Times New Roman" panose="02020603050405020304" charset="0"/>
            </a:endParaRPr>
          </a:p>
        </p:txBody>
      </p:sp>
      <p:sp>
        <p:nvSpPr>
          <p:cNvPr id="63" name="Text Box 3"/>
          <p:cNvSpPr txBox="1">
            <a:spLocks noChangeArrowheads="1"/>
          </p:cNvSpPr>
          <p:nvPr/>
        </p:nvSpPr>
        <p:spPr bwMode="auto">
          <a:xfrm>
            <a:off x="5190447" y="103531"/>
            <a:ext cx="3953553" cy="250680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  <a:miter lim="800000"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lIns="144000" tIns="144000" bIns="144000">
            <a:spAutoFit/>
          </a:bodyPr>
          <a:lstStyle/>
          <a:p>
            <a:pPr marL="342900" indent="-342900">
              <a:buAutoNum type="arabicPeriod"/>
              <a:defRPr/>
            </a:pP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n</a:t>
            </a:r>
            <a:r>
              <a:rPr lang="en-US" altLang="zh-CN" sz="800" dirty="0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  <a:sym typeface="Symbol" panose="05050102010706020507" pitchFamily="18" charset="2"/>
              </a:rPr>
              <a:t>  </a:t>
            </a: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length(weights)</a:t>
            </a:r>
            <a:endParaRPr lang="en-US" altLang="zh-CN" sz="800" dirty="0"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charset="0"/>
            </a:endParaRPr>
          </a:p>
          <a:p>
            <a:pPr marL="342900" indent="-342900">
              <a:buAutoNum type="arabicPeriod"/>
              <a:defRPr/>
            </a:pPr>
            <a:r>
              <a:rPr lang="pl-PL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For  x</a:t>
            </a:r>
            <a:r>
              <a:rPr lang="en-US" altLang="zh-CN" sz="800" dirty="0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  <a:sym typeface="Symbol" panose="05050102010706020507" pitchFamily="18" charset="2"/>
              </a:rPr>
              <a:t>  </a:t>
            </a:r>
            <a:r>
              <a:rPr lang="pl-PL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0 To  </a:t>
            </a: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C</a:t>
            </a:r>
            <a:r>
              <a:rPr lang="pl-PL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  Do </a:t>
            </a:r>
            <a:endParaRPr lang="en-US" altLang="zh-CN" sz="800" dirty="0"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charset="0"/>
            </a:endParaRPr>
          </a:p>
          <a:p>
            <a:pPr marL="342900" indent="-342900">
              <a:buAutoNum type="arabicPeriod"/>
              <a:defRPr/>
            </a:pPr>
            <a:r>
              <a:rPr lang="pt-BR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    For j</a:t>
            </a:r>
            <a:r>
              <a:rPr lang="en-US" altLang="zh-CN" sz="800" dirty="0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  <a:sym typeface="Symbol" panose="05050102010706020507" pitchFamily="18" charset="2"/>
              </a:rPr>
              <a:t>  </a:t>
            </a:r>
            <a:r>
              <a:rPr lang="pt-BR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1 To n Do</a:t>
            </a:r>
            <a:endParaRPr lang="pt-BR" altLang="zh-CN" sz="800" dirty="0"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charset="0"/>
            </a:endParaRPr>
          </a:p>
          <a:p>
            <a:pPr marL="342900" indent="-342900">
              <a:buAutoNum type="arabicPeriod"/>
              <a:defRPr/>
            </a:pP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        ITEMS[</a:t>
            </a:r>
            <a:r>
              <a:rPr lang="en-US" altLang="zh-CN" sz="800" dirty="0" err="1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x,j</a:t>
            </a: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] </a:t>
            </a:r>
            <a:r>
              <a:rPr lang="en-US" altLang="zh-CN" sz="800" dirty="0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  <a:sym typeface="Symbol" panose="05050102010706020507" pitchFamily="18" charset="2"/>
              </a:rPr>
              <a:t></a:t>
            </a: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 ∅ </a:t>
            </a:r>
            <a:endParaRPr lang="en-US" altLang="zh-CN" sz="800" dirty="0"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charset="0"/>
            </a:endParaRPr>
          </a:p>
          <a:p>
            <a:pPr marL="342900" indent="-342900">
              <a:buAutoNum type="arabicPeriod"/>
              <a:defRPr/>
            </a:pPr>
            <a:r>
              <a:rPr lang="pl-PL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For   x</a:t>
            </a:r>
            <a:r>
              <a:rPr lang="en-US" altLang="zh-CN" sz="800" dirty="0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  <a:sym typeface="Symbol" panose="05050102010706020507" pitchFamily="18" charset="2"/>
              </a:rPr>
              <a:t>  </a:t>
            </a:r>
            <a:r>
              <a:rPr lang="pl-PL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0   To   </a:t>
            </a: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C</a:t>
            </a:r>
            <a:r>
              <a:rPr lang="pl-PL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   Do </a:t>
            </a:r>
            <a:endParaRPr lang="en-US" altLang="zh-CN" sz="800" dirty="0"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charset="0"/>
            </a:endParaRPr>
          </a:p>
          <a:p>
            <a:pPr marL="342900" indent="-342900">
              <a:buAutoNum type="arabicPeriod"/>
              <a:defRPr/>
            </a:pP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    K[x,0] </a:t>
            </a:r>
            <a:r>
              <a:rPr lang="en-US" altLang="zh-CN" sz="800" dirty="0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  <a:sym typeface="Symbol" panose="05050102010706020507" pitchFamily="18" charset="2"/>
              </a:rPr>
              <a:t></a:t>
            </a: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 0  </a:t>
            </a:r>
            <a:r>
              <a:rPr lang="pt-BR" altLang="zh-CN" sz="800" dirty="0">
                <a:latin typeface="Consolas" panose="020B0609020204030204" pitchFamily="49" charset="0"/>
                <a:ea typeface="楷体" panose="02010609060101010101" pitchFamily="49" charset="-122"/>
                <a:cs typeface="Times New Roman" panose="02020603050405020304" charset="0"/>
              </a:rPr>
              <a:t>/*</a:t>
            </a:r>
            <a:r>
              <a:rPr lang="zh-CN" altLang="en-US" sz="800" dirty="0">
                <a:latin typeface="Consolas" panose="020B0609020204030204" pitchFamily="49" charset="0"/>
                <a:ea typeface="楷体" panose="02010609060101010101" pitchFamily="49" charset="-122"/>
                <a:cs typeface="Times New Roman" panose="02020603050405020304" charset="0"/>
              </a:rPr>
              <a:t>初始化第</a:t>
            </a:r>
            <a:r>
              <a:rPr lang="en-US" altLang="zh-CN" sz="800" dirty="0">
                <a:latin typeface="Consolas" panose="020B0609020204030204" pitchFamily="49" charset="0"/>
                <a:ea typeface="楷体" panose="02010609060101010101" pitchFamily="49" charset="-122"/>
                <a:cs typeface="Times New Roman" panose="02020603050405020304" charset="0"/>
              </a:rPr>
              <a:t>0</a:t>
            </a:r>
            <a:r>
              <a:rPr lang="zh-CN" altLang="en-US" sz="800" dirty="0">
                <a:latin typeface="Consolas" panose="020B0609020204030204" pitchFamily="49" charset="0"/>
                <a:ea typeface="楷体" panose="02010609060101010101" pitchFamily="49" charset="-122"/>
                <a:cs typeface="Times New Roman" panose="02020603050405020304" charset="0"/>
              </a:rPr>
              <a:t>列*</a:t>
            </a:r>
            <a:r>
              <a:rPr lang="en-US" altLang="zh-CN" sz="800" dirty="0">
                <a:latin typeface="Consolas" panose="020B0609020204030204" pitchFamily="49" charset="0"/>
                <a:ea typeface="楷体" panose="02010609060101010101" pitchFamily="49" charset="-122"/>
                <a:cs typeface="Times New Roman" panose="02020603050405020304" charset="0"/>
              </a:rPr>
              <a:t>/</a:t>
            </a:r>
            <a:endParaRPr lang="en-US" altLang="zh-CN" sz="800" dirty="0"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charset="0"/>
            </a:endParaRPr>
          </a:p>
          <a:p>
            <a:pPr marL="342900" indent="-342900">
              <a:buAutoNum type="arabicPeriod"/>
              <a:defRPr/>
            </a:pPr>
            <a:r>
              <a:rPr lang="pt-BR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For   j</a:t>
            </a:r>
            <a:r>
              <a:rPr lang="en-US" altLang="zh-CN" sz="800" dirty="0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  <a:sym typeface="Symbol" panose="05050102010706020507" pitchFamily="18" charset="2"/>
              </a:rPr>
              <a:t>  </a:t>
            </a:r>
            <a:r>
              <a:rPr lang="pt-BR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1   To   n    Do</a:t>
            </a:r>
            <a:endParaRPr lang="pt-BR" altLang="zh-CN" sz="800" dirty="0"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charset="0"/>
            </a:endParaRPr>
          </a:p>
          <a:p>
            <a:pPr marL="342900" indent="-342900">
              <a:buAutoNum type="arabicPeriod"/>
              <a:defRPr/>
            </a:pP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    K[0,j] </a:t>
            </a:r>
            <a:r>
              <a:rPr lang="en-US" altLang="zh-CN" sz="800" dirty="0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  <a:sym typeface="Symbol" panose="05050102010706020507" pitchFamily="18" charset="2"/>
              </a:rPr>
              <a:t></a:t>
            </a: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 0 </a:t>
            </a:r>
            <a:r>
              <a:rPr lang="pt-BR" altLang="zh-CN" sz="800" dirty="0">
                <a:latin typeface="Consolas" panose="020B0609020204030204" pitchFamily="49" charset="0"/>
                <a:ea typeface="楷体" panose="02010609060101010101" pitchFamily="49" charset="-122"/>
                <a:cs typeface="Times New Roman" panose="02020603050405020304" charset="0"/>
              </a:rPr>
              <a:t>/*</a:t>
            </a:r>
            <a:r>
              <a:rPr lang="zh-CN" altLang="en-US" sz="800" dirty="0">
                <a:latin typeface="Consolas" panose="020B0609020204030204" pitchFamily="49" charset="0"/>
                <a:ea typeface="楷体" panose="02010609060101010101" pitchFamily="49" charset="-122"/>
                <a:cs typeface="Times New Roman" panose="02020603050405020304" charset="0"/>
              </a:rPr>
              <a:t>初始化第</a:t>
            </a:r>
            <a:r>
              <a:rPr lang="en-US" altLang="zh-CN" sz="800" dirty="0">
                <a:latin typeface="Consolas" panose="020B0609020204030204" pitchFamily="49" charset="0"/>
                <a:ea typeface="楷体" panose="02010609060101010101" pitchFamily="49" charset="-122"/>
                <a:cs typeface="Times New Roman" panose="02020603050405020304" charset="0"/>
              </a:rPr>
              <a:t>0</a:t>
            </a:r>
            <a:r>
              <a:rPr lang="zh-CN" altLang="en-US" sz="800" dirty="0">
                <a:latin typeface="Consolas" panose="020B0609020204030204" pitchFamily="49" charset="0"/>
                <a:ea typeface="楷体" panose="02010609060101010101" pitchFamily="49" charset="-122"/>
                <a:cs typeface="Times New Roman" panose="02020603050405020304" charset="0"/>
              </a:rPr>
              <a:t>行*</a:t>
            </a:r>
            <a:r>
              <a:rPr lang="en-US" altLang="zh-CN" sz="800" dirty="0">
                <a:latin typeface="Consolas" panose="020B0609020204030204" pitchFamily="49" charset="0"/>
                <a:ea typeface="楷体" panose="02010609060101010101" pitchFamily="49" charset="-122"/>
                <a:cs typeface="Times New Roman" panose="02020603050405020304" charset="0"/>
              </a:rPr>
              <a:t>/</a:t>
            </a: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 </a:t>
            </a:r>
            <a:endParaRPr lang="en-US" altLang="zh-CN" sz="800" dirty="0"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charset="0"/>
            </a:endParaRPr>
          </a:p>
          <a:p>
            <a:pPr marL="342900" indent="-342900">
              <a:buAutoNum type="arabicPeriod"/>
              <a:defRPr/>
            </a:pPr>
            <a:r>
              <a:rPr lang="pl-PL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For   x</a:t>
            </a:r>
            <a:r>
              <a:rPr lang="en-US" altLang="zh-CN" sz="800" dirty="0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  <a:sym typeface="Symbol" panose="05050102010706020507" pitchFamily="18" charset="2"/>
              </a:rPr>
              <a:t>  </a:t>
            </a:r>
            <a:r>
              <a:rPr lang="pl-PL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0   To   </a:t>
            </a: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C</a:t>
            </a:r>
            <a:r>
              <a:rPr lang="pl-PL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   Do </a:t>
            </a:r>
            <a:endParaRPr lang="en-US" altLang="zh-CN" sz="800" dirty="0"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charset="0"/>
            </a:endParaRPr>
          </a:p>
          <a:p>
            <a:pPr marL="342900" indent="-342900">
              <a:buAutoNum type="arabicPeriod"/>
              <a:defRPr/>
            </a:pPr>
            <a:r>
              <a:rPr lang="pt-BR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    For   j</a:t>
            </a:r>
            <a:r>
              <a:rPr lang="en-US" altLang="zh-CN" sz="800" dirty="0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  <a:sym typeface="Symbol" panose="05050102010706020507" pitchFamily="18" charset="2"/>
              </a:rPr>
              <a:t>  </a:t>
            </a:r>
            <a:r>
              <a:rPr lang="pt-BR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1   To   n    Do</a:t>
            </a:r>
            <a:endParaRPr lang="pt-BR" altLang="zh-CN" sz="800" dirty="0"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charset="0"/>
            </a:endParaRPr>
          </a:p>
          <a:p>
            <a:pPr marL="342900" indent="-342900">
              <a:buAutoNum type="arabicPeriod"/>
              <a:defRPr/>
            </a:pP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        </a:t>
            </a:r>
            <a:r>
              <a:rPr lang="pl-PL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K[x</a:t>
            </a: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,</a:t>
            </a:r>
            <a:r>
              <a:rPr lang="pl-PL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j] </a:t>
            </a:r>
            <a:r>
              <a:rPr lang="en-US" altLang="zh-CN" sz="800" dirty="0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  <a:sym typeface="Symbol" panose="05050102010706020507" pitchFamily="18" charset="2"/>
              </a:rPr>
              <a:t></a:t>
            </a:r>
            <a:r>
              <a:rPr lang="pl-PL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 K[x</a:t>
            </a: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,</a:t>
            </a:r>
            <a:r>
              <a:rPr lang="pl-PL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j-1]</a:t>
            </a:r>
            <a:endParaRPr lang="pl-PL" altLang="zh-CN" sz="800" dirty="0"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charset="0"/>
            </a:endParaRPr>
          </a:p>
          <a:p>
            <a:pPr marL="342900" indent="-342900">
              <a:buAutoNum type="arabicPeriod"/>
              <a:defRPr/>
            </a:pP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        IF </a:t>
            </a:r>
            <a:r>
              <a:rPr lang="en-US" altLang="zh-CN" sz="800" dirty="0" err="1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w</a:t>
            </a:r>
            <a:r>
              <a:rPr lang="en-US" altLang="zh-CN" sz="800" baseline="-25000" dirty="0" err="1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j</a:t>
            </a: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 ≤ x THEN</a:t>
            </a:r>
            <a:endParaRPr lang="en-US" altLang="zh-CN" sz="800" dirty="0"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charset="0"/>
            </a:endParaRPr>
          </a:p>
          <a:p>
            <a:pPr marL="342900" indent="-342900">
              <a:buAutoNum type="arabicPeriod"/>
              <a:defRPr/>
            </a:pP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            K[</a:t>
            </a:r>
            <a:r>
              <a:rPr lang="en-US" altLang="zh-CN" sz="800" dirty="0" err="1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x,j</a:t>
            </a: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] </a:t>
            </a:r>
            <a:r>
              <a:rPr lang="en-US" altLang="zh-CN" sz="800" dirty="0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  <a:sym typeface="Symbol" panose="05050102010706020507" pitchFamily="18" charset="2"/>
              </a:rPr>
              <a:t></a:t>
            </a: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 max{ K[</a:t>
            </a:r>
            <a:r>
              <a:rPr lang="en-US" altLang="zh-CN" sz="800" dirty="0" err="1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x,j</a:t>
            </a: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], K[x – w</a:t>
            </a:r>
            <a:r>
              <a:rPr lang="en-US" altLang="zh-CN" sz="800" baseline="-250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j</a:t>
            </a: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,j-1] + </a:t>
            </a:r>
            <a:r>
              <a:rPr lang="en-US" altLang="zh-CN" sz="800" dirty="0" err="1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v</a:t>
            </a:r>
            <a:r>
              <a:rPr lang="en-US" altLang="zh-CN" sz="800" baseline="-25000" dirty="0" err="1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j</a:t>
            </a: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 }</a:t>
            </a:r>
            <a:endParaRPr lang="en-US" altLang="zh-CN" sz="800" dirty="0"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charset="0"/>
            </a:endParaRPr>
          </a:p>
          <a:p>
            <a:pPr marL="342900" indent="-342900">
              <a:buAutoNum type="arabicPeriod"/>
              <a:defRPr/>
            </a:pP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            IF k[</a:t>
            </a:r>
            <a:r>
              <a:rPr lang="en-US" altLang="zh-CN" sz="800" dirty="0" err="1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x,j</a:t>
            </a: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] was updated THEN</a:t>
            </a:r>
            <a:endParaRPr lang="en-US" altLang="zh-CN" sz="800" dirty="0"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charset="0"/>
            </a:endParaRPr>
          </a:p>
          <a:p>
            <a:pPr marL="342900" indent="-342900">
              <a:buAutoNum type="arabicPeriod"/>
              <a:defRPr/>
            </a:pP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                ITEMS[</a:t>
            </a:r>
            <a:r>
              <a:rPr lang="en-US" altLang="zh-CN" sz="800" dirty="0" err="1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x,j</a:t>
            </a: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]</a:t>
            </a:r>
            <a:r>
              <a:rPr lang="en-US" altLang="zh-CN" sz="800" dirty="0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  <a:sym typeface="Symbol" panose="05050102010706020507" pitchFamily="18" charset="2"/>
              </a:rPr>
              <a:t>  </a:t>
            </a: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ITEMS[x – w</a:t>
            </a:r>
            <a:r>
              <a:rPr lang="en-US" altLang="zh-CN" sz="800" baseline="-250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j</a:t>
            </a: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,j-1]∪ {ITEM j}</a:t>
            </a:r>
            <a:endParaRPr lang="en-US" altLang="zh-CN" sz="800" dirty="0"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charset="0"/>
            </a:endParaRPr>
          </a:p>
          <a:p>
            <a:pPr marL="342900" indent="-342900">
              <a:buAutoNum type="arabicPeriod"/>
              <a:defRPr/>
            </a:pP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            ELSE</a:t>
            </a:r>
            <a:endParaRPr lang="en-US" altLang="zh-CN" sz="800" dirty="0"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charset="0"/>
            </a:endParaRPr>
          </a:p>
          <a:p>
            <a:pPr marL="342900" indent="-342900">
              <a:buAutoNum type="arabicPeriod"/>
              <a:defRPr/>
            </a:pP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                ITEMS[</a:t>
            </a:r>
            <a:r>
              <a:rPr lang="en-US" altLang="zh-CN" sz="800" dirty="0" err="1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x,j</a:t>
            </a: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]</a:t>
            </a:r>
            <a:r>
              <a:rPr lang="en-US" altLang="zh-CN" sz="800" dirty="0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  <a:sym typeface="Symbol" panose="05050102010706020507" pitchFamily="18" charset="2"/>
              </a:rPr>
              <a:t>  </a:t>
            </a: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ITEMS[x,j-1] </a:t>
            </a:r>
            <a:endParaRPr lang="en-US" altLang="zh-CN" sz="800" dirty="0"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charset="0"/>
            </a:endParaRPr>
          </a:p>
          <a:p>
            <a:pPr marL="342900" indent="-342900">
              <a:buAutoNum type="arabicPeriod"/>
              <a:defRPr/>
            </a:pP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Return K[</a:t>
            </a:r>
            <a:r>
              <a:rPr lang="en-US" altLang="zh-CN" sz="800" dirty="0" err="1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C,n</a:t>
            </a: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], ITEMS[</a:t>
            </a:r>
            <a:r>
              <a:rPr lang="en-US" altLang="zh-CN" sz="800" dirty="0" err="1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C,n</a:t>
            </a: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]</a:t>
            </a:r>
            <a:endParaRPr lang="en-US" altLang="zh-CN" sz="800" dirty="0"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4" name="TextBox 54"/>
              <p:cNvSpPr txBox="1"/>
              <p:nvPr/>
            </p:nvSpPr>
            <p:spPr>
              <a:xfrm>
                <a:off x="1345689" y="2160378"/>
                <a:ext cx="7407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𝑗</m:t>
                      </m:r>
                      <m:r>
                        <a:rPr lang="en-US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=</m:t>
                      </m:r>
                      <m:r>
                        <a:rPr lang="en-US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0</m:t>
                      </m:r>
                    </m:oMath>
                  </m:oMathPara>
                </a14:m>
                <a:endParaRPr lang="en-US" dirty="0">
                  <a:solidFill>
                    <a:srgbClr val="0000FF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64" name="TextBox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5689" y="2160378"/>
                <a:ext cx="740780" cy="369332"/>
              </a:xfrm>
              <a:prstGeom prst="rect">
                <a:avLst/>
              </a:prstGeom>
              <a:blipFill rotWithShape="1">
                <a:blip r:embed="rId5"/>
                <a:stretch>
                  <a:fillRect l="-17" t="-29" r="67" b="1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9" name="TextBox 55"/>
              <p:cNvSpPr txBox="1"/>
              <p:nvPr/>
            </p:nvSpPr>
            <p:spPr>
              <a:xfrm>
                <a:off x="1345689" y="2933216"/>
                <a:ext cx="7407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𝑗</m:t>
                      </m:r>
                      <m:r>
                        <a:rPr lang="en-US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=</m:t>
                      </m:r>
                      <m:r>
                        <a:rPr lang="en-US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1</m:t>
                      </m:r>
                    </m:oMath>
                  </m:oMathPara>
                </a14:m>
                <a:endParaRPr lang="en-US" dirty="0">
                  <a:solidFill>
                    <a:srgbClr val="0000FF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69" name="TextBox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5689" y="2933216"/>
                <a:ext cx="740780" cy="369332"/>
              </a:xfrm>
              <a:prstGeom prst="rect">
                <a:avLst/>
              </a:prstGeom>
              <a:blipFill rotWithShape="1">
                <a:blip r:embed="rId6"/>
                <a:stretch>
                  <a:fillRect l="-17" t="-41" r="67" b="1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0" name="TextBox 56"/>
              <p:cNvSpPr txBox="1"/>
              <p:nvPr/>
            </p:nvSpPr>
            <p:spPr>
              <a:xfrm>
                <a:off x="1345689" y="3643426"/>
                <a:ext cx="7407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𝑗</m:t>
                      </m:r>
                      <m:r>
                        <a:rPr lang="en-US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=</m:t>
                      </m:r>
                      <m:r>
                        <a:rPr lang="en-US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2</m:t>
                      </m:r>
                    </m:oMath>
                  </m:oMathPara>
                </a14:m>
                <a:endParaRPr lang="en-US" dirty="0">
                  <a:solidFill>
                    <a:srgbClr val="0000FF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70" name="TextBox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5689" y="3643426"/>
                <a:ext cx="740780" cy="369332"/>
              </a:xfrm>
              <a:prstGeom prst="rect">
                <a:avLst/>
              </a:prstGeom>
              <a:blipFill rotWithShape="1">
                <a:blip r:embed="rId7"/>
                <a:stretch>
                  <a:fillRect l="-17" t="-117" r="67" b="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1" name="TextBox 57"/>
              <p:cNvSpPr txBox="1"/>
              <p:nvPr/>
            </p:nvSpPr>
            <p:spPr>
              <a:xfrm>
                <a:off x="1295400" y="4361862"/>
                <a:ext cx="7407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𝑗</m:t>
                      </m:r>
                      <m:r>
                        <a:rPr lang="en-US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=</m:t>
                      </m:r>
                      <m:r>
                        <a:rPr lang="en-US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3</m:t>
                      </m:r>
                    </m:oMath>
                  </m:oMathPara>
                </a14:m>
                <a:endParaRPr lang="en-US" dirty="0">
                  <a:solidFill>
                    <a:srgbClr val="0000FF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71" name="TextBox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5400" y="4361862"/>
                <a:ext cx="740780" cy="369332"/>
              </a:xfrm>
              <a:prstGeom prst="rect">
                <a:avLst/>
              </a:prstGeom>
              <a:blipFill rotWithShape="1">
                <a:blip r:embed="rId8"/>
                <a:stretch>
                  <a:fillRect t="-13" r="50" b="12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2" name="TextBox 58"/>
              <p:cNvSpPr txBox="1"/>
              <p:nvPr/>
            </p:nvSpPr>
            <p:spPr>
              <a:xfrm>
                <a:off x="2037320" y="1508159"/>
                <a:ext cx="7717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𝑥</m:t>
                      </m:r>
                      <m:r>
                        <a:rPr lang="en-US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=</m:t>
                      </m:r>
                      <m:r>
                        <a:rPr lang="en-US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0</m:t>
                      </m:r>
                    </m:oMath>
                  </m:oMathPara>
                </a14:m>
                <a:endParaRPr lang="en-US" dirty="0">
                  <a:solidFill>
                    <a:srgbClr val="0000FF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72" name="TextBox 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7320" y="1508159"/>
                <a:ext cx="771797" cy="369332"/>
              </a:xfrm>
              <a:prstGeom prst="rect">
                <a:avLst/>
              </a:prstGeom>
              <a:blipFill rotWithShape="1">
                <a:blip r:embed="rId9"/>
                <a:stretch>
                  <a:fillRect l="-31" t="-9" r="66" b="1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3" name="TextBox 59"/>
              <p:cNvSpPr txBox="1"/>
              <p:nvPr/>
            </p:nvSpPr>
            <p:spPr>
              <a:xfrm>
                <a:off x="2730843" y="1508159"/>
                <a:ext cx="7717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𝑥</m:t>
                      </m:r>
                      <m:r>
                        <a:rPr lang="en-US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=</m:t>
                      </m:r>
                      <m:r>
                        <a:rPr lang="en-US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1</m:t>
                      </m:r>
                    </m:oMath>
                  </m:oMathPara>
                </a14:m>
                <a:endParaRPr lang="en-US" dirty="0">
                  <a:solidFill>
                    <a:srgbClr val="0000FF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73" name="TextBox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0843" y="1508159"/>
                <a:ext cx="771797" cy="369332"/>
              </a:xfrm>
              <a:prstGeom prst="rect">
                <a:avLst/>
              </a:prstGeom>
              <a:blipFill rotWithShape="1">
                <a:blip r:embed="rId10"/>
                <a:stretch>
                  <a:fillRect l="-44" t="-9" r="80" b="1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4" name="TextBox 60"/>
              <p:cNvSpPr txBox="1"/>
              <p:nvPr/>
            </p:nvSpPr>
            <p:spPr>
              <a:xfrm>
                <a:off x="3429000" y="1508159"/>
                <a:ext cx="87639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𝑥</m:t>
                      </m:r>
                      <m:r>
                        <a:rPr lang="en-US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=</m:t>
                      </m:r>
                      <m:r>
                        <a:rPr lang="en-US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2</m:t>
                      </m:r>
                    </m:oMath>
                  </m:oMathPara>
                </a14:m>
                <a:endParaRPr lang="en-US" dirty="0">
                  <a:solidFill>
                    <a:srgbClr val="0000FF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74" name="TextBox 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9000" y="1508159"/>
                <a:ext cx="876391" cy="369332"/>
              </a:xfrm>
              <a:prstGeom prst="rect">
                <a:avLst/>
              </a:prstGeom>
              <a:blipFill rotWithShape="1">
                <a:blip r:embed="rId11"/>
                <a:stretch>
                  <a:fillRect t="-9" r="10" b="1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5" name="TextBox 61"/>
              <p:cNvSpPr txBox="1"/>
              <p:nvPr/>
            </p:nvSpPr>
            <p:spPr>
              <a:xfrm>
                <a:off x="4278380" y="1508159"/>
                <a:ext cx="80107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𝑥</m:t>
                      </m:r>
                      <m:r>
                        <a:rPr lang="en-US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=</m:t>
                      </m:r>
                      <m:r>
                        <a:rPr lang="en-US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3</m:t>
                      </m:r>
                    </m:oMath>
                  </m:oMathPara>
                </a14:m>
                <a:endParaRPr lang="en-US" dirty="0">
                  <a:solidFill>
                    <a:srgbClr val="0000FF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75" name="TextBox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8380" y="1508159"/>
                <a:ext cx="801074" cy="369332"/>
              </a:xfrm>
              <a:prstGeom prst="rect">
                <a:avLst/>
              </a:prstGeom>
              <a:blipFill rotWithShape="1">
                <a:blip r:embed="rId12"/>
                <a:stretch>
                  <a:fillRect l="-48" t="-9" r="11" b="1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矩形 1"/>
              <p:cNvSpPr/>
              <p:nvPr/>
            </p:nvSpPr>
            <p:spPr>
              <a:xfrm>
                <a:off x="5020956" y="3336237"/>
                <a:ext cx="4007015" cy="66261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𝐾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i="1" dirty="0" err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charset="0"/>
                            </a:rPr>
                          </m:ctrlPr>
                        </m:dPr>
                        <m:e>
                          <m:r>
                            <a:rPr lang="en-US" altLang="zh-CN" i="1" dirty="0" err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charset="0"/>
                            </a:rPr>
                            <m:t>𝑥</m:t>
                          </m:r>
                          <m:r>
                            <a:rPr lang="en-US" altLang="zh-CN" i="1" dirty="0" err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charset="0"/>
                            </a:rPr>
                            <m:t>,</m:t>
                          </m:r>
                          <m:r>
                            <a:rPr lang="en-US" altLang="zh-CN" i="1" dirty="0" err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charset="0"/>
                            </a:rPr>
                            <m:t>𝑗</m:t>
                          </m:r>
                        </m:e>
                      </m:d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=</m:t>
                      </m:r>
                    </m:oMath>
                  </m:oMathPara>
                </a14:m>
                <a:endParaRPr lang="en-US" altLang="zh-CN" i="1" dirty="0">
                  <a:solidFill>
                    <a:srgbClr val="0000FF"/>
                  </a:solidFill>
                  <a:latin typeface="Cambria Math" panose="02040503050406030204" pitchFamily="18" charset="0"/>
                  <a:ea typeface="楷体" panose="02010609060101010101" pitchFamily="49" charset="-122"/>
                  <a:cs typeface="Times New Roman" panose="02020603050405020304" charset="0"/>
                </a:endParaRP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𝑚𝑎𝑥</m:t>
                      </m:r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⁡{</m:t>
                      </m:r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𝐾</m:t>
                      </m:r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[</m:t>
                      </m:r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𝑥</m:t>
                      </m:r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, </m:t>
                      </m:r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𝑗</m:t>
                      </m:r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−</m:t>
                      </m:r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1</m:t>
                      </m:r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] , </m:t>
                      </m:r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𝐾</m:t>
                      </m:r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[</m:t>
                      </m:r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𝑥</m:t>
                      </m:r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 –</m:t>
                      </m:r>
                      <m:sSub>
                        <m:sSubPr>
                          <m:ctrlPr>
                            <a:rPr lang="en-US" altLang="zh-CN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charset="0"/>
                            </a:rPr>
                            <m:t>𝑗</m:t>
                          </m:r>
                        </m:sub>
                      </m:sSub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, </m:t>
                      </m:r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𝑗</m:t>
                      </m:r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−</m:t>
                      </m:r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1</m:t>
                      </m:r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] +</m:t>
                      </m:r>
                      <m:sSub>
                        <m:sSubPr>
                          <m:ctrlPr>
                            <a:rPr lang="en-US" altLang="zh-CN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charset="0"/>
                            </a:rPr>
                            <m:t>𝑗</m:t>
                          </m:r>
                        </m:sub>
                      </m:sSub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}</m:t>
                      </m:r>
                    </m:oMath>
                  </m:oMathPara>
                </a14:m>
                <a:endParaRPr lang="en-US" altLang="zh-CN" dirty="0">
                  <a:solidFill>
                    <a:srgbClr val="0000FF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0956" y="3336237"/>
                <a:ext cx="4007015" cy="662617"/>
              </a:xfrm>
              <a:prstGeom prst="rect">
                <a:avLst/>
              </a:prstGeom>
              <a:blipFill rotWithShape="1">
                <a:blip r:embed="rId13"/>
                <a:stretch>
                  <a:fillRect t="-88" r="4" b="-322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直接箭头连接符 8"/>
          <p:cNvCxnSpPr>
            <a:stCxn id="64" idx="1"/>
          </p:cNvCxnSpPr>
          <p:nvPr/>
        </p:nvCxnSpPr>
        <p:spPr>
          <a:xfrm>
            <a:off x="1345689" y="2345044"/>
            <a:ext cx="3755536" cy="19754"/>
          </a:xfrm>
          <a:prstGeom prst="straightConnector1">
            <a:avLst/>
          </a:prstGeom>
          <a:ln w="2540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箭头连接符 61"/>
          <p:cNvCxnSpPr/>
          <p:nvPr/>
        </p:nvCxnSpPr>
        <p:spPr>
          <a:xfrm rot="5400000">
            <a:off x="589382" y="3266133"/>
            <a:ext cx="3755536" cy="19754"/>
          </a:xfrm>
          <a:prstGeom prst="straightConnector1">
            <a:avLst/>
          </a:prstGeom>
          <a:ln w="2540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65" grpId="0" animBg="1"/>
      <p:bldP spid="66" grpId="0" animBg="1"/>
      <p:bldP spid="67" grpId="0" animBg="1"/>
      <p:bldP spid="68" grpId="0" animBg="1"/>
      <p:bldP spid="64" grpId="0"/>
      <p:bldP spid="69" grpId="0"/>
      <p:bldP spid="70" grpId="0"/>
      <p:bldP spid="71" grpId="0"/>
      <p:bldP spid="72" grpId="0"/>
      <p:bldP spid="73" grpId="0"/>
      <p:bldP spid="74" grpId="0"/>
      <p:bldP spid="75" grpId="0"/>
      <p:bldP spid="2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2116997" y="2016338"/>
            <a:ext cx="2774094" cy="699992"/>
            <a:chOff x="628650" y="2737674"/>
            <a:chExt cx="3565004" cy="857179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5" name="Rectangle 4"/>
            <p:cNvSpPr/>
            <p:nvPr/>
          </p:nvSpPr>
          <p:spPr>
            <a:xfrm>
              <a:off x="628650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rPr>
                <a:t>0</a:t>
              </a:r>
              <a:endParaRPr lang="en-US" dirty="0">
                <a:solidFill>
                  <a:schemeClr val="tx1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1519901" y="2737674"/>
              <a:ext cx="891251" cy="856527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rPr>
                <a:t>0</a:t>
              </a:r>
              <a:endParaRPr lang="en-US" dirty="0">
                <a:solidFill>
                  <a:schemeClr val="tx1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2411152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rPr>
                <a:t>0</a:t>
              </a:r>
              <a:endParaRPr lang="en-US" dirty="0">
                <a:solidFill>
                  <a:schemeClr val="tx1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3302403" y="2738326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rPr>
                <a:t>0</a:t>
              </a:r>
              <a:endParaRPr lang="en-US" dirty="0">
                <a:solidFill>
                  <a:schemeClr val="tx1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15436" y="5221525"/>
            <a:ext cx="1168789" cy="1168789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3688355" y="5237725"/>
            <a:ext cx="3673114" cy="1475713"/>
            <a:chOff x="-479811" y="1751737"/>
            <a:chExt cx="5881453" cy="2600511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11626" y="1998496"/>
              <a:ext cx="890016" cy="890016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98981" y="1966357"/>
              <a:ext cx="922155" cy="922155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23804" y="1751737"/>
              <a:ext cx="1136775" cy="1136775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-479809" y="3113586"/>
              <a:ext cx="1729993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rPr>
                <a:t>Weight:</a:t>
              </a:r>
              <a:endParaRPr lang="en-US" dirty="0">
                <a:solidFill>
                  <a:schemeClr val="accent4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-479809" y="3701409"/>
              <a:ext cx="1729993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rPr>
                <a:t>Value:</a:t>
              </a:r>
              <a:endParaRPr lang="en-US" dirty="0">
                <a:solidFill>
                  <a:schemeClr val="accent1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782501" y="3005866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rPr>
                <a:t>1</a:t>
              </a:r>
              <a:endParaRPr lang="en-US" dirty="0">
                <a:solidFill>
                  <a:schemeClr val="accent4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250794" y="3005864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rPr>
                <a:t>2</a:t>
              </a:r>
              <a:endParaRPr lang="en-US" dirty="0">
                <a:solidFill>
                  <a:schemeClr val="accent4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718736" y="3005862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rPr>
                <a:t>3</a:t>
              </a:r>
              <a:endParaRPr lang="en-US" dirty="0">
                <a:solidFill>
                  <a:schemeClr val="accent4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747641" y="3701409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rPr>
                <a:t>1</a:t>
              </a:r>
              <a:endParaRPr lang="en-US" dirty="0">
                <a:solidFill>
                  <a:schemeClr val="accent1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3215758" y="3667231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rPr>
                <a:t>4</a:t>
              </a:r>
              <a:endParaRPr lang="en-US" dirty="0">
                <a:solidFill>
                  <a:schemeClr val="accent1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4718736" y="3655655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rPr>
                <a:t>6</a:t>
              </a:r>
              <a:endParaRPr lang="en-US" dirty="0">
                <a:solidFill>
                  <a:schemeClr val="accent1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-479811" y="2402818"/>
              <a:ext cx="177038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5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rPr>
                <a:t>Item:</a:t>
              </a:r>
              <a:endParaRPr lang="en-US" dirty="0">
                <a:solidFill>
                  <a:schemeClr val="accent5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7592138" y="6313328"/>
            <a:ext cx="19445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7030A0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rPr>
              <a:t>Capacity: 3</a:t>
            </a:r>
            <a:endParaRPr lang="en-US" sz="2000" dirty="0">
              <a:solidFill>
                <a:srgbClr val="7030A0"/>
              </a:solidFill>
              <a:latin typeface="Times New Roman" panose="02020603050405020304" charset="0"/>
              <a:ea typeface="楷体" panose="02010609060101010101" pitchFamily="49" charset="-122"/>
              <a:cs typeface="Times New Roman" panose="02020603050405020304" charset="0"/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2119536" y="2715881"/>
            <a:ext cx="2774094" cy="699992"/>
            <a:chOff x="628650" y="2737674"/>
            <a:chExt cx="3565004" cy="857179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32" name="Rectangle 31"/>
            <p:cNvSpPr/>
            <p:nvPr/>
          </p:nvSpPr>
          <p:spPr>
            <a:xfrm>
              <a:off x="628650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rPr>
                <a:t>0</a:t>
              </a:r>
              <a:endParaRPr lang="en-US" dirty="0">
                <a:solidFill>
                  <a:schemeClr val="tx1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1519901" y="2737674"/>
              <a:ext cx="891251" cy="85652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rPr>
                <a:t>0</a:t>
              </a:r>
              <a:endParaRPr lang="en-US" dirty="0">
                <a:solidFill>
                  <a:schemeClr val="tx1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411152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dirty="0">
                <a:solidFill>
                  <a:schemeClr val="tx1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3302403" y="2738326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dirty="0">
                <a:solidFill>
                  <a:schemeClr val="tx1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2117568" y="3413313"/>
            <a:ext cx="2774094" cy="699992"/>
            <a:chOff x="628650" y="2737674"/>
            <a:chExt cx="3565004" cy="857179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38" name="Rectangle 37"/>
            <p:cNvSpPr/>
            <p:nvPr/>
          </p:nvSpPr>
          <p:spPr>
            <a:xfrm>
              <a:off x="628650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rPr>
                <a:t>0</a:t>
              </a:r>
              <a:endParaRPr lang="en-US" dirty="0">
                <a:solidFill>
                  <a:schemeClr val="tx1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1519901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dirty="0">
                <a:solidFill>
                  <a:schemeClr val="tx1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2411152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dirty="0">
                <a:solidFill>
                  <a:schemeClr val="tx1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3302403" y="2738326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dirty="0">
                <a:solidFill>
                  <a:schemeClr val="tx1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2117568" y="4111105"/>
            <a:ext cx="2774094" cy="699992"/>
            <a:chOff x="628650" y="2737674"/>
            <a:chExt cx="3565004" cy="857179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44" name="Rectangle 43"/>
            <p:cNvSpPr/>
            <p:nvPr/>
          </p:nvSpPr>
          <p:spPr>
            <a:xfrm>
              <a:off x="628650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rPr>
                <a:t>0</a:t>
              </a:r>
              <a:endParaRPr lang="en-US" dirty="0">
                <a:solidFill>
                  <a:schemeClr val="tx1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1519901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dirty="0">
                <a:solidFill>
                  <a:schemeClr val="tx1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2411152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dirty="0">
                <a:solidFill>
                  <a:schemeClr val="tx1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3302403" y="2738326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dirty="0">
                <a:solidFill>
                  <a:schemeClr val="tx1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</p:grpSp>
      <p:pic>
        <p:nvPicPr>
          <p:cNvPr id="49" name="Picture 4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6192" y="4328932"/>
            <a:ext cx="478947" cy="435192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6192" y="3563080"/>
            <a:ext cx="478947" cy="435192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9909" y="2872314"/>
            <a:ext cx="478947" cy="435192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048" y="3563080"/>
            <a:ext cx="527428" cy="479244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805" y="4328932"/>
            <a:ext cx="527428" cy="479244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0" y="4416041"/>
            <a:ext cx="467136" cy="42446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5" name="TextBox 54"/>
              <p:cNvSpPr txBox="1"/>
              <p:nvPr/>
            </p:nvSpPr>
            <p:spPr>
              <a:xfrm>
                <a:off x="1345689" y="2160378"/>
                <a:ext cx="7407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𝑗</m:t>
                      </m:r>
                      <m:r>
                        <a:rPr lang="en-US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=</m:t>
                      </m:r>
                      <m:r>
                        <a:rPr lang="en-US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0</m:t>
                      </m:r>
                    </m:oMath>
                  </m:oMathPara>
                </a14:m>
                <a:endParaRPr lang="en-US" dirty="0">
                  <a:solidFill>
                    <a:srgbClr val="0000FF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55" name="TextBox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5689" y="2160378"/>
                <a:ext cx="740780" cy="369332"/>
              </a:xfrm>
              <a:prstGeom prst="rect">
                <a:avLst/>
              </a:prstGeom>
              <a:blipFill rotWithShape="1">
                <a:blip r:embed="rId5"/>
                <a:stretch>
                  <a:fillRect l="-17" t="-29" r="67" b="1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6" name="TextBox 55"/>
              <p:cNvSpPr txBox="1"/>
              <p:nvPr/>
            </p:nvSpPr>
            <p:spPr>
              <a:xfrm>
                <a:off x="1345689" y="2933216"/>
                <a:ext cx="7407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𝑗</m:t>
                      </m:r>
                      <m:r>
                        <a:rPr lang="en-US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=</m:t>
                      </m:r>
                      <m:r>
                        <a:rPr lang="en-US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1</m:t>
                      </m:r>
                    </m:oMath>
                  </m:oMathPara>
                </a14:m>
                <a:endParaRPr lang="en-US" dirty="0">
                  <a:solidFill>
                    <a:srgbClr val="0000FF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56" name="TextBox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5689" y="2933216"/>
                <a:ext cx="740780" cy="369332"/>
              </a:xfrm>
              <a:prstGeom prst="rect">
                <a:avLst/>
              </a:prstGeom>
              <a:blipFill rotWithShape="1">
                <a:blip r:embed="rId6"/>
                <a:stretch>
                  <a:fillRect l="-17" t="-41" r="67" b="1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7" name="TextBox 56"/>
              <p:cNvSpPr txBox="1"/>
              <p:nvPr/>
            </p:nvSpPr>
            <p:spPr>
              <a:xfrm>
                <a:off x="1345689" y="3643426"/>
                <a:ext cx="7407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𝑗</m:t>
                      </m:r>
                      <m:r>
                        <a:rPr lang="en-US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=</m:t>
                      </m:r>
                      <m:r>
                        <a:rPr lang="en-US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2</m:t>
                      </m:r>
                    </m:oMath>
                  </m:oMathPara>
                </a14:m>
                <a:endParaRPr lang="en-US" dirty="0">
                  <a:solidFill>
                    <a:srgbClr val="0000FF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57" name="TextBox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5689" y="3643426"/>
                <a:ext cx="740780" cy="369332"/>
              </a:xfrm>
              <a:prstGeom prst="rect">
                <a:avLst/>
              </a:prstGeom>
              <a:blipFill rotWithShape="1">
                <a:blip r:embed="rId7"/>
                <a:stretch>
                  <a:fillRect l="-17" t="-117" r="67" b="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8" name="TextBox 57"/>
              <p:cNvSpPr txBox="1"/>
              <p:nvPr/>
            </p:nvSpPr>
            <p:spPr>
              <a:xfrm>
                <a:off x="1295400" y="4361862"/>
                <a:ext cx="7407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𝑗</m:t>
                      </m:r>
                      <m:r>
                        <a:rPr lang="en-US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=</m:t>
                      </m:r>
                      <m:r>
                        <a:rPr lang="en-US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3</m:t>
                      </m:r>
                    </m:oMath>
                  </m:oMathPara>
                </a14:m>
                <a:endParaRPr lang="en-US" dirty="0">
                  <a:solidFill>
                    <a:srgbClr val="0000FF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58" name="TextBox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5400" y="4361862"/>
                <a:ext cx="740780" cy="369332"/>
              </a:xfrm>
              <a:prstGeom prst="rect">
                <a:avLst/>
              </a:prstGeom>
              <a:blipFill rotWithShape="1">
                <a:blip r:embed="rId8"/>
                <a:stretch>
                  <a:fillRect t="-13" r="50" b="12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Rectangle 62"/>
          <p:cNvSpPr/>
          <p:nvPr/>
        </p:nvSpPr>
        <p:spPr>
          <a:xfrm>
            <a:off x="1376682" y="5524009"/>
            <a:ext cx="475267" cy="48652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317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t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 dirty="0">
              <a:solidFill>
                <a:schemeClr val="tx1"/>
              </a:solidFill>
              <a:latin typeface="Times New Roman" panose="02020603050405020304" charset="0"/>
              <a:ea typeface="楷体" panose="02010609060101010101" pitchFamily="49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476286" y="5527085"/>
            <a:ext cx="478947" cy="483449"/>
          </a:xfrm>
          <a:prstGeom prst="rect">
            <a:avLst/>
          </a:prstGeom>
          <a:solidFill>
            <a:schemeClr val="accent6">
              <a:lumMod val="75000"/>
            </a:schemeClr>
          </a:solidFill>
          <a:ln w="317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>
              <a:solidFill>
                <a:schemeClr val="tx1"/>
              </a:solidFill>
              <a:latin typeface="Times New Roman" panose="02020603050405020304" charset="0"/>
              <a:ea typeface="楷体" panose="02010609060101010101" pitchFamily="49" charset="-122"/>
              <a:cs typeface="Times New Roman" panose="02020603050405020304" charset="0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337143" y="6056700"/>
            <a:ext cx="10879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rPr>
              <a:t>current entry</a:t>
            </a:r>
            <a:endParaRPr lang="en-US" dirty="0">
              <a:latin typeface="Times New Roman" panose="02020603050405020304" charset="0"/>
              <a:ea typeface="楷体" panose="02010609060101010101" pitchFamily="49" charset="-122"/>
              <a:cs typeface="Times New Roman" panose="02020603050405020304" charset="0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1273424" y="6035788"/>
            <a:ext cx="16179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rPr>
              <a:t>relevant previous entry</a:t>
            </a:r>
            <a:endParaRPr lang="en-US">
              <a:latin typeface="Times New Roman" panose="02020603050405020304" charset="0"/>
              <a:ea typeface="楷体" panose="02010609060101010101" pitchFamily="49" charset="-122"/>
              <a:cs typeface="Times New Roman" panose="02020603050405020304" charset="0"/>
            </a:endParaRPr>
          </a:p>
        </p:txBody>
      </p:sp>
      <p:sp>
        <p:nvSpPr>
          <p:cNvPr id="9" name="Title 29"/>
          <p:cNvSpPr>
            <a:spLocks noGrp="1"/>
          </p:cNvSpPr>
          <p:nvPr>
            <p:ph type="title"/>
          </p:nvPr>
        </p:nvSpPr>
        <p:spPr>
          <a:xfrm>
            <a:off x="-67945" y="271145"/>
            <a:ext cx="8229600" cy="1143000"/>
          </a:xfrm>
        </p:spPr>
        <p:txBody>
          <a:bodyPr/>
          <a:lstStyle/>
          <a:p>
            <a:r>
              <a:rPr lang="zh-CN" altLang="en-US" dirty="0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rPr>
              <a:t>示例</a:t>
            </a:r>
            <a:endParaRPr lang="zh-CN" altLang="en-US" dirty="0">
              <a:latin typeface="Times New Roman" panose="02020603050405020304" charset="0"/>
              <a:ea typeface="楷体" panose="02010609060101010101" pitchFamily="49" charset="-122"/>
              <a:cs typeface="Times New Roman" panose="0202060305040502030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8" name="TextBox 58"/>
              <p:cNvSpPr txBox="1"/>
              <p:nvPr/>
            </p:nvSpPr>
            <p:spPr>
              <a:xfrm>
                <a:off x="2037320" y="1508159"/>
                <a:ext cx="7717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𝑥</m:t>
                      </m:r>
                      <m:r>
                        <a:rPr lang="en-US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=</m:t>
                      </m:r>
                      <m:r>
                        <a:rPr lang="en-US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0</m:t>
                      </m:r>
                    </m:oMath>
                  </m:oMathPara>
                </a14:m>
                <a:endParaRPr lang="en-US" dirty="0">
                  <a:solidFill>
                    <a:srgbClr val="0000FF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68" name="TextBox 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7320" y="1508159"/>
                <a:ext cx="771797" cy="369332"/>
              </a:xfrm>
              <a:prstGeom prst="rect">
                <a:avLst/>
              </a:prstGeom>
              <a:blipFill rotWithShape="1">
                <a:blip r:embed="rId9"/>
                <a:stretch>
                  <a:fillRect l="-31" t="-9" r="66" b="1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9" name="TextBox 59"/>
              <p:cNvSpPr txBox="1"/>
              <p:nvPr/>
            </p:nvSpPr>
            <p:spPr>
              <a:xfrm>
                <a:off x="2730843" y="1508159"/>
                <a:ext cx="7717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𝑥</m:t>
                      </m:r>
                      <m:r>
                        <a:rPr lang="en-US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=</m:t>
                      </m:r>
                      <m:r>
                        <a:rPr lang="en-US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1</m:t>
                      </m:r>
                    </m:oMath>
                  </m:oMathPara>
                </a14:m>
                <a:endParaRPr lang="en-US" dirty="0">
                  <a:solidFill>
                    <a:srgbClr val="0000FF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69" name="TextBox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0843" y="1508159"/>
                <a:ext cx="771797" cy="369332"/>
              </a:xfrm>
              <a:prstGeom prst="rect">
                <a:avLst/>
              </a:prstGeom>
              <a:blipFill rotWithShape="1">
                <a:blip r:embed="rId10"/>
                <a:stretch>
                  <a:fillRect l="-44" t="-9" r="80" b="1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0" name="TextBox 60"/>
              <p:cNvSpPr txBox="1"/>
              <p:nvPr/>
            </p:nvSpPr>
            <p:spPr>
              <a:xfrm>
                <a:off x="3429000" y="1508159"/>
                <a:ext cx="87639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𝑥</m:t>
                      </m:r>
                      <m:r>
                        <a:rPr lang="en-US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=</m:t>
                      </m:r>
                      <m:r>
                        <a:rPr lang="en-US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2</m:t>
                      </m:r>
                    </m:oMath>
                  </m:oMathPara>
                </a14:m>
                <a:endParaRPr lang="en-US" dirty="0">
                  <a:solidFill>
                    <a:srgbClr val="0000FF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70" name="TextBox 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9000" y="1508159"/>
                <a:ext cx="876391" cy="369332"/>
              </a:xfrm>
              <a:prstGeom prst="rect">
                <a:avLst/>
              </a:prstGeom>
              <a:blipFill rotWithShape="1">
                <a:blip r:embed="rId11"/>
                <a:stretch>
                  <a:fillRect t="-9" r="10" b="1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1" name="TextBox 61"/>
              <p:cNvSpPr txBox="1"/>
              <p:nvPr/>
            </p:nvSpPr>
            <p:spPr>
              <a:xfrm>
                <a:off x="4278380" y="1508159"/>
                <a:ext cx="80107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𝑥</m:t>
                      </m:r>
                      <m:r>
                        <a:rPr lang="en-US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=</m:t>
                      </m:r>
                      <m:r>
                        <a:rPr lang="en-US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3</m:t>
                      </m:r>
                    </m:oMath>
                  </m:oMathPara>
                </a14:m>
                <a:endParaRPr lang="en-US" dirty="0">
                  <a:solidFill>
                    <a:srgbClr val="0000FF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71" name="TextBox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8380" y="1508159"/>
                <a:ext cx="801074" cy="369332"/>
              </a:xfrm>
              <a:prstGeom prst="rect">
                <a:avLst/>
              </a:prstGeom>
              <a:blipFill rotWithShape="1">
                <a:blip r:embed="rId12"/>
                <a:stretch>
                  <a:fillRect l="-48" t="-9" r="11" b="1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Text Box 3"/>
          <p:cNvSpPr txBox="1">
            <a:spLocks noChangeArrowheads="1"/>
          </p:cNvSpPr>
          <p:nvPr/>
        </p:nvSpPr>
        <p:spPr bwMode="auto">
          <a:xfrm>
            <a:off x="5190447" y="103531"/>
            <a:ext cx="3953553" cy="250680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  <a:miter lim="800000"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lIns="144000" tIns="144000" bIns="144000">
            <a:spAutoFit/>
          </a:bodyPr>
          <a:lstStyle/>
          <a:p>
            <a:pPr marL="342900" indent="-342900">
              <a:buAutoNum type="arabicPeriod"/>
              <a:defRPr/>
            </a:pP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n</a:t>
            </a:r>
            <a:r>
              <a:rPr lang="en-US" altLang="zh-CN" sz="800" dirty="0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  <a:sym typeface="Symbol" panose="05050102010706020507" pitchFamily="18" charset="2"/>
              </a:rPr>
              <a:t>  </a:t>
            </a: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length(weights)</a:t>
            </a:r>
            <a:endParaRPr lang="en-US" altLang="zh-CN" sz="800" dirty="0"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charset="0"/>
            </a:endParaRPr>
          </a:p>
          <a:p>
            <a:pPr marL="342900" indent="-342900">
              <a:buAutoNum type="arabicPeriod"/>
              <a:defRPr/>
            </a:pPr>
            <a:r>
              <a:rPr lang="pl-PL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For  x</a:t>
            </a:r>
            <a:r>
              <a:rPr lang="en-US" altLang="zh-CN" sz="800" dirty="0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  <a:sym typeface="Symbol" panose="05050102010706020507" pitchFamily="18" charset="2"/>
              </a:rPr>
              <a:t>  </a:t>
            </a:r>
            <a:r>
              <a:rPr lang="pl-PL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0 To  </a:t>
            </a: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C</a:t>
            </a:r>
            <a:r>
              <a:rPr lang="pl-PL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  Do </a:t>
            </a:r>
            <a:endParaRPr lang="en-US" altLang="zh-CN" sz="800" dirty="0"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charset="0"/>
            </a:endParaRPr>
          </a:p>
          <a:p>
            <a:pPr marL="342900" indent="-342900">
              <a:buAutoNum type="arabicPeriod"/>
              <a:defRPr/>
            </a:pPr>
            <a:r>
              <a:rPr lang="pt-BR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    For j</a:t>
            </a:r>
            <a:r>
              <a:rPr lang="en-US" altLang="zh-CN" sz="800" dirty="0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  <a:sym typeface="Symbol" panose="05050102010706020507" pitchFamily="18" charset="2"/>
              </a:rPr>
              <a:t>  </a:t>
            </a:r>
            <a:r>
              <a:rPr lang="pt-BR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1 To n Do</a:t>
            </a:r>
            <a:endParaRPr lang="pt-BR" altLang="zh-CN" sz="800" dirty="0"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charset="0"/>
            </a:endParaRPr>
          </a:p>
          <a:p>
            <a:pPr marL="342900" indent="-342900">
              <a:buAutoNum type="arabicPeriod"/>
              <a:defRPr/>
            </a:pP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        ITEMS[</a:t>
            </a:r>
            <a:r>
              <a:rPr lang="en-US" altLang="zh-CN" sz="800" dirty="0" err="1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x,j</a:t>
            </a: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] </a:t>
            </a:r>
            <a:r>
              <a:rPr lang="en-US" altLang="zh-CN" sz="800" dirty="0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  <a:sym typeface="Symbol" panose="05050102010706020507" pitchFamily="18" charset="2"/>
              </a:rPr>
              <a:t></a:t>
            </a: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 ∅ </a:t>
            </a:r>
            <a:endParaRPr lang="en-US" altLang="zh-CN" sz="800" dirty="0"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charset="0"/>
            </a:endParaRPr>
          </a:p>
          <a:p>
            <a:pPr marL="342900" indent="-342900">
              <a:buAutoNum type="arabicPeriod"/>
              <a:defRPr/>
            </a:pPr>
            <a:r>
              <a:rPr lang="pl-PL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For   x</a:t>
            </a:r>
            <a:r>
              <a:rPr lang="en-US" altLang="zh-CN" sz="800" dirty="0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  <a:sym typeface="Symbol" panose="05050102010706020507" pitchFamily="18" charset="2"/>
              </a:rPr>
              <a:t>  </a:t>
            </a:r>
            <a:r>
              <a:rPr lang="pl-PL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0   To   </a:t>
            </a: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C</a:t>
            </a:r>
            <a:r>
              <a:rPr lang="pl-PL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   Do </a:t>
            </a:r>
            <a:endParaRPr lang="en-US" altLang="zh-CN" sz="800" dirty="0"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charset="0"/>
            </a:endParaRPr>
          </a:p>
          <a:p>
            <a:pPr marL="342900" indent="-342900">
              <a:buAutoNum type="arabicPeriod"/>
              <a:defRPr/>
            </a:pP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    K[x,0] </a:t>
            </a:r>
            <a:r>
              <a:rPr lang="en-US" altLang="zh-CN" sz="800" dirty="0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  <a:sym typeface="Symbol" panose="05050102010706020507" pitchFamily="18" charset="2"/>
              </a:rPr>
              <a:t></a:t>
            </a: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 0  </a:t>
            </a:r>
            <a:r>
              <a:rPr lang="pt-BR" altLang="zh-CN" sz="800" dirty="0">
                <a:latin typeface="Consolas" panose="020B0609020204030204" pitchFamily="49" charset="0"/>
                <a:ea typeface="楷体" panose="02010609060101010101" pitchFamily="49" charset="-122"/>
                <a:cs typeface="Times New Roman" panose="02020603050405020304" charset="0"/>
              </a:rPr>
              <a:t>/*</a:t>
            </a:r>
            <a:r>
              <a:rPr lang="zh-CN" altLang="en-US" sz="800" dirty="0">
                <a:latin typeface="Consolas" panose="020B0609020204030204" pitchFamily="49" charset="0"/>
                <a:ea typeface="楷体" panose="02010609060101010101" pitchFamily="49" charset="-122"/>
                <a:cs typeface="Times New Roman" panose="02020603050405020304" charset="0"/>
              </a:rPr>
              <a:t>初始化第</a:t>
            </a:r>
            <a:r>
              <a:rPr lang="en-US" altLang="zh-CN" sz="800" dirty="0">
                <a:latin typeface="Consolas" panose="020B0609020204030204" pitchFamily="49" charset="0"/>
                <a:ea typeface="楷体" panose="02010609060101010101" pitchFamily="49" charset="-122"/>
                <a:cs typeface="Times New Roman" panose="02020603050405020304" charset="0"/>
              </a:rPr>
              <a:t>0</a:t>
            </a:r>
            <a:r>
              <a:rPr lang="zh-CN" altLang="en-US" sz="800" dirty="0">
                <a:latin typeface="Consolas" panose="020B0609020204030204" pitchFamily="49" charset="0"/>
                <a:ea typeface="楷体" panose="02010609060101010101" pitchFamily="49" charset="-122"/>
                <a:cs typeface="Times New Roman" panose="02020603050405020304" charset="0"/>
              </a:rPr>
              <a:t>列*</a:t>
            </a:r>
            <a:r>
              <a:rPr lang="en-US" altLang="zh-CN" sz="800" dirty="0">
                <a:latin typeface="Consolas" panose="020B0609020204030204" pitchFamily="49" charset="0"/>
                <a:ea typeface="楷体" panose="02010609060101010101" pitchFamily="49" charset="-122"/>
                <a:cs typeface="Times New Roman" panose="02020603050405020304" charset="0"/>
              </a:rPr>
              <a:t>/</a:t>
            </a:r>
            <a:endParaRPr lang="en-US" altLang="zh-CN" sz="800" dirty="0"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charset="0"/>
            </a:endParaRPr>
          </a:p>
          <a:p>
            <a:pPr marL="342900" indent="-342900">
              <a:buAutoNum type="arabicPeriod"/>
              <a:defRPr/>
            </a:pPr>
            <a:r>
              <a:rPr lang="pt-BR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For   j</a:t>
            </a:r>
            <a:r>
              <a:rPr lang="en-US" altLang="zh-CN" sz="800" dirty="0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  <a:sym typeface="Symbol" panose="05050102010706020507" pitchFamily="18" charset="2"/>
              </a:rPr>
              <a:t>  </a:t>
            </a:r>
            <a:r>
              <a:rPr lang="pt-BR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1   To   n    Do</a:t>
            </a:r>
            <a:endParaRPr lang="pt-BR" altLang="zh-CN" sz="800" dirty="0"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charset="0"/>
            </a:endParaRPr>
          </a:p>
          <a:p>
            <a:pPr marL="342900" indent="-342900">
              <a:buAutoNum type="arabicPeriod"/>
              <a:defRPr/>
            </a:pP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    K[0,j] </a:t>
            </a:r>
            <a:r>
              <a:rPr lang="en-US" altLang="zh-CN" sz="800" dirty="0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  <a:sym typeface="Symbol" panose="05050102010706020507" pitchFamily="18" charset="2"/>
              </a:rPr>
              <a:t></a:t>
            </a: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 0 </a:t>
            </a:r>
            <a:r>
              <a:rPr lang="pt-BR" altLang="zh-CN" sz="800" dirty="0">
                <a:latin typeface="Consolas" panose="020B0609020204030204" pitchFamily="49" charset="0"/>
                <a:ea typeface="楷体" panose="02010609060101010101" pitchFamily="49" charset="-122"/>
                <a:cs typeface="Times New Roman" panose="02020603050405020304" charset="0"/>
              </a:rPr>
              <a:t>/*</a:t>
            </a:r>
            <a:r>
              <a:rPr lang="zh-CN" altLang="en-US" sz="800" dirty="0">
                <a:latin typeface="Consolas" panose="020B0609020204030204" pitchFamily="49" charset="0"/>
                <a:ea typeface="楷体" panose="02010609060101010101" pitchFamily="49" charset="-122"/>
                <a:cs typeface="Times New Roman" panose="02020603050405020304" charset="0"/>
              </a:rPr>
              <a:t>初始化第</a:t>
            </a:r>
            <a:r>
              <a:rPr lang="en-US" altLang="zh-CN" sz="800" dirty="0">
                <a:latin typeface="Consolas" panose="020B0609020204030204" pitchFamily="49" charset="0"/>
                <a:ea typeface="楷体" panose="02010609060101010101" pitchFamily="49" charset="-122"/>
                <a:cs typeface="Times New Roman" panose="02020603050405020304" charset="0"/>
              </a:rPr>
              <a:t>0</a:t>
            </a:r>
            <a:r>
              <a:rPr lang="zh-CN" altLang="en-US" sz="800" dirty="0">
                <a:latin typeface="Consolas" panose="020B0609020204030204" pitchFamily="49" charset="0"/>
                <a:ea typeface="楷体" panose="02010609060101010101" pitchFamily="49" charset="-122"/>
                <a:cs typeface="Times New Roman" panose="02020603050405020304" charset="0"/>
              </a:rPr>
              <a:t>行*</a:t>
            </a:r>
            <a:r>
              <a:rPr lang="en-US" altLang="zh-CN" sz="800" dirty="0">
                <a:latin typeface="Consolas" panose="020B0609020204030204" pitchFamily="49" charset="0"/>
                <a:ea typeface="楷体" panose="02010609060101010101" pitchFamily="49" charset="-122"/>
                <a:cs typeface="Times New Roman" panose="02020603050405020304" charset="0"/>
              </a:rPr>
              <a:t>/</a:t>
            </a: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 </a:t>
            </a:r>
            <a:endParaRPr lang="en-US" altLang="zh-CN" sz="800" dirty="0"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charset="0"/>
            </a:endParaRPr>
          </a:p>
          <a:p>
            <a:pPr marL="342900" indent="-342900">
              <a:buAutoNum type="arabicPeriod"/>
              <a:defRPr/>
            </a:pPr>
            <a:r>
              <a:rPr lang="pl-PL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For   x</a:t>
            </a:r>
            <a:r>
              <a:rPr lang="en-US" altLang="zh-CN" sz="800" dirty="0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  <a:sym typeface="Symbol" panose="05050102010706020507" pitchFamily="18" charset="2"/>
              </a:rPr>
              <a:t>  </a:t>
            </a:r>
            <a:r>
              <a:rPr lang="pl-PL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0   To   </a:t>
            </a: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C</a:t>
            </a:r>
            <a:r>
              <a:rPr lang="pl-PL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   Do </a:t>
            </a:r>
            <a:endParaRPr lang="en-US" altLang="zh-CN" sz="800" dirty="0"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charset="0"/>
            </a:endParaRPr>
          </a:p>
          <a:p>
            <a:pPr marL="342900" indent="-342900">
              <a:buAutoNum type="arabicPeriod"/>
              <a:defRPr/>
            </a:pPr>
            <a:r>
              <a:rPr lang="pt-BR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    For   j</a:t>
            </a:r>
            <a:r>
              <a:rPr lang="en-US" altLang="zh-CN" sz="800" dirty="0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  <a:sym typeface="Symbol" panose="05050102010706020507" pitchFamily="18" charset="2"/>
              </a:rPr>
              <a:t>  </a:t>
            </a:r>
            <a:r>
              <a:rPr lang="pt-BR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1   To   n    Do</a:t>
            </a:r>
            <a:endParaRPr lang="pt-BR" altLang="zh-CN" sz="800" dirty="0"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charset="0"/>
            </a:endParaRPr>
          </a:p>
          <a:p>
            <a:pPr marL="342900" indent="-342900">
              <a:buAutoNum type="arabicPeriod"/>
              <a:defRPr/>
            </a:pP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        </a:t>
            </a:r>
            <a:r>
              <a:rPr lang="pl-PL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K[x</a:t>
            </a: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,</a:t>
            </a:r>
            <a:r>
              <a:rPr lang="pl-PL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j] </a:t>
            </a:r>
            <a:r>
              <a:rPr lang="en-US" altLang="zh-CN" sz="800" dirty="0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  <a:sym typeface="Symbol" panose="05050102010706020507" pitchFamily="18" charset="2"/>
              </a:rPr>
              <a:t></a:t>
            </a:r>
            <a:r>
              <a:rPr lang="pl-PL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 K[x</a:t>
            </a: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,</a:t>
            </a:r>
            <a:r>
              <a:rPr lang="pl-PL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j-1]</a:t>
            </a:r>
            <a:endParaRPr lang="pl-PL" altLang="zh-CN" sz="800" dirty="0"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charset="0"/>
            </a:endParaRPr>
          </a:p>
          <a:p>
            <a:pPr marL="342900" indent="-342900">
              <a:buAutoNum type="arabicPeriod"/>
              <a:defRPr/>
            </a:pP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        IF </a:t>
            </a:r>
            <a:r>
              <a:rPr lang="en-US" altLang="zh-CN" sz="800" dirty="0" err="1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w</a:t>
            </a:r>
            <a:r>
              <a:rPr lang="en-US" altLang="zh-CN" sz="800" baseline="-25000" dirty="0" err="1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j</a:t>
            </a: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 ≤ x THEN</a:t>
            </a:r>
            <a:endParaRPr lang="en-US" altLang="zh-CN" sz="800" dirty="0"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charset="0"/>
            </a:endParaRPr>
          </a:p>
          <a:p>
            <a:pPr marL="342900" indent="-342900">
              <a:buAutoNum type="arabicPeriod"/>
              <a:defRPr/>
            </a:pP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            K[</a:t>
            </a:r>
            <a:r>
              <a:rPr lang="en-US" altLang="zh-CN" sz="800" dirty="0" err="1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x,j</a:t>
            </a: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] </a:t>
            </a:r>
            <a:r>
              <a:rPr lang="en-US" altLang="zh-CN" sz="800" dirty="0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  <a:sym typeface="Symbol" panose="05050102010706020507" pitchFamily="18" charset="2"/>
              </a:rPr>
              <a:t></a:t>
            </a: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 max{ K[</a:t>
            </a:r>
            <a:r>
              <a:rPr lang="en-US" altLang="zh-CN" sz="800" dirty="0" err="1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x,j</a:t>
            </a: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], K[x – w</a:t>
            </a:r>
            <a:r>
              <a:rPr lang="en-US" altLang="zh-CN" sz="800" baseline="-250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j</a:t>
            </a: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,j-1] + </a:t>
            </a:r>
            <a:r>
              <a:rPr lang="en-US" altLang="zh-CN" sz="800" dirty="0" err="1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v</a:t>
            </a:r>
            <a:r>
              <a:rPr lang="en-US" altLang="zh-CN" sz="800" baseline="-25000" dirty="0" err="1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j</a:t>
            </a: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 }</a:t>
            </a:r>
            <a:endParaRPr lang="en-US" altLang="zh-CN" sz="800" dirty="0"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charset="0"/>
            </a:endParaRPr>
          </a:p>
          <a:p>
            <a:pPr marL="342900" indent="-342900">
              <a:buAutoNum type="arabicPeriod"/>
              <a:defRPr/>
            </a:pP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            IF k[</a:t>
            </a:r>
            <a:r>
              <a:rPr lang="en-US" altLang="zh-CN" sz="800" dirty="0" err="1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x,j</a:t>
            </a: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] was updated THEN</a:t>
            </a:r>
            <a:endParaRPr lang="en-US" altLang="zh-CN" sz="800" dirty="0"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charset="0"/>
            </a:endParaRPr>
          </a:p>
          <a:p>
            <a:pPr marL="342900" indent="-342900">
              <a:buAutoNum type="arabicPeriod"/>
              <a:defRPr/>
            </a:pP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                ITEMS[</a:t>
            </a:r>
            <a:r>
              <a:rPr lang="en-US" altLang="zh-CN" sz="800" dirty="0" err="1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x,j</a:t>
            </a: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]</a:t>
            </a:r>
            <a:r>
              <a:rPr lang="en-US" altLang="zh-CN" sz="800" dirty="0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  <a:sym typeface="Symbol" panose="05050102010706020507" pitchFamily="18" charset="2"/>
              </a:rPr>
              <a:t>  </a:t>
            </a: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ITEMS[x – w</a:t>
            </a:r>
            <a:r>
              <a:rPr lang="en-US" altLang="zh-CN" sz="800" baseline="-250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j</a:t>
            </a: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,j-1]∪ {ITEM j}</a:t>
            </a:r>
            <a:endParaRPr lang="en-US" altLang="zh-CN" sz="800" dirty="0"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charset="0"/>
            </a:endParaRPr>
          </a:p>
          <a:p>
            <a:pPr marL="342900" indent="-342900">
              <a:buAutoNum type="arabicPeriod"/>
              <a:defRPr/>
            </a:pP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            ELSE</a:t>
            </a:r>
            <a:endParaRPr lang="en-US" altLang="zh-CN" sz="800" dirty="0"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charset="0"/>
            </a:endParaRPr>
          </a:p>
          <a:p>
            <a:pPr marL="342900" indent="-342900">
              <a:buAutoNum type="arabicPeriod"/>
              <a:defRPr/>
            </a:pP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                ITEMS[</a:t>
            </a:r>
            <a:r>
              <a:rPr lang="en-US" altLang="zh-CN" sz="800" dirty="0" err="1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x,j</a:t>
            </a: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]</a:t>
            </a:r>
            <a:r>
              <a:rPr lang="en-US" altLang="zh-CN" sz="800" dirty="0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  <a:sym typeface="Symbol" panose="05050102010706020507" pitchFamily="18" charset="2"/>
              </a:rPr>
              <a:t>  </a:t>
            </a: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ITEMS[x,j-1] </a:t>
            </a:r>
            <a:endParaRPr lang="en-US" altLang="zh-CN" sz="800" dirty="0"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charset="0"/>
            </a:endParaRPr>
          </a:p>
          <a:p>
            <a:pPr marL="342900" indent="-342900">
              <a:buAutoNum type="arabicPeriod"/>
              <a:defRPr/>
            </a:pP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Return K[</a:t>
            </a:r>
            <a:r>
              <a:rPr lang="en-US" altLang="zh-CN" sz="800" dirty="0" err="1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C,n</a:t>
            </a: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], ITEMS[</a:t>
            </a:r>
            <a:r>
              <a:rPr lang="en-US" altLang="zh-CN" sz="800" dirty="0" err="1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C,n</a:t>
            </a: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]</a:t>
            </a:r>
            <a:endParaRPr lang="en-US" altLang="zh-CN" sz="800" dirty="0"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9" name="矩形 58"/>
              <p:cNvSpPr/>
              <p:nvPr/>
            </p:nvSpPr>
            <p:spPr>
              <a:xfrm>
                <a:off x="5020956" y="3336237"/>
                <a:ext cx="4007015" cy="66261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𝐾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i="1" dirty="0" err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charset="0"/>
                            </a:rPr>
                          </m:ctrlPr>
                        </m:dPr>
                        <m:e>
                          <m:r>
                            <a:rPr lang="en-US" altLang="zh-CN" i="1" dirty="0" err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charset="0"/>
                            </a:rPr>
                            <m:t>𝑥</m:t>
                          </m:r>
                          <m:r>
                            <a:rPr lang="en-US" altLang="zh-CN" i="1" dirty="0" err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charset="0"/>
                            </a:rPr>
                            <m:t>,</m:t>
                          </m:r>
                          <m:r>
                            <a:rPr lang="en-US" altLang="zh-CN" i="1" dirty="0" err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charset="0"/>
                            </a:rPr>
                            <m:t>𝑗</m:t>
                          </m:r>
                        </m:e>
                      </m:d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=</m:t>
                      </m:r>
                    </m:oMath>
                  </m:oMathPara>
                </a14:m>
                <a:endParaRPr lang="en-US" altLang="zh-CN" i="1" dirty="0">
                  <a:solidFill>
                    <a:srgbClr val="0000FF"/>
                  </a:solidFill>
                  <a:latin typeface="Cambria Math" panose="02040503050406030204" pitchFamily="18" charset="0"/>
                  <a:ea typeface="楷体" panose="02010609060101010101" pitchFamily="49" charset="-122"/>
                  <a:cs typeface="Times New Roman" panose="02020603050405020304" charset="0"/>
                </a:endParaRP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𝑚𝑎𝑥</m:t>
                      </m:r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⁡{</m:t>
                      </m:r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𝐾</m:t>
                      </m:r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[</m:t>
                      </m:r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𝑥</m:t>
                      </m:r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, </m:t>
                      </m:r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𝑗</m:t>
                      </m:r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−</m:t>
                      </m:r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1</m:t>
                      </m:r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] , </m:t>
                      </m:r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𝐾</m:t>
                      </m:r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[</m:t>
                      </m:r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𝑥</m:t>
                      </m:r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 –</m:t>
                      </m:r>
                      <m:sSub>
                        <m:sSubPr>
                          <m:ctrlPr>
                            <a:rPr lang="en-US" altLang="zh-CN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charset="0"/>
                            </a:rPr>
                            <m:t>𝑗</m:t>
                          </m:r>
                        </m:sub>
                      </m:sSub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, </m:t>
                      </m:r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𝑗</m:t>
                      </m:r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−</m:t>
                      </m:r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1</m:t>
                      </m:r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] +</m:t>
                      </m:r>
                      <m:sSub>
                        <m:sSubPr>
                          <m:ctrlPr>
                            <a:rPr lang="en-US" altLang="zh-CN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charset="0"/>
                            </a:rPr>
                            <m:t>𝑗</m:t>
                          </m:r>
                        </m:sub>
                      </m:sSub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}</m:t>
                      </m:r>
                    </m:oMath>
                  </m:oMathPara>
                </a14:m>
                <a:endParaRPr lang="en-US" altLang="zh-CN" dirty="0">
                  <a:solidFill>
                    <a:srgbClr val="0000FF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59" name="矩形 5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0956" y="3336237"/>
                <a:ext cx="4007015" cy="662617"/>
              </a:xfrm>
              <a:prstGeom prst="rect">
                <a:avLst/>
              </a:prstGeom>
              <a:blipFill rotWithShape="1">
                <a:blip r:embed="rId13"/>
                <a:stretch>
                  <a:fillRect t="-88" r="4" b="-322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116997" y="2015704"/>
            <a:ext cx="693523" cy="69946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317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t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r>
              <a:rPr lang="en-US" dirty="0">
                <a:solidFill>
                  <a:schemeClr val="tx1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  <a:sym typeface="+mn-ea"/>
              </a:rPr>
              <a:t>0</a:t>
            </a:r>
            <a:endParaRPr lang="en-US" dirty="0">
              <a:solidFill>
                <a:schemeClr val="tx1"/>
              </a:solidFill>
              <a:latin typeface="Times New Roman" panose="02020603050405020304" charset="0"/>
              <a:ea typeface="楷体" panose="02010609060101010101" pitchFamily="49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813060" y="2015069"/>
            <a:ext cx="693523" cy="6994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17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rPr>
              <a:t>0</a:t>
            </a:r>
            <a:endParaRPr lang="en-US" dirty="0">
              <a:solidFill>
                <a:schemeClr val="tx1"/>
              </a:solidFill>
              <a:latin typeface="Times New Roman" panose="02020603050405020304" charset="0"/>
              <a:ea typeface="楷体" panose="02010609060101010101" pitchFamily="49" charset="-122"/>
              <a:cs typeface="Times New Roman" panose="0202060305040502030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506584" y="2015069"/>
            <a:ext cx="693523" cy="6994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17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rPr>
              <a:t>0</a:t>
            </a:r>
            <a:endParaRPr lang="en-US" dirty="0">
              <a:solidFill>
                <a:schemeClr val="tx1"/>
              </a:solidFill>
              <a:latin typeface="Times New Roman" panose="02020603050405020304" charset="0"/>
              <a:ea typeface="楷体" panose="02010609060101010101" pitchFamily="49" charset="-122"/>
              <a:cs typeface="Times New Roman" panose="0202060305040502030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200107" y="2015601"/>
            <a:ext cx="693523" cy="6994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17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rPr>
              <a:t>0</a:t>
            </a:r>
            <a:endParaRPr lang="en-US" dirty="0">
              <a:solidFill>
                <a:schemeClr val="tx1"/>
              </a:solidFill>
              <a:latin typeface="Times New Roman" panose="02020603050405020304" charset="0"/>
              <a:ea typeface="楷体" panose="02010609060101010101" pitchFamily="49" charset="-122"/>
              <a:cs typeface="Times New Roman" panose="02020603050405020304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15436" y="5221525"/>
            <a:ext cx="1168789" cy="1168789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3688355" y="5237725"/>
            <a:ext cx="3673114" cy="1475713"/>
            <a:chOff x="-479811" y="1751737"/>
            <a:chExt cx="5881453" cy="2600511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11626" y="1998496"/>
              <a:ext cx="890016" cy="890016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98981" y="1966357"/>
              <a:ext cx="922155" cy="922155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23804" y="1751737"/>
              <a:ext cx="1136775" cy="1136775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-479809" y="3113586"/>
              <a:ext cx="1729993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rPr>
                <a:t>Weight:</a:t>
              </a:r>
              <a:endParaRPr lang="en-US" dirty="0">
                <a:solidFill>
                  <a:schemeClr val="accent4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-479809" y="3701409"/>
              <a:ext cx="1729993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rPr>
                <a:t>Value:</a:t>
              </a:r>
              <a:endParaRPr lang="en-US" dirty="0">
                <a:solidFill>
                  <a:schemeClr val="accent1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782501" y="3005866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rPr>
                <a:t>1</a:t>
              </a:r>
              <a:endParaRPr lang="en-US" dirty="0">
                <a:solidFill>
                  <a:schemeClr val="accent4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250794" y="3005864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rPr>
                <a:t>2</a:t>
              </a:r>
              <a:endParaRPr lang="en-US" dirty="0">
                <a:solidFill>
                  <a:schemeClr val="accent4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718736" y="3005862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rPr>
                <a:t>3</a:t>
              </a:r>
              <a:endParaRPr lang="en-US" dirty="0">
                <a:solidFill>
                  <a:schemeClr val="accent4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747641" y="3701409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rPr>
                <a:t>1</a:t>
              </a:r>
              <a:endParaRPr lang="en-US" dirty="0">
                <a:solidFill>
                  <a:schemeClr val="accent1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3215758" y="3667231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rPr>
                <a:t>4</a:t>
              </a:r>
              <a:endParaRPr lang="en-US" dirty="0">
                <a:solidFill>
                  <a:schemeClr val="accent1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4718736" y="3655655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rPr>
                <a:t>6</a:t>
              </a:r>
              <a:endParaRPr lang="en-US" dirty="0">
                <a:solidFill>
                  <a:schemeClr val="accent1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-479811" y="2402818"/>
              <a:ext cx="177038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5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rPr>
                <a:t>Item:</a:t>
              </a:r>
              <a:endParaRPr lang="en-US" dirty="0">
                <a:solidFill>
                  <a:schemeClr val="accent5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7592138" y="6313328"/>
            <a:ext cx="19445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7030A0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rPr>
              <a:t>Capacity: 3</a:t>
            </a:r>
            <a:endParaRPr lang="en-US" sz="2000" dirty="0">
              <a:solidFill>
                <a:srgbClr val="7030A0"/>
              </a:solidFill>
              <a:latin typeface="Times New Roman" panose="02020603050405020304" charset="0"/>
              <a:ea typeface="楷体" panose="02010609060101010101" pitchFamily="49" charset="-122"/>
              <a:cs typeface="Times New Roman" panose="02020603050405020304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2117568" y="2714529"/>
            <a:ext cx="693523" cy="6994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17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rPr>
              <a:t>0</a:t>
            </a:r>
            <a:endParaRPr lang="en-US" dirty="0">
              <a:solidFill>
                <a:schemeClr val="tx1"/>
              </a:solidFill>
              <a:latin typeface="Times New Roman" panose="02020603050405020304" charset="0"/>
              <a:ea typeface="楷体" panose="02010609060101010101" pitchFamily="49" charset="-122"/>
              <a:cs typeface="Times New Roman" panose="02020603050405020304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2811091" y="2714529"/>
            <a:ext cx="693523" cy="699460"/>
          </a:xfrm>
          <a:prstGeom prst="rect">
            <a:avLst/>
          </a:prstGeom>
          <a:solidFill>
            <a:schemeClr val="accent6">
              <a:lumMod val="75000"/>
            </a:schemeClr>
          </a:solidFill>
          <a:ln w="317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rPr>
              <a:t>1</a:t>
            </a:r>
            <a:endParaRPr lang="en-US" dirty="0">
              <a:solidFill>
                <a:schemeClr val="tx1"/>
              </a:solidFill>
              <a:latin typeface="Times New Roman" panose="02020603050405020304" charset="0"/>
              <a:ea typeface="楷体" panose="02010609060101010101" pitchFamily="49" charset="-122"/>
              <a:cs typeface="Times New Roman" panose="02020603050405020304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3504615" y="2714529"/>
            <a:ext cx="693523" cy="6994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17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>
              <a:solidFill>
                <a:schemeClr val="tx1"/>
              </a:solidFill>
              <a:latin typeface="Times New Roman" panose="02020603050405020304" charset="0"/>
              <a:ea typeface="楷体" panose="02010609060101010101" pitchFamily="49" charset="-122"/>
              <a:cs typeface="Times New Roman" panose="02020603050405020304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4198138" y="2715061"/>
            <a:ext cx="693523" cy="6994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17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>
              <a:solidFill>
                <a:schemeClr val="tx1"/>
              </a:solidFill>
              <a:latin typeface="Times New Roman" panose="02020603050405020304" charset="0"/>
              <a:ea typeface="楷体" panose="02010609060101010101" pitchFamily="49" charset="-122"/>
              <a:cs typeface="Times New Roman" panose="02020603050405020304" charset="0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2117568" y="3413314"/>
            <a:ext cx="693523" cy="6994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17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rPr>
              <a:t>0</a:t>
            </a:r>
            <a:endParaRPr lang="en-US" dirty="0">
              <a:solidFill>
                <a:schemeClr val="tx1"/>
              </a:solidFill>
              <a:latin typeface="Times New Roman" panose="02020603050405020304" charset="0"/>
              <a:ea typeface="楷体" panose="02010609060101010101" pitchFamily="49" charset="-122"/>
              <a:cs typeface="Times New Roman" panose="02020603050405020304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2811091" y="3413314"/>
            <a:ext cx="693523" cy="6994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17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>
              <a:solidFill>
                <a:schemeClr val="tx1"/>
              </a:solidFill>
              <a:latin typeface="Times New Roman" panose="02020603050405020304" charset="0"/>
              <a:ea typeface="楷体" panose="02010609060101010101" pitchFamily="49" charset="-122"/>
              <a:cs typeface="Times New Roman" panose="02020603050405020304" charset="0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3504615" y="3413314"/>
            <a:ext cx="693523" cy="6994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17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>
              <a:solidFill>
                <a:schemeClr val="tx1"/>
              </a:solidFill>
              <a:latin typeface="Times New Roman" panose="02020603050405020304" charset="0"/>
              <a:ea typeface="楷体" panose="02010609060101010101" pitchFamily="49" charset="-122"/>
              <a:cs typeface="Times New Roman" panose="02020603050405020304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4198138" y="3413846"/>
            <a:ext cx="693523" cy="6994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17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>
              <a:solidFill>
                <a:schemeClr val="tx1"/>
              </a:solidFill>
              <a:latin typeface="Times New Roman" panose="02020603050405020304" charset="0"/>
              <a:ea typeface="楷体" panose="02010609060101010101" pitchFamily="49" charset="-122"/>
              <a:cs typeface="Times New Roman" panose="02020603050405020304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2117568" y="4111106"/>
            <a:ext cx="693523" cy="6994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17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rPr>
              <a:t>0</a:t>
            </a:r>
            <a:endParaRPr lang="en-US" dirty="0">
              <a:solidFill>
                <a:schemeClr val="tx1"/>
              </a:solidFill>
              <a:latin typeface="Times New Roman" panose="02020603050405020304" charset="0"/>
              <a:ea typeface="楷体" panose="02010609060101010101" pitchFamily="49" charset="-122"/>
              <a:cs typeface="Times New Roman" panose="02020603050405020304" charset="0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2811091" y="4111106"/>
            <a:ext cx="693523" cy="6994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17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>
              <a:solidFill>
                <a:schemeClr val="tx1"/>
              </a:solidFill>
              <a:latin typeface="Times New Roman" panose="02020603050405020304" charset="0"/>
              <a:ea typeface="楷体" panose="02010609060101010101" pitchFamily="49" charset="-122"/>
              <a:cs typeface="Times New Roman" panose="02020603050405020304" charset="0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3504615" y="4111106"/>
            <a:ext cx="693523" cy="6994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17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>
              <a:solidFill>
                <a:schemeClr val="tx1"/>
              </a:solidFill>
              <a:latin typeface="Times New Roman" panose="02020603050405020304" charset="0"/>
              <a:ea typeface="楷体" panose="02010609060101010101" pitchFamily="49" charset="-122"/>
              <a:cs typeface="Times New Roman" panose="02020603050405020304" charset="0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4198138" y="4111638"/>
            <a:ext cx="693523" cy="6994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17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>
              <a:solidFill>
                <a:schemeClr val="tx1"/>
              </a:solidFill>
              <a:latin typeface="Times New Roman" panose="02020603050405020304" charset="0"/>
              <a:ea typeface="楷体" panose="02010609060101010101" pitchFamily="49" charset="-122"/>
              <a:cs typeface="Times New Roman" panose="02020603050405020304" charset="0"/>
            </a:endParaRPr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6192" y="4328932"/>
            <a:ext cx="478947" cy="435192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6192" y="3563080"/>
            <a:ext cx="478947" cy="435192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9909" y="2872314"/>
            <a:ext cx="478947" cy="435192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048" y="3563080"/>
            <a:ext cx="527428" cy="479244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805" y="4328932"/>
            <a:ext cx="527428" cy="479244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0" y="4416041"/>
            <a:ext cx="467136" cy="424460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7797" y="2901331"/>
            <a:ext cx="478947" cy="435192"/>
          </a:xfrm>
          <a:prstGeom prst="rect">
            <a:avLst/>
          </a:prstGeom>
        </p:spPr>
      </p:pic>
      <p:sp>
        <p:nvSpPr>
          <p:cNvPr id="66" name="Rectangle 65"/>
          <p:cNvSpPr/>
          <p:nvPr/>
        </p:nvSpPr>
        <p:spPr>
          <a:xfrm>
            <a:off x="1388747" y="5527184"/>
            <a:ext cx="475267" cy="48652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317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t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 dirty="0">
              <a:solidFill>
                <a:schemeClr val="tx1"/>
              </a:solidFill>
              <a:latin typeface="Times New Roman" panose="02020603050405020304" charset="0"/>
              <a:ea typeface="楷体" panose="02010609060101010101" pitchFamily="49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476286" y="5527085"/>
            <a:ext cx="478947" cy="483449"/>
          </a:xfrm>
          <a:prstGeom prst="rect">
            <a:avLst/>
          </a:prstGeom>
          <a:solidFill>
            <a:schemeClr val="accent6">
              <a:lumMod val="75000"/>
            </a:schemeClr>
          </a:solidFill>
          <a:ln w="317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>
              <a:solidFill>
                <a:schemeClr val="tx1"/>
              </a:solidFill>
              <a:latin typeface="Times New Roman" panose="02020603050405020304" charset="0"/>
              <a:ea typeface="楷体" panose="02010609060101010101" pitchFamily="49" charset="-122"/>
              <a:cs typeface="Times New Roman" panose="02020603050405020304" charset="0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337143" y="6056700"/>
            <a:ext cx="10879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rPr>
              <a:t>current entry</a:t>
            </a:r>
            <a:endParaRPr lang="en-US">
              <a:latin typeface="Times New Roman" panose="02020603050405020304" charset="0"/>
              <a:ea typeface="楷体" panose="02010609060101010101" pitchFamily="49" charset="-122"/>
              <a:cs typeface="Times New Roman" panose="02020603050405020304" charset="0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1273424" y="6035788"/>
            <a:ext cx="16179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rPr>
              <a:t>relevant previous entry</a:t>
            </a:r>
            <a:endParaRPr lang="en-US">
              <a:latin typeface="Times New Roman" panose="02020603050405020304" charset="0"/>
              <a:ea typeface="楷体" panose="02010609060101010101" pitchFamily="49" charset="-122"/>
              <a:cs typeface="Times New Roman" panose="02020603050405020304" charset="0"/>
            </a:endParaRPr>
          </a:p>
        </p:txBody>
      </p:sp>
      <p:sp>
        <p:nvSpPr>
          <p:cNvPr id="4" name="Title 29"/>
          <p:cNvSpPr>
            <a:spLocks noGrp="1"/>
          </p:cNvSpPr>
          <p:nvPr>
            <p:ph type="title"/>
          </p:nvPr>
        </p:nvSpPr>
        <p:spPr>
          <a:xfrm>
            <a:off x="-67945" y="271145"/>
            <a:ext cx="8229600" cy="1143000"/>
          </a:xfrm>
        </p:spPr>
        <p:txBody>
          <a:bodyPr/>
          <a:lstStyle/>
          <a:p>
            <a:r>
              <a:rPr lang="zh-CN" altLang="en-US" dirty="0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rPr>
              <a:t>示例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0" name="TextBox 54"/>
              <p:cNvSpPr txBox="1"/>
              <p:nvPr/>
            </p:nvSpPr>
            <p:spPr>
              <a:xfrm>
                <a:off x="1392820" y="2160378"/>
                <a:ext cx="7407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𝑗</m:t>
                      </m:r>
                      <m:r>
                        <a:rPr lang="en-US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=</m:t>
                      </m:r>
                      <m:r>
                        <a:rPr lang="en-US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0</m:t>
                      </m:r>
                    </m:oMath>
                  </m:oMathPara>
                </a14:m>
                <a:endParaRPr lang="en-US" dirty="0">
                  <a:solidFill>
                    <a:srgbClr val="0000FF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70" name="TextBox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2820" y="2160378"/>
                <a:ext cx="740780" cy="369332"/>
              </a:xfrm>
              <a:prstGeom prst="rect">
                <a:avLst/>
              </a:prstGeom>
              <a:blipFill rotWithShape="1">
                <a:blip r:embed="rId5"/>
                <a:stretch>
                  <a:fillRect l="-36" t="-29" b="1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1" name="TextBox 55"/>
              <p:cNvSpPr txBox="1"/>
              <p:nvPr/>
            </p:nvSpPr>
            <p:spPr>
              <a:xfrm>
                <a:off x="1392820" y="2933216"/>
                <a:ext cx="7407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𝑗</m:t>
                      </m:r>
                      <m:r>
                        <a:rPr lang="en-US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=</m:t>
                      </m:r>
                      <m:r>
                        <a:rPr lang="en-US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1</m:t>
                      </m:r>
                    </m:oMath>
                  </m:oMathPara>
                </a14:m>
                <a:endParaRPr lang="en-US" dirty="0">
                  <a:solidFill>
                    <a:srgbClr val="0000FF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71" name="TextBox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2820" y="2933216"/>
                <a:ext cx="740780" cy="369332"/>
              </a:xfrm>
              <a:prstGeom prst="rect">
                <a:avLst/>
              </a:prstGeom>
              <a:blipFill rotWithShape="1">
                <a:blip r:embed="rId6"/>
                <a:stretch>
                  <a:fillRect l="-36" t="-41" b="1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2" name="TextBox 56"/>
              <p:cNvSpPr txBox="1"/>
              <p:nvPr/>
            </p:nvSpPr>
            <p:spPr>
              <a:xfrm>
                <a:off x="1392820" y="3643426"/>
                <a:ext cx="7407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𝑗</m:t>
                      </m:r>
                      <m:r>
                        <a:rPr lang="en-US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=</m:t>
                      </m:r>
                      <m:r>
                        <a:rPr lang="en-US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2</m:t>
                      </m:r>
                    </m:oMath>
                  </m:oMathPara>
                </a14:m>
                <a:endParaRPr lang="en-US" dirty="0">
                  <a:solidFill>
                    <a:srgbClr val="0000FF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72" name="TextBox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2820" y="3643426"/>
                <a:ext cx="740780" cy="369332"/>
              </a:xfrm>
              <a:prstGeom prst="rect">
                <a:avLst/>
              </a:prstGeom>
              <a:blipFill rotWithShape="1">
                <a:blip r:embed="rId7"/>
                <a:stretch>
                  <a:fillRect l="-36" t="-117" b="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3" name="TextBox 57"/>
              <p:cNvSpPr txBox="1"/>
              <p:nvPr/>
            </p:nvSpPr>
            <p:spPr>
              <a:xfrm>
                <a:off x="1342531" y="4361862"/>
                <a:ext cx="7407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𝑗</m:t>
                      </m:r>
                      <m:r>
                        <a:rPr lang="en-US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=</m:t>
                      </m:r>
                      <m:r>
                        <a:rPr lang="en-US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3</m:t>
                      </m:r>
                    </m:oMath>
                  </m:oMathPara>
                </a14:m>
                <a:endParaRPr lang="en-US" dirty="0">
                  <a:solidFill>
                    <a:srgbClr val="0000FF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73" name="TextBox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2531" y="4361862"/>
                <a:ext cx="740780" cy="369332"/>
              </a:xfrm>
              <a:prstGeom prst="rect">
                <a:avLst/>
              </a:prstGeom>
              <a:blipFill rotWithShape="1">
                <a:blip r:embed="rId8"/>
                <a:stretch>
                  <a:fillRect l="-19" t="-13" r="69" b="12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4" name="TextBox 58"/>
              <p:cNvSpPr txBox="1"/>
              <p:nvPr/>
            </p:nvSpPr>
            <p:spPr>
              <a:xfrm>
                <a:off x="2037320" y="1508159"/>
                <a:ext cx="7717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𝑥</m:t>
                      </m:r>
                      <m:r>
                        <a:rPr lang="en-US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=</m:t>
                      </m:r>
                      <m:r>
                        <a:rPr lang="en-US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0</m:t>
                      </m:r>
                    </m:oMath>
                  </m:oMathPara>
                </a14:m>
                <a:endParaRPr lang="en-US" dirty="0">
                  <a:solidFill>
                    <a:srgbClr val="0000FF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74" name="TextBox 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7320" y="1508159"/>
                <a:ext cx="771797" cy="369332"/>
              </a:xfrm>
              <a:prstGeom prst="rect">
                <a:avLst/>
              </a:prstGeom>
              <a:blipFill rotWithShape="1">
                <a:blip r:embed="rId9"/>
                <a:stretch>
                  <a:fillRect l="-31" t="-9" r="66" b="1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5" name="TextBox 59"/>
              <p:cNvSpPr txBox="1"/>
              <p:nvPr/>
            </p:nvSpPr>
            <p:spPr>
              <a:xfrm>
                <a:off x="2730843" y="1508159"/>
                <a:ext cx="7717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𝑥</m:t>
                      </m:r>
                      <m:r>
                        <a:rPr lang="en-US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=</m:t>
                      </m:r>
                      <m:r>
                        <a:rPr lang="en-US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1</m:t>
                      </m:r>
                    </m:oMath>
                  </m:oMathPara>
                </a14:m>
                <a:endParaRPr lang="en-US" dirty="0">
                  <a:solidFill>
                    <a:srgbClr val="0000FF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75" name="TextBox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0843" y="1508159"/>
                <a:ext cx="771797" cy="369332"/>
              </a:xfrm>
              <a:prstGeom prst="rect">
                <a:avLst/>
              </a:prstGeom>
              <a:blipFill rotWithShape="1">
                <a:blip r:embed="rId10"/>
                <a:stretch>
                  <a:fillRect l="-44" t="-9" r="80" b="1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6" name="TextBox 60"/>
              <p:cNvSpPr txBox="1"/>
              <p:nvPr/>
            </p:nvSpPr>
            <p:spPr>
              <a:xfrm>
                <a:off x="3429000" y="1508159"/>
                <a:ext cx="87639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𝑥</m:t>
                      </m:r>
                      <m:r>
                        <a:rPr lang="en-US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=</m:t>
                      </m:r>
                      <m:r>
                        <a:rPr lang="en-US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2</m:t>
                      </m:r>
                    </m:oMath>
                  </m:oMathPara>
                </a14:m>
                <a:endParaRPr lang="en-US" dirty="0">
                  <a:solidFill>
                    <a:srgbClr val="0000FF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76" name="TextBox 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9000" y="1508159"/>
                <a:ext cx="876391" cy="369332"/>
              </a:xfrm>
              <a:prstGeom prst="rect">
                <a:avLst/>
              </a:prstGeom>
              <a:blipFill rotWithShape="1">
                <a:blip r:embed="rId11"/>
                <a:stretch>
                  <a:fillRect t="-9" r="10" b="1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7" name="TextBox 61"/>
              <p:cNvSpPr txBox="1"/>
              <p:nvPr/>
            </p:nvSpPr>
            <p:spPr>
              <a:xfrm>
                <a:off x="4278380" y="1508159"/>
                <a:ext cx="80107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𝑥</m:t>
                      </m:r>
                      <m:r>
                        <a:rPr lang="en-US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=</m:t>
                      </m:r>
                      <m:r>
                        <a:rPr lang="en-US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3</m:t>
                      </m:r>
                    </m:oMath>
                  </m:oMathPara>
                </a14:m>
                <a:endParaRPr lang="en-US" dirty="0">
                  <a:solidFill>
                    <a:srgbClr val="0000FF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77" name="TextBox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8380" y="1508159"/>
                <a:ext cx="801074" cy="369332"/>
              </a:xfrm>
              <a:prstGeom prst="rect">
                <a:avLst/>
              </a:prstGeom>
              <a:blipFill rotWithShape="1">
                <a:blip r:embed="rId12"/>
                <a:stretch>
                  <a:fillRect l="-48" t="-9" r="11" b="1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Text Box 3"/>
          <p:cNvSpPr txBox="1">
            <a:spLocks noChangeArrowheads="1"/>
          </p:cNvSpPr>
          <p:nvPr/>
        </p:nvSpPr>
        <p:spPr bwMode="auto">
          <a:xfrm>
            <a:off x="5190447" y="103531"/>
            <a:ext cx="3953553" cy="250680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  <a:miter lim="800000"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lIns="144000" tIns="144000" bIns="144000">
            <a:spAutoFit/>
          </a:bodyPr>
          <a:lstStyle/>
          <a:p>
            <a:pPr marL="342900" indent="-342900">
              <a:buAutoNum type="arabicPeriod"/>
              <a:defRPr/>
            </a:pP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n</a:t>
            </a:r>
            <a:r>
              <a:rPr lang="en-US" altLang="zh-CN" sz="800" dirty="0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  <a:sym typeface="Symbol" panose="05050102010706020507" pitchFamily="18" charset="2"/>
              </a:rPr>
              <a:t>  </a:t>
            </a: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length(weights)</a:t>
            </a:r>
            <a:endParaRPr lang="en-US" altLang="zh-CN" sz="800" dirty="0"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charset="0"/>
            </a:endParaRPr>
          </a:p>
          <a:p>
            <a:pPr marL="342900" indent="-342900">
              <a:buAutoNum type="arabicPeriod"/>
              <a:defRPr/>
            </a:pPr>
            <a:r>
              <a:rPr lang="pl-PL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For  x</a:t>
            </a:r>
            <a:r>
              <a:rPr lang="en-US" altLang="zh-CN" sz="800" dirty="0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  <a:sym typeface="Symbol" panose="05050102010706020507" pitchFamily="18" charset="2"/>
              </a:rPr>
              <a:t>  </a:t>
            </a:r>
            <a:r>
              <a:rPr lang="pl-PL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0 To  </a:t>
            </a: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C</a:t>
            </a:r>
            <a:r>
              <a:rPr lang="pl-PL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  Do </a:t>
            </a:r>
            <a:endParaRPr lang="en-US" altLang="zh-CN" sz="800" dirty="0"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charset="0"/>
            </a:endParaRPr>
          </a:p>
          <a:p>
            <a:pPr marL="342900" indent="-342900">
              <a:buAutoNum type="arabicPeriod"/>
              <a:defRPr/>
            </a:pPr>
            <a:r>
              <a:rPr lang="pt-BR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    For j</a:t>
            </a:r>
            <a:r>
              <a:rPr lang="en-US" altLang="zh-CN" sz="800" dirty="0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  <a:sym typeface="Symbol" panose="05050102010706020507" pitchFamily="18" charset="2"/>
              </a:rPr>
              <a:t>  </a:t>
            </a:r>
            <a:r>
              <a:rPr lang="pt-BR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1 To n Do</a:t>
            </a:r>
            <a:endParaRPr lang="pt-BR" altLang="zh-CN" sz="800" dirty="0"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charset="0"/>
            </a:endParaRPr>
          </a:p>
          <a:p>
            <a:pPr marL="342900" indent="-342900">
              <a:buAutoNum type="arabicPeriod"/>
              <a:defRPr/>
            </a:pP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        ITEMS[</a:t>
            </a:r>
            <a:r>
              <a:rPr lang="en-US" altLang="zh-CN" sz="800" dirty="0" err="1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x,j</a:t>
            </a: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] </a:t>
            </a:r>
            <a:r>
              <a:rPr lang="en-US" altLang="zh-CN" sz="800" dirty="0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  <a:sym typeface="Symbol" panose="05050102010706020507" pitchFamily="18" charset="2"/>
              </a:rPr>
              <a:t></a:t>
            </a: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 ∅ </a:t>
            </a:r>
            <a:endParaRPr lang="en-US" altLang="zh-CN" sz="800" dirty="0"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charset="0"/>
            </a:endParaRPr>
          </a:p>
          <a:p>
            <a:pPr marL="342900" indent="-342900">
              <a:buAutoNum type="arabicPeriod"/>
              <a:defRPr/>
            </a:pPr>
            <a:r>
              <a:rPr lang="pl-PL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For   x</a:t>
            </a:r>
            <a:r>
              <a:rPr lang="en-US" altLang="zh-CN" sz="800" dirty="0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  <a:sym typeface="Symbol" panose="05050102010706020507" pitchFamily="18" charset="2"/>
              </a:rPr>
              <a:t>  </a:t>
            </a:r>
            <a:r>
              <a:rPr lang="pl-PL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0   To   </a:t>
            </a: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C</a:t>
            </a:r>
            <a:r>
              <a:rPr lang="pl-PL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   Do </a:t>
            </a:r>
            <a:endParaRPr lang="en-US" altLang="zh-CN" sz="800" dirty="0"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charset="0"/>
            </a:endParaRPr>
          </a:p>
          <a:p>
            <a:pPr marL="342900" indent="-342900">
              <a:buAutoNum type="arabicPeriod"/>
              <a:defRPr/>
            </a:pP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    K[x,0] </a:t>
            </a:r>
            <a:r>
              <a:rPr lang="en-US" altLang="zh-CN" sz="800" dirty="0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  <a:sym typeface="Symbol" panose="05050102010706020507" pitchFamily="18" charset="2"/>
              </a:rPr>
              <a:t></a:t>
            </a: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 0  </a:t>
            </a:r>
            <a:r>
              <a:rPr lang="pt-BR" altLang="zh-CN" sz="800" dirty="0">
                <a:latin typeface="Consolas" panose="020B0609020204030204" pitchFamily="49" charset="0"/>
                <a:ea typeface="楷体" panose="02010609060101010101" pitchFamily="49" charset="-122"/>
                <a:cs typeface="Times New Roman" panose="02020603050405020304" charset="0"/>
              </a:rPr>
              <a:t>/*</a:t>
            </a:r>
            <a:r>
              <a:rPr lang="zh-CN" altLang="en-US" sz="800" dirty="0">
                <a:latin typeface="Consolas" panose="020B0609020204030204" pitchFamily="49" charset="0"/>
                <a:ea typeface="楷体" panose="02010609060101010101" pitchFamily="49" charset="-122"/>
                <a:cs typeface="Times New Roman" panose="02020603050405020304" charset="0"/>
              </a:rPr>
              <a:t>初始化第</a:t>
            </a:r>
            <a:r>
              <a:rPr lang="en-US" altLang="zh-CN" sz="800" dirty="0">
                <a:latin typeface="Consolas" panose="020B0609020204030204" pitchFamily="49" charset="0"/>
                <a:ea typeface="楷体" panose="02010609060101010101" pitchFamily="49" charset="-122"/>
                <a:cs typeface="Times New Roman" panose="02020603050405020304" charset="0"/>
              </a:rPr>
              <a:t>0</a:t>
            </a:r>
            <a:r>
              <a:rPr lang="zh-CN" altLang="en-US" sz="800" dirty="0">
                <a:latin typeface="Consolas" panose="020B0609020204030204" pitchFamily="49" charset="0"/>
                <a:ea typeface="楷体" panose="02010609060101010101" pitchFamily="49" charset="-122"/>
                <a:cs typeface="Times New Roman" panose="02020603050405020304" charset="0"/>
              </a:rPr>
              <a:t>列*</a:t>
            </a:r>
            <a:r>
              <a:rPr lang="en-US" altLang="zh-CN" sz="800" dirty="0">
                <a:latin typeface="Consolas" panose="020B0609020204030204" pitchFamily="49" charset="0"/>
                <a:ea typeface="楷体" panose="02010609060101010101" pitchFamily="49" charset="-122"/>
                <a:cs typeface="Times New Roman" panose="02020603050405020304" charset="0"/>
              </a:rPr>
              <a:t>/</a:t>
            </a:r>
            <a:endParaRPr lang="en-US" altLang="zh-CN" sz="800" dirty="0"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charset="0"/>
            </a:endParaRPr>
          </a:p>
          <a:p>
            <a:pPr marL="342900" indent="-342900">
              <a:buAutoNum type="arabicPeriod"/>
              <a:defRPr/>
            </a:pPr>
            <a:r>
              <a:rPr lang="pt-BR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For   j</a:t>
            </a:r>
            <a:r>
              <a:rPr lang="en-US" altLang="zh-CN" sz="800" dirty="0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  <a:sym typeface="Symbol" panose="05050102010706020507" pitchFamily="18" charset="2"/>
              </a:rPr>
              <a:t>  </a:t>
            </a:r>
            <a:r>
              <a:rPr lang="pt-BR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1   To   n    Do</a:t>
            </a:r>
            <a:endParaRPr lang="pt-BR" altLang="zh-CN" sz="800" dirty="0"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charset="0"/>
            </a:endParaRPr>
          </a:p>
          <a:p>
            <a:pPr marL="342900" indent="-342900">
              <a:buAutoNum type="arabicPeriod"/>
              <a:defRPr/>
            </a:pP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    K[0,j] </a:t>
            </a:r>
            <a:r>
              <a:rPr lang="en-US" altLang="zh-CN" sz="800" dirty="0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  <a:sym typeface="Symbol" panose="05050102010706020507" pitchFamily="18" charset="2"/>
              </a:rPr>
              <a:t></a:t>
            </a: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 0 </a:t>
            </a:r>
            <a:r>
              <a:rPr lang="pt-BR" altLang="zh-CN" sz="800" dirty="0">
                <a:latin typeface="Consolas" panose="020B0609020204030204" pitchFamily="49" charset="0"/>
                <a:ea typeface="楷体" panose="02010609060101010101" pitchFamily="49" charset="-122"/>
                <a:cs typeface="Times New Roman" panose="02020603050405020304" charset="0"/>
              </a:rPr>
              <a:t>/*</a:t>
            </a:r>
            <a:r>
              <a:rPr lang="zh-CN" altLang="en-US" sz="800" dirty="0">
                <a:latin typeface="Consolas" panose="020B0609020204030204" pitchFamily="49" charset="0"/>
                <a:ea typeface="楷体" panose="02010609060101010101" pitchFamily="49" charset="-122"/>
                <a:cs typeface="Times New Roman" panose="02020603050405020304" charset="0"/>
              </a:rPr>
              <a:t>初始化第</a:t>
            </a:r>
            <a:r>
              <a:rPr lang="en-US" altLang="zh-CN" sz="800" dirty="0">
                <a:latin typeface="Consolas" panose="020B0609020204030204" pitchFamily="49" charset="0"/>
                <a:ea typeface="楷体" panose="02010609060101010101" pitchFamily="49" charset="-122"/>
                <a:cs typeface="Times New Roman" panose="02020603050405020304" charset="0"/>
              </a:rPr>
              <a:t>0</a:t>
            </a:r>
            <a:r>
              <a:rPr lang="zh-CN" altLang="en-US" sz="800" dirty="0">
                <a:latin typeface="Consolas" panose="020B0609020204030204" pitchFamily="49" charset="0"/>
                <a:ea typeface="楷体" panose="02010609060101010101" pitchFamily="49" charset="-122"/>
                <a:cs typeface="Times New Roman" panose="02020603050405020304" charset="0"/>
              </a:rPr>
              <a:t>行*</a:t>
            </a:r>
            <a:r>
              <a:rPr lang="en-US" altLang="zh-CN" sz="800" dirty="0">
                <a:latin typeface="Consolas" panose="020B0609020204030204" pitchFamily="49" charset="0"/>
                <a:ea typeface="楷体" panose="02010609060101010101" pitchFamily="49" charset="-122"/>
                <a:cs typeface="Times New Roman" panose="02020603050405020304" charset="0"/>
              </a:rPr>
              <a:t>/</a:t>
            </a: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 </a:t>
            </a:r>
            <a:endParaRPr lang="en-US" altLang="zh-CN" sz="800" dirty="0"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charset="0"/>
            </a:endParaRPr>
          </a:p>
          <a:p>
            <a:pPr marL="342900" indent="-342900">
              <a:buAutoNum type="arabicPeriod"/>
              <a:defRPr/>
            </a:pPr>
            <a:r>
              <a:rPr lang="pl-PL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For   x</a:t>
            </a:r>
            <a:r>
              <a:rPr lang="en-US" altLang="zh-CN" sz="800" dirty="0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  <a:sym typeface="Symbol" panose="05050102010706020507" pitchFamily="18" charset="2"/>
              </a:rPr>
              <a:t>  </a:t>
            </a:r>
            <a:r>
              <a:rPr lang="pl-PL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0   To   </a:t>
            </a: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C</a:t>
            </a:r>
            <a:r>
              <a:rPr lang="pl-PL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   Do </a:t>
            </a:r>
            <a:endParaRPr lang="en-US" altLang="zh-CN" sz="800" dirty="0"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charset="0"/>
            </a:endParaRPr>
          </a:p>
          <a:p>
            <a:pPr marL="342900" indent="-342900">
              <a:buAutoNum type="arabicPeriod"/>
              <a:defRPr/>
            </a:pPr>
            <a:r>
              <a:rPr lang="pt-BR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    For   j</a:t>
            </a:r>
            <a:r>
              <a:rPr lang="en-US" altLang="zh-CN" sz="800" dirty="0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  <a:sym typeface="Symbol" panose="05050102010706020507" pitchFamily="18" charset="2"/>
              </a:rPr>
              <a:t>  </a:t>
            </a:r>
            <a:r>
              <a:rPr lang="pt-BR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1   To   n    Do</a:t>
            </a:r>
            <a:endParaRPr lang="pt-BR" altLang="zh-CN" sz="800" dirty="0"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charset="0"/>
            </a:endParaRPr>
          </a:p>
          <a:p>
            <a:pPr marL="342900" indent="-342900">
              <a:buAutoNum type="arabicPeriod"/>
              <a:defRPr/>
            </a:pP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        </a:t>
            </a:r>
            <a:r>
              <a:rPr lang="pl-PL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K[x</a:t>
            </a: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,</a:t>
            </a:r>
            <a:r>
              <a:rPr lang="pl-PL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j] </a:t>
            </a:r>
            <a:r>
              <a:rPr lang="en-US" altLang="zh-CN" sz="800" dirty="0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  <a:sym typeface="Symbol" panose="05050102010706020507" pitchFamily="18" charset="2"/>
              </a:rPr>
              <a:t></a:t>
            </a:r>
            <a:r>
              <a:rPr lang="pl-PL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 K[x</a:t>
            </a: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,</a:t>
            </a:r>
            <a:r>
              <a:rPr lang="pl-PL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j-1]</a:t>
            </a:r>
            <a:endParaRPr lang="pl-PL" altLang="zh-CN" sz="800" dirty="0"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charset="0"/>
            </a:endParaRPr>
          </a:p>
          <a:p>
            <a:pPr marL="342900" indent="-342900">
              <a:buAutoNum type="arabicPeriod"/>
              <a:defRPr/>
            </a:pP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        IF </a:t>
            </a:r>
            <a:r>
              <a:rPr lang="en-US" altLang="zh-CN" sz="800" dirty="0" err="1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w</a:t>
            </a:r>
            <a:r>
              <a:rPr lang="en-US" altLang="zh-CN" sz="800" baseline="-25000" dirty="0" err="1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j</a:t>
            </a: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 ≤ x THEN</a:t>
            </a:r>
            <a:endParaRPr lang="en-US" altLang="zh-CN" sz="800" dirty="0"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charset="0"/>
            </a:endParaRPr>
          </a:p>
          <a:p>
            <a:pPr marL="342900" indent="-342900">
              <a:buAutoNum type="arabicPeriod"/>
              <a:defRPr/>
            </a:pP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            K[</a:t>
            </a:r>
            <a:r>
              <a:rPr lang="en-US" altLang="zh-CN" sz="800" dirty="0" err="1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x,j</a:t>
            </a: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] </a:t>
            </a:r>
            <a:r>
              <a:rPr lang="en-US" altLang="zh-CN" sz="800" dirty="0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  <a:sym typeface="Symbol" panose="05050102010706020507" pitchFamily="18" charset="2"/>
              </a:rPr>
              <a:t></a:t>
            </a: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 max{ K[</a:t>
            </a:r>
            <a:r>
              <a:rPr lang="en-US" altLang="zh-CN" sz="800" dirty="0" err="1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x,j</a:t>
            </a: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], K[x – w</a:t>
            </a:r>
            <a:r>
              <a:rPr lang="en-US" altLang="zh-CN" sz="800" baseline="-250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j</a:t>
            </a: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,j-1] + </a:t>
            </a:r>
            <a:r>
              <a:rPr lang="en-US" altLang="zh-CN" sz="800" dirty="0" err="1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v</a:t>
            </a:r>
            <a:r>
              <a:rPr lang="en-US" altLang="zh-CN" sz="800" baseline="-25000" dirty="0" err="1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j</a:t>
            </a: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 }</a:t>
            </a:r>
            <a:endParaRPr lang="en-US" altLang="zh-CN" sz="800" dirty="0"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charset="0"/>
            </a:endParaRPr>
          </a:p>
          <a:p>
            <a:pPr marL="342900" indent="-342900">
              <a:buAutoNum type="arabicPeriod"/>
              <a:defRPr/>
            </a:pP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            IF k[</a:t>
            </a:r>
            <a:r>
              <a:rPr lang="en-US" altLang="zh-CN" sz="800" dirty="0" err="1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x,j</a:t>
            </a: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] was updated THEN</a:t>
            </a:r>
            <a:endParaRPr lang="en-US" altLang="zh-CN" sz="800" dirty="0"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charset="0"/>
            </a:endParaRPr>
          </a:p>
          <a:p>
            <a:pPr marL="342900" indent="-342900">
              <a:buAutoNum type="arabicPeriod"/>
              <a:defRPr/>
            </a:pP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                ITEMS[</a:t>
            </a:r>
            <a:r>
              <a:rPr lang="en-US" altLang="zh-CN" sz="800" dirty="0" err="1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x,j</a:t>
            </a: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]</a:t>
            </a:r>
            <a:r>
              <a:rPr lang="en-US" altLang="zh-CN" sz="800" dirty="0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  <a:sym typeface="Symbol" panose="05050102010706020507" pitchFamily="18" charset="2"/>
              </a:rPr>
              <a:t>  </a:t>
            </a: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ITEMS[x – w</a:t>
            </a:r>
            <a:r>
              <a:rPr lang="en-US" altLang="zh-CN" sz="800" baseline="-250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j</a:t>
            </a: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,j-1]∪ {ITEM j}</a:t>
            </a:r>
            <a:endParaRPr lang="en-US" altLang="zh-CN" sz="800" dirty="0"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charset="0"/>
            </a:endParaRPr>
          </a:p>
          <a:p>
            <a:pPr marL="342900" indent="-342900">
              <a:buAutoNum type="arabicPeriod"/>
              <a:defRPr/>
            </a:pP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            ELSE</a:t>
            </a:r>
            <a:endParaRPr lang="en-US" altLang="zh-CN" sz="800" dirty="0"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charset="0"/>
            </a:endParaRPr>
          </a:p>
          <a:p>
            <a:pPr marL="342900" indent="-342900">
              <a:buAutoNum type="arabicPeriod"/>
              <a:defRPr/>
            </a:pP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                ITEMS[</a:t>
            </a:r>
            <a:r>
              <a:rPr lang="en-US" altLang="zh-CN" sz="800" dirty="0" err="1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x,j</a:t>
            </a: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]</a:t>
            </a:r>
            <a:r>
              <a:rPr lang="en-US" altLang="zh-CN" sz="800" dirty="0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  <a:sym typeface="Symbol" panose="05050102010706020507" pitchFamily="18" charset="2"/>
              </a:rPr>
              <a:t>  </a:t>
            </a: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ITEMS[x,j-1] </a:t>
            </a:r>
            <a:endParaRPr lang="en-US" altLang="zh-CN" sz="800" dirty="0"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charset="0"/>
            </a:endParaRPr>
          </a:p>
          <a:p>
            <a:pPr marL="342900" indent="-342900">
              <a:buAutoNum type="arabicPeriod"/>
              <a:defRPr/>
            </a:pP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Return K[</a:t>
            </a:r>
            <a:r>
              <a:rPr lang="en-US" altLang="zh-CN" sz="800" dirty="0" err="1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C,n</a:t>
            </a: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], ITEMS[</a:t>
            </a:r>
            <a:r>
              <a:rPr lang="en-US" altLang="zh-CN" sz="800" dirty="0" err="1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C,n</a:t>
            </a: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]</a:t>
            </a:r>
            <a:endParaRPr lang="en-US" altLang="zh-CN" sz="800" dirty="0"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5" name="矩形 54"/>
              <p:cNvSpPr/>
              <p:nvPr/>
            </p:nvSpPr>
            <p:spPr>
              <a:xfrm>
                <a:off x="5020956" y="3336237"/>
                <a:ext cx="4007015" cy="66261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𝐾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i="1" dirty="0" err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charset="0"/>
                            </a:rPr>
                          </m:ctrlPr>
                        </m:dPr>
                        <m:e>
                          <m:r>
                            <a:rPr lang="en-US" altLang="zh-CN" i="1" dirty="0" err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charset="0"/>
                            </a:rPr>
                            <m:t>𝑥</m:t>
                          </m:r>
                          <m:r>
                            <a:rPr lang="en-US" altLang="zh-CN" i="1" dirty="0" err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charset="0"/>
                            </a:rPr>
                            <m:t>,</m:t>
                          </m:r>
                          <m:r>
                            <a:rPr lang="en-US" altLang="zh-CN" i="1" dirty="0" err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charset="0"/>
                            </a:rPr>
                            <m:t>𝑗</m:t>
                          </m:r>
                        </m:e>
                      </m:d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=</m:t>
                      </m:r>
                    </m:oMath>
                  </m:oMathPara>
                </a14:m>
                <a:endParaRPr lang="en-US" altLang="zh-CN" i="1" dirty="0">
                  <a:solidFill>
                    <a:srgbClr val="0000FF"/>
                  </a:solidFill>
                  <a:latin typeface="Cambria Math" panose="02040503050406030204" pitchFamily="18" charset="0"/>
                  <a:ea typeface="楷体" panose="02010609060101010101" pitchFamily="49" charset="-122"/>
                  <a:cs typeface="Times New Roman" panose="02020603050405020304" charset="0"/>
                </a:endParaRP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𝑚𝑎𝑥</m:t>
                      </m:r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⁡{</m:t>
                      </m:r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𝐾</m:t>
                      </m:r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[</m:t>
                      </m:r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𝑥</m:t>
                      </m:r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, </m:t>
                      </m:r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𝑗</m:t>
                      </m:r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−</m:t>
                      </m:r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1</m:t>
                      </m:r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] , </m:t>
                      </m:r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𝐾</m:t>
                      </m:r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[</m:t>
                      </m:r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𝑥</m:t>
                      </m:r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 –</m:t>
                      </m:r>
                      <m:sSub>
                        <m:sSubPr>
                          <m:ctrlPr>
                            <a:rPr lang="en-US" altLang="zh-CN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charset="0"/>
                            </a:rPr>
                            <m:t>𝑗</m:t>
                          </m:r>
                        </m:sub>
                      </m:sSub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, </m:t>
                      </m:r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𝑗</m:t>
                      </m:r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−</m:t>
                      </m:r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1</m:t>
                      </m:r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] +</m:t>
                      </m:r>
                      <m:sSub>
                        <m:sSubPr>
                          <m:ctrlPr>
                            <a:rPr lang="en-US" altLang="zh-CN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charset="0"/>
                            </a:rPr>
                            <m:t>𝑗</m:t>
                          </m:r>
                        </m:sub>
                      </m:sSub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}</m:t>
                      </m:r>
                    </m:oMath>
                  </m:oMathPara>
                </a14:m>
                <a:endParaRPr lang="en-US" altLang="zh-CN" dirty="0">
                  <a:solidFill>
                    <a:srgbClr val="0000FF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55" name="矩形 5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0956" y="3336237"/>
                <a:ext cx="4007015" cy="662617"/>
              </a:xfrm>
              <a:prstGeom prst="rect">
                <a:avLst/>
              </a:prstGeom>
              <a:blipFill rotWithShape="1">
                <a:blip r:embed="rId13"/>
                <a:stretch>
                  <a:fillRect t="-88" r="4" b="-322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2119537" y="2015068"/>
            <a:ext cx="2774094" cy="699992"/>
            <a:chOff x="628650" y="2737674"/>
            <a:chExt cx="3565004" cy="857179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5" name="Rectangle 4"/>
            <p:cNvSpPr/>
            <p:nvPr/>
          </p:nvSpPr>
          <p:spPr>
            <a:xfrm>
              <a:off x="628650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rPr>
                <a:t>0</a:t>
              </a:r>
              <a:endParaRPr lang="en-US" dirty="0">
                <a:solidFill>
                  <a:schemeClr val="tx1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1519901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rPr>
                <a:t>0</a:t>
              </a:r>
              <a:endParaRPr lang="en-US" dirty="0">
                <a:solidFill>
                  <a:schemeClr val="tx1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2411152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rPr>
                <a:t>0</a:t>
              </a:r>
              <a:endParaRPr lang="en-US" dirty="0">
                <a:solidFill>
                  <a:schemeClr val="tx1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3302403" y="2738326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rPr>
                <a:t>0</a:t>
              </a:r>
              <a:endParaRPr lang="en-US" dirty="0">
                <a:solidFill>
                  <a:schemeClr val="tx1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15436" y="5221525"/>
            <a:ext cx="1168789" cy="1168789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3688355" y="5237725"/>
            <a:ext cx="3673114" cy="1475713"/>
            <a:chOff x="-479811" y="1751737"/>
            <a:chExt cx="5881453" cy="2600511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11626" y="1998496"/>
              <a:ext cx="890016" cy="890016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98981" y="1966357"/>
              <a:ext cx="922155" cy="922155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23804" y="1751737"/>
              <a:ext cx="1136775" cy="1136775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-479809" y="3113586"/>
              <a:ext cx="1729993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rPr>
                <a:t>Weight:</a:t>
              </a:r>
              <a:endParaRPr lang="en-US" dirty="0">
                <a:solidFill>
                  <a:schemeClr val="accent4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-479809" y="3701409"/>
              <a:ext cx="1729993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rPr>
                <a:t>Value:</a:t>
              </a:r>
              <a:endParaRPr lang="en-US" dirty="0">
                <a:solidFill>
                  <a:schemeClr val="accent1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782501" y="3005866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rPr>
                <a:t>1</a:t>
              </a:r>
              <a:endParaRPr lang="en-US" dirty="0">
                <a:solidFill>
                  <a:schemeClr val="accent4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250794" y="3005864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rPr>
                <a:t>2</a:t>
              </a:r>
              <a:endParaRPr lang="en-US" dirty="0">
                <a:solidFill>
                  <a:schemeClr val="accent4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718736" y="3005862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rPr>
                <a:t>3</a:t>
              </a:r>
              <a:endParaRPr lang="en-US" dirty="0">
                <a:solidFill>
                  <a:schemeClr val="accent4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747641" y="3701409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rPr>
                <a:t>1</a:t>
              </a:r>
              <a:endParaRPr lang="en-US" dirty="0">
                <a:solidFill>
                  <a:schemeClr val="accent1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3215758" y="3667231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rPr>
                <a:t>4</a:t>
              </a:r>
              <a:endParaRPr lang="en-US" dirty="0">
                <a:solidFill>
                  <a:schemeClr val="accent1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4718736" y="3655655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rPr>
                <a:t>6</a:t>
              </a:r>
              <a:endParaRPr lang="en-US" dirty="0">
                <a:solidFill>
                  <a:schemeClr val="accent1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-479811" y="2402818"/>
              <a:ext cx="177038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5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rPr>
                <a:t>Item:</a:t>
              </a:r>
              <a:endParaRPr lang="en-US" dirty="0">
                <a:solidFill>
                  <a:schemeClr val="accent5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7592138" y="6313328"/>
            <a:ext cx="19445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7030A0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rPr>
              <a:t>Capacity: 3</a:t>
            </a:r>
            <a:endParaRPr lang="en-US" sz="2000" dirty="0">
              <a:solidFill>
                <a:srgbClr val="7030A0"/>
              </a:solidFill>
              <a:latin typeface="Times New Roman" panose="02020603050405020304" charset="0"/>
              <a:ea typeface="楷体" panose="02010609060101010101" pitchFamily="49" charset="-122"/>
              <a:cs typeface="Times New Roman" panose="02020603050405020304" charset="0"/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2117568" y="2714528"/>
            <a:ext cx="2774094" cy="699992"/>
            <a:chOff x="628650" y="2737674"/>
            <a:chExt cx="3565004" cy="857179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32" name="Rectangle 31"/>
            <p:cNvSpPr/>
            <p:nvPr/>
          </p:nvSpPr>
          <p:spPr>
            <a:xfrm>
              <a:off x="628650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rPr>
                <a:t>0</a:t>
              </a:r>
              <a:endParaRPr lang="en-US" dirty="0">
                <a:solidFill>
                  <a:schemeClr val="tx1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1519901" y="2737674"/>
              <a:ext cx="891251" cy="856527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rPr>
                <a:t>1</a:t>
              </a:r>
              <a:endParaRPr lang="en-US" dirty="0">
                <a:solidFill>
                  <a:schemeClr val="tx1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411152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dirty="0">
                <a:solidFill>
                  <a:schemeClr val="tx1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3302403" y="2738326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dirty="0">
                <a:solidFill>
                  <a:schemeClr val="tx1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2117568" y="3413313"/>
            <a:ext cx="2774094" cy="699992"/>
            <a:chOff x="628650" y="2737674"/>
            <a:chExt cx="3565004" cy="857179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38" name="Rectangle 37"/>
            <p:cNvSpPr/>
            <p:nvPr/>
          </p:nvSpPr>
          <p:spPr>
            <a:xfrm>
              <a:off x="628650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rPr>
                <a:t>0</a:t>
              </a:r>
              <a:endParaRPr lang="en-US" dirty="0">
                <a:solidFill>
                  <a:schemeClr val="tx1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1519901" y="2737674"/>
              <a:ext cx="891251" cy="85652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rPr>
                <a:t>1</a:t>
              </a:r>
              <a:endParaRPr lang="en-US" dirty="0">
                <a:solidFill>
                  <a:schemeClr val="tx1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2411152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dirty="0">
                <a:solidFill>
                  <a:schemeClr val="tx1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3302403" y="2738326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dirty="0">
                <a:solidFill>
                  <a:schemeClr val="tx1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2117568" y="4111105"/>
            <a:ext cx="2774094" cy="699992"/>
            <a:chOff x="628650" y="2737674"/>
            <a:chExt cx="3565004" cy="857179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44" name="Rectangle 43"/>
            <p:cNvSpPr/>
            <p:nvPr/>
          </p:nvSpPr>
          <p:spPr>
            <a:xfrm>
              <a:off x="628650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rPr>
                <a:t>0</a:t>
              </a:r>
              <a:endParaRPr lang="en-US" dirty="0">
                <a:solidFill>
                  <a:schemeClr val="tx1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1519901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dirty="0">
                <a:solidFill>
                  <a:schemeClr val="tx1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2411152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dirty="0">
                <a:solidFill>
                  <a:schemeClr val="tx1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3302403" y="2738326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dirty="0">
                <a:solidFill>
                  <a:schemeClr val="tx1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</p:grpSp>
      <p:pic>
        <p:nvPicPr>
          <p:cNvPr id="49" name="Picture 4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6192" y="4328932"/>
            <a:ext cx="478947" cy="435192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6192" y="3563080"/>
            <a:ext cx="478947" cy="435192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9909" y="2872314"/>
            <a:ext cx="478947" cy="435192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048" y="3563080"/>
            <a:ext cx="527428" cy="479244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805" y="4328932"/>
            <a:ext cx="527428" cy="479244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0" y="4416041"/>
            <a:ext cx="467136" cy="424460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7797" y="2901331"/>
            <a:ext cx="478947" cy="435192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8377" y="3610496"/>
            <a:ext cx="478947" cy="435192"/>
          </a:xfrm>
          <a:prstGeom prst="rect">
            <a:avLst/>
          </a:prstGeom>
        </p:spPr>
      </p:pic>
      <p:sp>
        <p:nvSpPr>
          <p:cNvPr id="68" name="Rectangle 67"/>
          <p:cNvSpPr/>
          <p:nvPr/>
        </p:nvSpPr>
        <p:spPr>
          <a:xfrm>
            <a:off x="1376682" y="5524009"/>
            <a:ext cx="475267" cy="48652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317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t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 dirty="0">
              <a:solidFill>
                <a:schemeClr val="tx1"/>
              </a:solidFill>
              <a:latin typeface="Times New Roman" panose="02020603050405020304" charset="0"/>
              <a:ea typeface="楷体" panose="02010609060101010101" pitchFamily="49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476286" y="5527085"/>
            <a:ext cx="478947" cy="483449"/>
          </a:xfrm>
          <a:prstGeom prst="rect">
            <a:avLst/>
          </a:prstGeom>
          <a:solidFill>
            <a:schemeClr val="accent6">
              <a:lumMod val="75000"/>
            </a:schemeClr>
          </a:solidFill>
          <a:ln w="317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>
              <a:solidFill>
                <a:schemeClr val="tx1"/>
              </a:solidFill>
              <a:latin typeface="Times New Roman" panose="02020603050405020304" charset="0"/>
              <a:ea typeface="楷体" panose="02010609060101010101" pitchFamily="49" charset="-122"/>
              <a:cs typeface="Times New Roman" panose="02020603050405020304" charset="0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337143" y="6056700"/>
            <a:ext cx="10879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rPr>
              <a:t>current entry</a:t>
            </a:r>
            <a:endParaRPr lang="en-US">
              <a:latin typeface="Times New Roman" panose="02020603050405020304" charset="0"/>
              <a:ea typeface="楷体" panose="02010609060101010101" pitchFamily="49" charset="-122"/>
              <a:cs typeface="Times New Roman" panose="02020603050405020304" charset="0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1273424" y="6035788"/>
            <a:ext cx="16179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rPr>
              <a:t>relevant previous entry</a:t>
            </a:r>
            <a:endParaRPr lang="en-US">
              <a:latin typeface="Times New Roman" panose="02020603050405020304" charset="0"/>
              <a:ea typeface="楷体" panose="02010609060101010101" pitchFamily="49" charset="-122"/>
              <a:cs typeface="Times New Roman" panose="02020603050405020304" charset="0"/>
            </a:endParaRPr>
          </a:p>
        </p:txBody>
      </p:sp>
      <p:sp>
        <p:nvSpPr>
          <p:cNvPr id="9" name="Title 29"/>
          <p:cNvSpPr>
            <a:spLocks noGrp="1"/>
          </p:cNvSpPr>
          <p:nvPr>
            <p:ph type="title"/>
          </p:nvPr>
        </p:nvSpPr>
        <p:spPr>
          <a:xfrm>
            <a:off x="-67945" y="271145"/>
            <a:ext cx="8229600" cy="1143000"/>
          </a:xfrm>
        </p:spPr>
        <p:txBody>
          <a:bodyPr/>
          <a:lstStyle/>
          <a:p>
            <a:r>
              <a:rPr lang="zh-CN" altLang="en-US" dirty="0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rPr>
              <a:t>示例</a:t>
            </a:r>
            <a:endParaRPr lang="zh-CN" altLang="en-US" dirty="0">
              <a:latin typeface="Times New Roman" panose="02020603050405020304" charset="0"/>
              <a:ea typeface="楷体" panose="02010609060101010101" pitchFamily="49" charset="-122"/>
              <a:cs typeface="Times New Roman" panose="0202060305040502030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4" name="TextBox 54"/>
              <p:cNvSpPr txBox="1"/>
              <p:nvPr/>
            </p:nvSpPr>
            <p:spPr>
              <a:xfrm>
                <a:off x="1392820" y="2160378"/>
                <a:ext cx="7407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𝑗</m:t>
                      </m:r>
                      <m:r>
                        <a:rPr lang="en-US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=</m:t>
                      </m:r>
                      <m:r>
                        <a:rPr lang="en-US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0</m:t>
                      </m:r>
                    </m:oMath>
                  </m:oMathPara>
                </a14:m>
                <a:endParaRPr lang="en-US" dirty="0">
                  <a:solidFill>
                    <a:srgbClr val="0000FF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64" name="TextBox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2820" y="2160378"/>
                <a:ext cx="740780" cy="369332"/>
              </a:xfrm>
              <a:prstGeom prst="rect">
                <a:avLst/>
              </a:prstGeom>
              <a:blipFill rotWithShape="1">
                <a:blip r:embed="rId5"/>
                <a:stretch>
                  <a:fillRect l="-36" t="-29" b="1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6" name="TextBox 55"/>
              <p:cNvSpPr txBox="1"/>
              <p:nvPr/>
            </p:nvSpPr>
            <p:spPr>
              <a:xfrm>
                <a:off x="1392820" y="2933216"/>
                <a:ext cx="7407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𝑗</m:t>
                      </m:r>
                      <m:r>
                        <a:rPr lang="en-US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=</m:t>
                      </m:r>
                      <m:r>
                        <a:rPr lang="en-US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1</m:t>
                      </m:r>
                    </m:oMath>
                  </m:oMathPara>
                </a14:m>
                <a:endParaRPr lang="en-US" dirty="0">
                  <a:solidFill>
                    <a:srgbClr val="0000FF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66" name="TextBox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2820" y="2933216"/>
                <a:ext cx="740780" cy="369332"/>
              </a:xfrm>
              <a:prstGeom prst="rect">
                <a:avLst/>
              </a:prstGeom>
              <a:blipFill rotWithShape="1">
                <a:blip r:embed="rId6"/>
                <a:stretch>
                  <a:fillRect l="-36" t="-41" b="1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2" name="TextBox 56"/>
              <p:cNvSpPr txBox="1"/>
              <p:nvPr/>
            </p:nvSpPr>
            <p:spPr>
              <a:xfrm>
                <a:off x="1392820" y="3643426"/>
                <a:ext cx="7407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𝑗</m:t>
                      </m:r>
                      <m:r>
                        <a:rPr lang="en-US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=</m:t>
                      </m:r>
                      <m:r>
                        <a:rPr lang="en-US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2</m:t>
                      </m:r>
                    </m:oMath>
                  </m:oMathPara>
                </a14:m>
                <a:endParaRPr lang="en-US" dirty="0">
                  <a:solidFill>
                    <a:srgbClr val="0000FF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72" name="TextBox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2820" y="3643426"/>
                <a:ext cx="740780" cy="369332"/>
              </a:xfrm>
              <a:prstGeom prst="rect">
                <a:avLst/>
              </a:prstGeom>
              <a:blipFill rotWithShape="1">
                <a:blip r:embed="rId7"/>
                <a:stretch>
                  <a:fillRect l="-36" t="-117" b="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3" name="TextBox 57"/>
              <p:cNvSpPr txBox="1"/>
              <p:nvPr/>
            </p:nvSpPr>
            <p:spPr>
              <a:xfrm>
                <a:off x="1342531" y="4361862"/>
                <a:ext cx="7407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𝑗</m:t>
                      </m:r>
                      <m:r>
                        <a:rPr lang="en-US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=</m:t>
                      </m:r>
                      <m:r>
                        <a:rPr lang="en-US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3</m:t>
                      </m:r>
                    </m:oMath>
                  </m:oMathPara>
                </a14:m>
                <a:endParaRPr lang="en-US" dirty="0">
                  <a:solidFill>
                    <a:srgbClr val="0000FF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73" name="TextBox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2531" y="4361862"/>
                <a:ext cx="740780" cy="369332"/>
              </a:xfrm>
              <a:prstGeom prst="rect">
                <a:avLst/>
              </a:prstGeom>
              <a:blipFill rotWithShape="1">
                <a:blip r:embed="rId8"/>
                <a:stretch>
                  <a:fillRect l="-19" t="-13" r="69" b="12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4" name="TextBox 58"/>
              <p:cNvSpPr txBox="1"/>
              <p:nvPr/>
            </p:nvSpPr>
            <p:spPr>
              <a:xfrm>
                <a:off x="2037320" y="1508159"/>
                <a:ext cx="7717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𝑥</m:t>
                      </m:r>
                      <m:r>
                        <a:rPr lang="en-US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=</m:t>
                      </m:r>
                      <m:r>
                        <a:rPr lang="en-US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0</m:t>
                      </m:r>
                    </m:oMath>
                  </m:oMathPara>
                </a14:m>
                <a:endParaRPr lang="en-US" dirty="0">
                  <a:solidFill>
                    <a:srgbClr val="0000FF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74" name="TextBox 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7320" y="1508159"/>
                <a:ext cx="771797" cy="369332"/>
              </a:xfrm>
              <a:prstGeom prst="rect">
                <a:avLst/>
              </a:prstGeom>
              <a:blipFill rotWithShape="1">
                <a:blip r:embed="rId9"/>
                <a:stretch>
                  <a:fillRect l="-31" t="-9" r="66" b="1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5" name="TextBox 59"/>
              <p:cNvSpPr txBox="1"/>
              <p:nvPr/>
            </p:nvSpPr>
            <p:spPr>
              <a:xfrm>
                <a:off x="2730843" y="1508159"/>
                <a:ext cx="7717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𝑥</m:t>
                      </m:r>
                      <m:r>
                        <a:rPr lang="en-US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=</m:t>
                      </m:r>
                      <m:r>
                        <a:rPr lang="en-US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1</m:t>
                      </m:r>
                    </m:oMath>
                  </m:oMathPara>
                </a14:m>
                <a:endParaRPr lang="en-US" dirty="0">
                  <a:solidFill>
                    <a:srgbClr val="0000FF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75" name="TextBox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0843" y="1508159"/>
                <a:ext cx="771797" cy="369332"/>
              </a:xfrm>
              <a:prstGeom prst="rect">
                <a:avLst/>
              </a:prstGeom>
              <a:blipFill rotWithShape="1">
                <a:blip r:embed="rId10"/>
                <a:stretch>
                  <a:fillRect l="-44" t="-9" r="80" b="1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6" name="TextBox 60"/>
              <p:cNvSpPr txBox="1"/>
              <p:nvPr/>
            </p:nvSpPr>
            <p:spPr>
              <a:xfrm>
                <a:off x="3429000" y="1508159"/>
                <a:ext cx="87639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𝑥</m:t>
                      </m:r>
                      <m:r>
                        <a:rPr lang="en-US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=</m:t>
                      </m:r>
                      <m:r>
                        <a:rPr lang="en-US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2</m:t>
                      </m:r>
                    </m:oMath>
                  </m:oMathPara>
                </a14:m>
                <a:endParaRPr lang="en-US" dirty="0">
                  <a:solidFill>
                    <a:srgbClr val="0000FF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76" name="TextBox 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9000" y="1508159"/>
                <a:ext cx="876391" cy="369332"/>
              </a:xfrm>
              <a:prstGeom prst="rect">
                <a:avLst/>
              </a:prstGeom>
              <a:blipFill rotWithShape="1">
                <a:blip r:embed="rId11"/>
                <a:stretch>
                  <a:fillRect t="-9" r="10" b="1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7" name="TextBox 61"/>
              <p:cNvSpPr txBox="1"/>
              <p:nvPr/>
            </p:nvSpPr>
            <p:spPr>
              <a:xfrm>
                <a:off x="4278380" y="1508159"/>
                <a:ext cx="80107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𝑥</m:t>
                      </m:r>
                      <m:r>
                        <a:rPr lang="en-US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=</m:t>
                      </m:r>
                      <m:r>
                        <a:rPr lang="en-US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3</m:t>
                      </m:r>
                    </m:oMath>
                  </m:oMathPara>
                </a14:m>
                <a:endParaRPr lang="en-US" dirty="0">
                  <a:solidFill>
                    <a:srgbClr val="0000FF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77" name="TextBox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8380" y="1508159"/>
                <a:ext cx="801074" cy="369332"/>
              </a:xfrm>
              <a:prstGeom prst="rect">
                <a:avLst/>
              </a:prstGeom>
              <a:blipFill rotWithShape="1">
                <a:blip r:embed="rId12"/>
                <a:stretch>
                  <a:fillRect l="-48" t="-9" r="11" b="1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Text Box 3"/>
          <p:cNvSpPr txBox="1">
            <a:spLocks noChangeArrowheads="1"/>
          </p:cNvSpPr>
          <p:nvPr/>
        </p:nvSpPr>
        <p:spPr bwMode="auto">
          <a:xfrm>
            <a:off x="5190447" y="103531"/>
            <a:ext cx="3953553" cy="250680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  <a:miter lim="800000"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lIns="144000" tIns="144000" bIns="144000">
            <a:spAutoFit/>
          </a:bodyPr>
          <a:lstStyle/>
          <a:p>
            <a:pPr marL="342900" indent="-342900">
              <a:buAutoNum type="arabicPeriod"/>
              <a:defRPr/>
            </a:pP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n</a:t>
            </a:r>
            <a:r>
              <a:rPr lang="en-US" altLang="zh-CN" sz="800" dirty="0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  <a:sym typeface="Symbol" panose="05050102010706020507" pitchFamily="18" charset="2"/>
              </a:rPr>
              <a:t>  </a:t>
            </a: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length(weights)</a:t>
            </a:r>
            <a:endParaRPr lang="en-US" altLang="zh-CN" sz="800" dirty="0"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charset="0"/>
            </a:endParaRPr>
          </a:p>
          <a:p>
            <a:pPr marL="342900" indent="-342900">
              <a:buAutoNum type="arabicPeriod"/>
              <a:defRPr/>
            </a:pPr>
            <a:r>
              <a:rPr lang="pl-PL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For  x</a:t>
            </a:r>
            <a:r>
              <a:rPr lang="en-US" altLang="zh-CN" sz="800" dirty="0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  <a:sym typeface="Symbol" panose="05050102010706020507" pitchFamily="18" charset="2"/>
              </a:rPr>
              <a:t>  </a:t>
            </a:r>
            <a:r>
              <a:rPr lang="pl-PL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0 To  </a:t>
            </a: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C</a:t>
            </a:r>
            <a:r>
              <a:rPr lang="pl-PL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  Do </a:t>
            </a:r>
            <a:endParaRPr lang="en-US" altLang="zh-CN" sz="800" dirty="0"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charset="0"/>
            </a:endParaRPr>
          </a:p>
          <a:p>
            <a:pPr marL="342900" indent="-342900">
              <a:buAutoNum type="arabicPeriod"/>
              <a:defRPr/>
            </a:pPr>
            <a:r>
              <a:rPr lang="pt-BR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    For j</a:t>
            </a:r>
            <a:r>
              <a:rPr lang="en-US" altLang="zh-CN" sz="800" dirty="0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  <a:sym typeface="Symbol" panose="05050102010706020507" pitchFamily="18" charset="2"/>
              </a:rPr>
              <a:t>  </a:t>
            </a:r>
            <a:r>
              <a:rPr lang="pt-BR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1 To n Do</a:t>
            </a:r>
            <a:endParaRPr lang="pt-BR" altLang="zh-CN" sz="800" dirty="0"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charset="0"/>
            </a:endParaRPr>
          </a:p>
          <a:p>
            <a:pPr marL="342900" indent="-342900">
              <a:buAutoNum type="arabicPeriod"/>
              <a:defRPr/>
            </a:pP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        ITEMS[</a:t>
            </a:r>
            <a:r>
              <a:rPr lang="en-US" altLang="zh-CN" sz="800" dirty="0" err="1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x,j</a:t>
            </a: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] </a:t>
            </a:r>
            <a:r>
              <a:rPr lang="en-US" altLang="zh-CN" sz="800" dirty="0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  <a:sym typeface="Symbol" panose="05050102010706020507" pitchFamily="18" charset="2"/>
              </a:rPr>
              <a:t></a:t>
            </a: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 ∅ </a:t>
            </a:r>
            <a:endParaRPr lang="en-US" altLang="zh-CN" sz="800" dirty="0"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charset="0"/>
            </a:endParaRPr>
          </a:p>
          <a:p>
            <a:pPr marL="342900" indent="-342900">
              <a:buAutoNum type="arabicPeriod"/>
              <a:defRPr/>
            </a:pPr>
            <a:r>
              <a:rPr lang="pl-PL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For   x</a:t>
            </a:r>
            <a:r>
              <a:rPr lang="en-US" altLang="zh-CN" sz="800" dirty="0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  <a:sym typeface="Symbol" panose="05050102010706020507" pitchFamily="18" charset="2"/>
              </a:rPr>
              <a:t>  </a:t>
            </a:r>
            <a:r>
              <a:rPr lang="pl-PL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0   To   </a:t>
            </a: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C</a:t>
            </a:r>
            <a:r>
              <a:rPr lang="pl-PL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   Do </a:t>
            </a:r>
            <a:endParaRPr lang="en-US" altLang="zh-CN" sz="800" dirty="0"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charset="0"/>
            </a:endParaRPr>
          </a:p>
          <a:p>
            <a:pPr marL="342900" indent="-342900">
              <a:buAutoNum type="arabicPeriod"/>
              <a:defRPr/>
            </a:pP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    K[x,0] </a:t>
            </a:r>
            <a:r>
              <a:rPr lang="en-US" altLang="zh-CN" sz="800" dirty="0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  <a:sym typeface="Symbol" panose="05050102010706020507" pitchFamily="18" charset="2"/>
              </a:rPr>
              <a:t></a:t>
            </a: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 0  </a:t>
            </a:r>
            <a:r>
              <a:rPr lang="pt-BR" altLang="zh-CN" sz="800" dirty="0">
                <a:latin typeface="Consolas" panose="020B0609020204030204" pitchFamily="49" charset="0"/>
                <a:ea typeface="楷体" panose="02010609060101010101" pitchFamily="49" charset="-122"/>
                <a:cs typeface="Times New Roman" panose="02020603050405020304" charset="0"/>
              </a:rPr>
              <a:t>/*</a:t>
            </a:r>
            <a:r>
              <a:rPr lang="zh-CN" altLang="en-US" sz="800" dirty="0">
                <a:latin typeface="Consolas" panose="020B0609020204030204" pitchFamily="49" charset="0"/>
                <a:ea typeface="楷体" panose="02010609060101010101" pitchFamily="49" charset="-122"/>
                <a:cs typeface="Times New Roman" panose="02020603050405020304" charset="0"/>
              </a:rPr>
              <a:t>初始化第</a:t>
            </a:r>
            <a:r>
              <a:rPr lang="en-US" altLang="zh-CN" sz="800" dirty="0">
                <a:latin typeface="Consolas" panose="020B0609020204030204" pitchFamily="49" charset="0"/>
                <a:ea typeface="楷体" panose="02010609060101010101" pitchFamily="49" charset="-122"/>
                <a:cs typeface="Times New Roman" panose="02020603050405020304" charset="0"/>
              </a:rPr>
              <a:t>0</a:t>
            </a:r>
            <a:r>
              <a:rPr lang="zh-CN" altLang="en-US" sz="800" dirty="0">
                <a:latin typeface="Consolas" panose="020B0609020204030204" pitchFamily="49" charset="0"/>
                <a:ea typeface="楷体" panose="02010609060101010101" pitchFamily="49" charset="-122"/>
                <a:cs typeface="Times New Roman" panose="02020603050405020304" charset="0"/>
              </a:rPr>
              <a:t>列*</a:t>
            </a:r>
            <a:r>
              <a:rPr lang="en-US" altLang="zh-CN" sz="800" dirty="0">
                <a:latin typeface="Consolas" panose="020B0609020204030204" pitchFamily="49" charset="0"/>
                <a:ea typeface="楷体" panose="02010609060101010101" pitchFamily="49" charset="-122"/>
                <a:cs typeface="Times New Roman" panose="02020603050405020304" charset="0"/>
              </a:rPr>
              <a:t>/</a:t>
            </a:r>
            <a:endParaRPr lang="en-US" altLang="zh-CN" sz="800" dirty="0"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charset="0"/>
            </a:endParaRPr>
          </a:p>
          <a:p>
            <a:pPr marL="342900" indent="-342900">
              <a:buAutoNum type="arabicPeriod"/>
              <a:defRPr/>
            </a:pPr>
            <a:r>
              <a:rPr lang="pt-BR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For   j</a:t>
            </a:r>
            <a:r>
              <a:rPr lang="en-US" altLang="zh-CN" sz="800" dirty="0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  <a:sym typeface="Symbol" panose="05050102010706020507" pitchFamily="18" charset="2"/>
              </a:rPr>
              <a:t>  </a:t>
            </a:r>
            <a:r>
              <a:rPr lang="pt-BR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1   To   n    Do</a:t>
            </a:r>
            <a:endParaRPr lang="pt-BR" altLang="zh-CN" sz="800" dirty="0"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charset="0"/>
            </a:endParaRPr>
          </a:p>
          <a:p>
            <a:pPr marL="342900" indent="-342900">
              <a:buAutoNum type="arabicPeriod"/>
              <a:defRPr/>
            </a:pP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    K[0,j] </a:t>
            </a:r>
            <a:r>
              <a:rPr lang="en-US" altLang="zh-CN" sz="800" dirty="0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  <a:sym typeface="Symbol" panose="05050102010706020507" pitchFamily="18" charset="2"/>
              </a:rPr>
              <a:t></a:t>
            </a: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 0 </a:t>
            </a:r>
            <a:r>
              <a:rPr lang="pt-BR" altLang="zh-CN" sz="800" dirty="0">
                <a:latin typeface="Consolas" panose="020B0609020204030204" pitchFamily="49" charset="0"/>
                <a:ea typeface="楷体" panose="02010609060101010101" pitchFamily="49" charset="-122"/>
                <a:cs typeface="Times New Roman" panose="02020603050405020304" charset="0"/>
              </a:rPr>
              <a:t>/*</a:t>
            </a:r>
            <a:r>
              <a:rPr lang="zh-CN" altLang="en-US" sz="800" dirty="0">
                <a:latin typeface="Consolas" panose="020B0609020204030204" pitchFamily="49" charset="0"/>
                <a:ea typeface="楷体" panose="02010609060101010101" pitchFamily="49" charset="-122"/>
                <a:cs typeface="Times New Roman" panose="02020603050405020304" charset="0"/>
              </a:rPr>
              <a:t>初始化第</a:t>
            </a:r>
            <a:r>
              <a:rPr lang="en-US" altLang="zh-CN" sz="800" dirty="0">
                <a:latin typeface="Consolas" panose="020B0609020204030204" pitchFamily="49" charset="0"/>
                <a:ea typeface="楷体" panose="02010609060101010101" pitchFamily="49" charset="-122"/>
                <a:cs typeface="Times New Roman" panose="02020603050405020304" charset="0"/>
              </a:rPr>
              <a:t>0</a:t>
            </a:r>
            <a:r>
              <a:rPr lang="zh-CN" altLang="en-US" sz="800" dirty="0">
                <a:latin typeface="Consolas" panose="020B0609020204030204" pitchFamily="49" charset="0"/>
                <a:ea typeface="楷体" panose="02010609060101010101" pitchFamily="49" charset="-122"/>
                <a:cs typeface="Times New Roman" panose="02020603050405020304" charset="0"/>
              </a:rPr>
              <a:t>行*</a:t>
            </a:r>
            <a:r>
              <a:rPr lang="en-US" altLang="zh-CN" sz="800" dirty="0">
                <a:latin typeface="Consolas" panose="020B0609020204030204" pitchFamily="49" charset="0"/>
                <a:ea typeface="楷体" panose="02010609060101010101" pitchFamily="49" charset="-122"/>
                <a:cs typeface="Times New Roman" panose="02020603050405020304" charset="0"/>
              </a:rPr>
              <a:t>/</a:t>
            </a: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 </a:t>
            </a:r>
            <a:endParaRPr lang="en-US" altLang="zh-CN" sz="800" dirty="0"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charset="0"/>
            </a:endParaRPr>
          </a:p>
          <a:p>
            <a:pPr marL="342900" indent="-342900">
              <a:buAutoNum type="arabicPeriod"/>
              <a:defRPr/>
            </a:pPr>
            <a:r>
              <a:rPr lang="pl-PL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For   x</a:t>
            </a:r>
            <a:r>
              <a:rPr lang="en-US" altLang="zh-CN" sz="800" dirty="0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  <a:sym typeface="Symbol" panose="05050102010706020507" pitchFamily="18" charset="2"/>
              </a:rPr>
              <a:t>  </a:t>
            </a:r>
            <a:r>
              <a:rPr lang="pl-PL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0   To   </a:t>
            </a: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C</a:t>
            </a:r>
            <a:r>
              <a:rPr lang="pl-PL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   Do </a:t>
            </a:r>
            <a:endParaRPr lang="en-US" altLang="zh-CN" sz="800" dirty="0"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charset="0"/>
            </a:endParaRPr>
          </a:p>
          <a:p>
            <a:pPr marL="342900" indent="-342900">
              <a:buAutoNum type="arabicPeriod"/>
              <a:defRPr/>
            </a:pPr>
            <a:r>
              <a:rPr lang="pt-BR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    For   j</a:t>
            </a:r>
            <a:r>
              <a:rPr lang="en-US" altLang="zh-CN" sz="800" dirty="0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  <a:sym typeface="Symbol" panose="05050102010706020507" pitchFamily="18" charset="2"/>
              </a:rPr>
              <a:t>  </a:t>
            </a:r>
            <a:r>
              <a:rPr lang="pt-BR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1   To   n    Do</a:t>
            </a:r>
            <a:endParaRPr lang="pt-BR" altLang="zh-CN" sz="800" dirty="0"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charset="0"/>
            </a:endParaRPr>
          </a:p>
          <a:p>
            <a:pPr marL="342900" indent="-342900">
              <a:buAutoNum type="arabicPeriod"/>
              <a:defRPr/>
            </a:pP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        </a:t>
            </a:r>
            <a:r>
              <a:rPr lang="pl-PL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K[x</a:t>
            </a: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,</a:t>
            </a:r>
            <a:r>
              <a:rPr lang="pl-PL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j] </a:t>
            </a:r>
            <a:r>
              <a:rPr lang="en-US" altLang="zh-CN" sz="800" dirty="0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  <a:sym typeface="Symbol" panose="05050102010706020507" pitchFamily="18" charset="2"/>
              </a:rPr>
              <a:t></a:t>
            </a:r>
            <a:r>
              <a:rPr lang="pl-PL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 K[x</a:t>
            </a: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,</a:t>
            </a:r>
            <a:r>
              <a:rPr lang="pl-PL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j-1]</a:t>
            </a:r>
            <a:endParaRPr lang="pl-PL" altLang="zh-CN" sz="800" dirty="0"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charset="0"/>
            </a:endParaRPr>
          </a:p>
          <a:p>
            <a:pPr marL="342900" indent="-342900">
              <a:buAutoNum type="arabicPeriod"/>
              <a:defRPr/>
            </a:pP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        IF </a:t>
            </a:r>
            <a:r>
              <a:rPr lang="en-US" altLang="zh-CN" sz="800" dirty="0" err="1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w</a:t>
            </a:r>
            <a:r>
              <a:rPr lang="en-US" altLang="zh-CN" sz="800" baseline="-25000" dirty="0" err="1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j</a:t>
            </a: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 ≤ x THEN</a:t>
            </a:r>
            <a:endParaRPr lang="en-US" altLang="zh-CN" sz="800" dirty="0"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charset="0"/>
            </a:endParaRPr>
          </a:p>
          <a:p>
            <a:pPr marL="342900" indent="-342900">
              <a:buAutoNum type="arabicPeriod"/>
              <a:defRPr/>
            </a:pP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            K[</a:t>
            </a:r>
            <a:r>
              <a:rPr lang="en-US" altLang="zh-CN" sz="800" dirty="0" err="1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x,j</a:t>
            </a: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] </a:t>
            </a:r>
            <a:r>
              <a:rPr lang="en-US" altLang="zh-CN" sz="800" dirty="0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  <a:sym typeface="Symbol" panose="05050102010706020507" pitchFamily="18" charset="2"/>
              </a:rPr>
              <a:t></a:t>
            </a: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 max{ K[</a:t>
            </a:r>
            <a:r>
              <a:rPr lang="en-US" altLang="zh-CN" sz="800" dirty="0" err="1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x,j</a:t>
            </a: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], K[x – w</a:t>
            </a:r>
            <a:r>
              <a:rPr lang="en-US" altLang="zh-CN" sz="800" baseline="-250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j</a:t>
            </a: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,j-1] + </a:t>
            </a:r>
            <a:r>
              <a:rPr lang="en-US" altLang="zh-CN" sz="800" dirty="0" err="1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v</a:t>
            </a:r>
            <a:r>
              <a:rPr lang="en-US" altLang="zh-CN" sz="800" baseline="-25000" dirty="0" err="1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j</a:t>
            </a: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 }</a:t>
            </a:r>
            <a:endParaRPr lang="en-US" altLang="zh-CN" sz="800" dirty="0"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charset="0"/>
            </a:endParaRPr>
          </a:p>
          <a:p>
            <a:pPr marL="342900" indent="-342900">
              <a:buAutoNum type="arabicPeriod"/>
              <a:defRPr/>
            </a:pP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            IF k[</a:t>
            </a:r>
            <a:r>
              <a:rPr lang="en-US" altLang="zh-CN" sz="800" dirty="0" err="1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x,j</a:t>
            </a: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] was updated THEN</a:t>
            </a:r>
            <a:endParaRPr lang="en-US" altLang="zh-CN" sz="800" dirty="0"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charset="0"/>
            </a:endParaRPr>
          </a:p>
          <a:p>
            <a:pPr marL="342900" indent="-342900">
              <a:buAutoNum type="arabicPeriod"/>
              <a:defRPr/>
            </a:pP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                ITEMS[</a:t>
            </a:r>
            <a:r>
              <a:rPr lang="en-US" altLang="zh-CN" sz="800" dirty="0" err="1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x,j</a:t>
            </a: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]</a:t>
            </a:r>
            <a:r>
              <a:rPr lang="en-US" altLang="zh-CN" sz="800" dirty="0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  <a:sym typeface="Symbol" panose="05050102010706020507" pitchFamily="18" charset="2"/>
              </a:rPr>
              <a:t>  </a:t>
            </a: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ITEMS[x – w</a:t>
            </a:r>
            <a:r>
              <a:rPr lang="en-US" altLang="zh-CN" sz="800" baseline="-250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j</a:t>
            </a: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,j-1]∪ {ITEM j}</a:t>
            </a:r>
            <a:endParaRPr lang="en-US" altLang="zh-CN" sz="800" dirty="0"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charset="0"/>
            </a:endParaRPr>
          </a:p>
          <a:p>
            <a:pPr marL="342900" indent="-342900">
              <a:buAutoNum type="arabicPeriod"/>
              <a:defRPr/>
            </a:pP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            ELSE</a:t>
            </a:r>
            <a:endParaRPr lang="en-US" altLang="zh-CN" sz="800" dirty="0"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charset="0"/>
            </a:endParaRPr>
          </a:p>
          <a:p>
            <a:pPr marL="342900" indent="-342900">
              <a:buAutoNum type="arabicPeriod"/>
              <a:defRPr/>
            </a:pP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                ITEMS[</a:t>
            </a:r>
            <a:r>
              <a:rPr lang="en-US" altLang="zh-CN" sz="800" dirty="0" err="1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x,j</a:t>
            </a: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]</a:t>
            </a:r>
            <a:r>
              <a:rPr lang="en-US" altLang="zh-CN" sz="800" dirty="0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  <a:sym typeface="Symbol" panose="05050102010706020507" pitchFamily="18" charset="2"/>
              </a:rPr>
              <a:t>  </a:t>
            </a: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ITEMS[x,j-1] </a:t>
            </a:r>
            <a:endParaRPr lang="en-US" altLang="zh-CN" sz="800" dirty="0"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charset="0"/>
            </a:endParaRPr>
          </a:p>
          <a:p>
            <a:pPr marL="342900" indent="-342900">
              <a:buAutoNum type="arabicPeriod"/>
              <a:defRPr/>
            </a:pP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Return K[</a:t>
            </a:r>
            <a:r>
              <a:rPr lang="en-US" altLang="zh-CN" sz="800" dirty="0" err="1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C,n</a:t>
            </a: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], ITEMS[</a:t>
            </a:r>
            <a:r>
              <a:rPr lang="en-US" altLang="zh-CN" sz="800" dirty="0" err="1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C,n</a:t>
            </a: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]</a:t>
            </a:r>
            <a:endParaRPr lang="en-US" altLang="zh-CN" sz="800" dirty="0"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9" name="矩形 58"/>
              <p:cNvSpPr/>
              <p:nvPr/>
            </p:nvSpPr>
            <p:spPr>
              <a:xfrm>
                <a:off x="5020956" y="3336237"/>
                <a:ext cx="4007015" cy="66261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𝐾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i="1" dirty="0" err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charset="0"/>
                            </a:rPr>
                          </m:ctrlPr>
                        </m:dPr>
                        <m:e>
                          <m:r>
                            <a:rPr lang="en-US" altLang="zh-CN" i="1" dirty="0" err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charset="0"/>
                            </a:rPr>
                            <m:t>𝑥</m:t>
                          </m:r>
                          <m:r>
                            <a:rPr lang="en-US" altLang="zh-CN" i="1" dirty="0" err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charset="0"/>
                            </a:rPr>
                            <m:t>,</m:t>
                          </m:r>
                          <m:r>
                            <a:rPr lang="en-US" altLang="zh-CN" i="1" dirty="0" err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charset="0"/>
                            </a:rPr>
                            <m:t>𝑗</m:t>
                          </m:r>
                        </m:e>
                      </m:d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=</m:t>
                      </m:r>
                    </m:oMath>
                  </m:oMathPara>
                </a14:m>
                <a:endParaRPr lang="en-US" altLang="zh-CN" i="1" dirty="0">
                  <a:solidFill>
                    <a:srgbClr val="0000FF"/>
                  </a:solidFill>
                  <a:latin typeface="Cambria Math" panose="02040503050406030204" pitchFamily="18" charset="0"/>
                  <a:ea typeface="楷体" panose="02010609060101010101" pitchFamily="49" charset="-122"/>
                  <a:cs typeface="Times New Roman" panose="02020603050405020304" charset="0"/>
                </a:endParaRP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𝑚𝑎𝑥</m:t>
                      </m:r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⁡{</m:t>
                      </m:r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𝐾</m:t>
                      </m:r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[</m:t>
                      </m:r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𝑥</m:t>
                      </m:r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, </m:t>
                      </m:r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𝑗</m:t>
                      </m:r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−</m:t>
                      </m:r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1</m:t>
                      </m:r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] , </m:t>
                      </m:r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𝐾</m:t>
                      </m:r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[</m:t>
                      </m:r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𝑥</m:t>
                      </m:r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 –</m:t>
                      </m:r>
                      <m:sSub>
                        <m:sSubPr>
                          <m:ctrlPr>
                            <a:rPr lang="en-US" altLang="zh-CN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charset="0"/>
                            </a:rPr>
                            <m:t>𝑗</m:t>
                          </m:r>
                        </m:sub>
                      </m:sSub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, </m:t>
                      </m:r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𝑗</m:t>
                      </m:r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−</m:t>
                      </m:r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1</m:t>
                      </m:r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] +</m:t>
                      </m:r>
                      <m:sSub>
                        <m:sSubPr>
                          <m:ctrlPr>
                            <a:rPr lang="en-US" altLang="zh-CN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charset="0"/>
                            </a:rPr>
                            <m:t>𝑗</m:t>
                          </m:r>
                        </m:sub>
                      </m:sSub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}</m:t>
                      </m:r>
                    </m:oMath>
                  </m:oMathPara>
                </a14:m>
                <a:endParaRPr lang="en-US" altLang="zh-CN" dirty="0">
                  <a:solidFill>
                    <a:srgbClr val="0000FF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59" name="矩形 5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0956" y="3336237"/>
                <a:ext cx="4007015" cy="662617"/>
              </a:xfrm>
              <a:prstGeom prst="rect">
                <a:avLst/>
              </a:prstGeom>
              <a:blipFill rotWithShape="1">
                <a:blip r:embed="rId13"/>
                <a:stretch>
                  <a:fillRect t="-88" r="4" b="-322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2119537" y="2015068"/>
            <a:ext cx="2774094" cy="699992"/>
            <a:chOff x="628650" y="2737674"/>
            <a:chExt cx="3565004" cy="857179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5" name="Rectangle 4"/>
            <p:cNvSpPr/>
            <p:nvPr/>
          </p:nvSpPr>
          <p:spPr>
            <a:xfrm>
              <a:off x="628650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rPr>
                <a:t>0</a:t>
              </a:r>
              <a:endParaRPr lang="en-US" dirty="0">
                <a:solidFill>
                  <a:schemeClr val="tx1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1519901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rPr>
                <a:t>0</a:t>
              </a:r>
              <a:endParaRPr lang="en-US" dirty="0">
                <a:solidFill>
                  <a:schemeClr val="tx1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2411152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rPr>
                <a:t>0</a:t>
              </a:r>
              <a:endParaRPr lang="en-US" dirty="0">
                <a:solidFill>
                  <a:schemeClr val="tx1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3302403" y="2738326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rPr>
                <a:t>0</a:t>
              </a:r>
              <a:endParaRPr lang="en-US" dirty="0">
                <a:solidFill>
                  <a:schemeClr val="tx1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15436" y="5221525"/>
            <a:ext cx="1168789" cy="1168789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3688355" y="5237725"/>
            <a:ext cx="3673114" cy="1475713"/>
            <a:chOff x="-479811" y="1751737"/>
            <a:chExt cx="5881453" cy="2600511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11626" y="1998496"/>
              <a:ext cx="890016" cy="890016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98981" y="1966357"/>
              <a:ext cx="922155" cy="922155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23804" y="1751737"/>
              <a:ext cx="1136775" cy="1136775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-479809" y="3113586"/>
              <a:ext cx="1729993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rPr>
                <a:t>Weight:</a:t>
              </a:r>
              <a:endParaRPr lang="en-US" dirty="0">
                <a:solidFill>
                  <a:schemeClr val="accent4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-479809" y="3701409"/>
              <a:ext cx="1729993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rPr>
                <a:t>Value:</a:t>
              </a:r>
              <a:endParaRPr lang="en-US" dirty="0">
                <a:solidFill>
                  <a:schemeClr val="accent1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782501" y="3005866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rPr>
                <a:t>1</a:t>
              </a:r>
              <a:endParaRPr lang="en-US" dirty="0">
                <a:solidFill>
                  <a:schemeClr val="accent4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250794" y="3005864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rPr>
                <a:t>2</a:t>
              </a:r>
              <a:endParaRPr lang="en-US" dirty="0">
                <a:solidFill>
                  <a:schemeClr val="accent4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718736" y="3005862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rPr>
                <a:t>3</a:t>
              </a:r>
              <a:endParaRPr lang="en-US" dirty="0">
                <a:solidFill>
                  <a:schemeClr val="accent4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747641" y="3701409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rPr>
                <a:t>1</a:t>
              </a:r>
              <a:endParaRPr lang="en-US" dirty="0">
                <a:solidFill>
                  <a:schemeClr val="accent1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3215758" y="3667231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rPr>
                <a:t>4</a:t>
              </a:r>
              <a:endParaRPr lang="en-US" dirty="0">
                <a:solidFill>
                  <a:schemeClr val="accent1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4718736" y="3655655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rPr>
                <a:t>6</a:t>
              </a:r>
              <a:endParaRPr lang="en-US" dirty="0">
                <a:solidFill>
                  <a:schemeClr val="accent1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-479811" y="2402818"/>
              <a:ext cx="177038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5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rPr>
                <a:t>Item:</a:t>
              </a:r>
              <a:endParaRPr lang="en-US" dirty="0">
                <a:solidFill>
                  <a:schemeClr val="accent5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7592138" y="6313328"/>
            <a:ext cx="19445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7030A0"/>
                </a:solidFill>
                <a:latin typeface="Times New Roman" panose="02020603050405020304" charset="0"/>
                <a:cs typeface="Times New Roman" panose="02020603050405020304" charset="0"/>
              </a:rPr>
              <a:t>Capacity: 3</a:t>
            </a:r>
            <a:endParaRPr lang="en-US" sz="2000" dirty="0">
              <a:solidFill>
                <a:srgbClr val="7030A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2117568" y="2714528"/>
            <a:ext cx="2774094" cy="699992"/>
            <a:chOff x="628650" y="2737674"/>
            <a:chExt cx="3565004" cy="857179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32" name="Rectangle 31"/>
            <p:cNvSpPr/>
            <p:nvPr/>
          </p:nvSpPr>
          <p:spPr>
            <a:xfrm>
              <a:off x="628650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rPr>
                <a:t>0</a:t>
              </a:r>
              <a:endParaRPr lang="en-US" dirty="0">
                <a:solidFill>
                  <a:schemeClr val="tx1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1519901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rPr>
                <a:t>1</a:t>
              </a:r>
              <a:endParaRPr lang="en-US" dirty="0">
                <a:solidFill>
                  <a:schemeClr val="tx1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411152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dirty="0">
                <a:solidFill>
                  <a:schemeClr val="tx1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3302403" y="2738326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dirty="0">
                <a:solidFill>
                  <a:schemeClr val="tx1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2117568" y="3411408"/>
            <a:ext cx="2774094" cy="699992"/>
            <a:chOff x="628650" y="2737674"/>
            <a:chExt cx="3565004" cy="857179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38" name="Rectangle 37"/>
            <p:cNvSpPr/>
            <p:nvPr/>
          </p:nvSpPr>
          <p:spPr>
            <a:xfrm>
              <a:off x="628650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rPr>
                <a:t>0</a:t>
              </a:r>
              <a:endParaRPr lang="en-US" dirty="0">
                <a:solidFill>
                  <a:schemeClr val="tx1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1519901" y="2737674"/>
              <a:ext cx="891251" cy="856527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rPr>
                <a:t>1</a:t>
              </a:r>
              <a:endParaRPr lang="en-US" dirty="0">
                <a:solidFill>
                  <a:schemeClr val="tx1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2411152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dirty="0">
                <a:solidFill>
                  <a:schemeClr val="tx1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3302403" y="2738326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dirty="0">
                <a:solidFill>
                  <a:schemeClr val="tx1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2117568" y="4111105"/>
            <a:ext cx="2774094" cy="699992"/>
            <a:chOff x="628650" y="2737674"/>
            <a:chExt cx="3565004" cy="857179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44" name="Rectangle 43"/>
            <p:cNvSpPr/>
            <p:nvPr/>
          </p:nvSpPr>
          <p:spPr>
            <a:xfrm>
              <a:off x="628650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rPr>
                <a:t>0</a:t>
              </a:r>
              <a:endParaRPr lang="en-US" dirty="0">
                <a:solidFill>
                  <a:schemeClr val="tx1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1519901" y="2737674"/>
              <a:ext cx="891251" cy="85652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rPr>
                <a:t>1</a:t>
              </a:r>
              <a:endParaRPr lang="en-US" dirty="0">
                <a:solidFill>
                  <a:schemeClr val="tx1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2411152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dirty="0">
                <a:solidFill>
                  <a:schemeClr val="tx1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3302403" y="2738326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dirty="0">
                <a:solidFill>
                  <a:schemeClr val="tx1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</p:grpSp>
      <p:pic>
        <p:nvPicPr>
          <p:cNvPr id="49" name="Picture 4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6192" y="4328932"/>
            <a:ext cx="478947" cy="435192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6192" y="3563080"/>
            <a:ext cx="478947" cy="435192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9909" y="2872314"/>
            <a:ext cx="478947" cy="435192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048" y="3563080"/>
            <a:ext cx="527428" cy="479244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805" y="4328932"/>
            <a:ext cx="527428" cy="479244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0" y="4416041"/>
            <a:ext cx="467136" cy="424460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7797" y="2901331"/>
            <a:ext cx="478947" cy="435192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8377" y="3610496"/>
            <a:ext cx="478947" cy="435192"/>
          </a:xfrm>
          <a:prstGeom prst="rect">
            <a:avLst/>
          </a:prstGeom>
        </p:spPr>
      </p:pic>
      <p:pic>
        <p:nvPicPr>
          <p:cNvPr id="66" name="Picture 6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8377" y="4307613"/>
            <a:ext cx="478947" cy="435192"/>
          </a:xfrm>
          <a:prstGeom prst="rect">
            <a:avLst/>
          </a:prstGeom>
        </p:spPr>
      </p:pic>
      <p:sp>
        <p:nvSpPr>
          <p:cNvPr id="68" name="Rectangle 67"/>
          <p:cNvSpPr/>
          <p:nvPr/>
        </p:nvSpPr>
        <p:spPr>
          <a:xfrm>
            <a:off x="1376682" y="5524009"/>
            <a:ext cx="475267" cy="48652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317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>
              <a:solidFill>
                <a:schemeClr val="tx1"/>
              </a:solidFill>
              <a:latin typeface="Times New Roman" panose="02020603050405020304" charset="0"/>
              <a:ea typeface="楷体" panose="02010609060101010101" pitchFamily="49" charset="-122"/>
              <a:cs typeface="Times New Roman" panose="02020603050405020304" charset="0"/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476286" y="5527085"/>
            <a:ext cx="478947" cy="483449"/>
          </a:xfrm>
          <a:prstGeom prst="rect">
            <a:avLst/>
          </a:prstGeom>
          <a:solidFill>
            <a:schemeClr val="accent6">
              <a:lumMod val="75000"/>
            </a:schemeClr>
          </a:solidFill>
          <a:ln w="317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>
              <a:solidFill>
                <a:schemeClr val="tx1"/>
              </a:solidFill>
              <a:latin typeface="Times New Roman" panose="02020603050405020304" charset="0"/>
              <a:ea typeface="楷体" panose="02010609060101010101" pitchFamily="49" charset="-122"/>
              <a:cs typeface="Times New Roman" panose="02020603050405020304" charset="0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337143" y="6056700"/>
            <a:ext cx="10879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rPr>
              <a:t>current entry</a:t>
            </a:r>
            <a:endParaRPr lang="en-US">
              <a:latin typeface="Times New Roman" panose="02020603050405020304" charset="0"/>
              <a:ea typeface="楷体" panose="02010609060101010101" pitchFamily="49" charset="-122"/>
              <a:cs typeface="Times New Roman" panose="02020603050405020304" charset="0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1273424" y="6035788"/>
            <a:ext cx="16179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rPr>
              <a:t>relevant previous entry</a:t>
            </a:r>
            <a:endParaRPr lang="en-US">
              <a:latin typeface="Times New Roman" panose="02020603050405020304" charset="0"/>
              <a:ea typeface="楷体" panose="02010609060101010101" pitchFamily="49" charset="-122"/>
              <a:cs typeface="Times New Roman" panose="02020603050405020304" charset="0"/>
            </a:endParaRPr>
          </a:p>
        </p:txBody>
      </p:sp>
      <p:sp>
        <p:nvSpPr>
          <p:cNvPr id="9" name="Title 29"/>
          <p:cNvSpPr>
            <a:spLocks noGrp="1"/>
          </p:cNvSpPr>
          <p:nvPr>
            <p:ph type="title"/>
          </p:nvPr>
        </p:nvSpPr>
        <p:spPr>
          <a:xfrm>
            <a:off x="-67945" y="271145"/>
            <a:ext cx="8229600" cy="1143000"/>
          </a:xfrm>
        </p:spPr>
        <p:txBody>
          <a:bodyPr/>
          <a:lstStyle/>
          <a:p>
            <a:r>
              <a:rPr lang="zh-CN" altLang="en-US" dirty="0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rPr>
              <a:t>示例</a:t>
            </a:r>
            <a:endParaRPr lang="zh-CN" altLang="en-US" dirty="0">
              <a:latin typeface="Times New Roman" panose="02020603050405020304" charset="0"/>
              <a:ea typeface="楷体" panose="02010609060101010101" pitchFamily="49" charset="-122"/>
              <a:cs typeface="Times New Roman" panose="0202060305040502030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4" name="TextBox 54"/>
              <p:cNvSpPr txBox="1"/>
              <p:nvPr/>
            </p:nvSpPr>
            <p:spPr>
              <a:xfrm>
                <a:off x="1392820" y="2160378"/>
                <a:ext cx="7407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𝑗</m:t>
                      </m:r>
                      <m:r>
                        <a:rPr lang="en-US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=</m:t>
                      </m:r>
                      <m:r>
                        <a:rPr lang="en-US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0</m:t>
                      </m:r>
                    </m:oMath>
                  </m:oMathPara>
                </a14:m>
                <a:endParaRPr lang="en-US" dirty="0">
                  <a:solidFill>
                    <a:srgbClr val="0000FF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64" name="TextBox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2820" y="2160378"/>
                <a:ext cx="740780" cy="369332"/>
              </a:xfrm>
              <a:prstGeom prst="rect">
                <a:avLst/>
              </a:prstGeom>
              <a:blipFill rotWithShape="1">
                <a:blip r:embed="rId5"/>
                <a:stretch>
                  <a:fillRect l="-36" t="-29" b="1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2" name="TextBox 55"/>
              <p:cNvSpPr txBox="1"/>
              <p:nvPr/>
            </p:nvSpPr>
            <p:spPr>
              <a:xfrm>
                <a:off x="1392820" y="2933216"/>
                <a:ext cx="7407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𝑗</m:t>
                      </m:r>
                      <m:r>
                        <a:rPr lang="en-US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=</m:t>
                      </m:r>
                      <m:r>
                        <a:rPr lang="en-US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1</m:t>
                      </m:r>
                    </m:oMath>
                  </m:oMathPara>
                </a14:m>
                <a:endParaRPr lang="en-US" dirty="0">
                  <a:solidFill>
                    <a:srgbClr val="0000FF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72" name="TextBox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2820" y="2933216"/>
                <a:ext cx="740780" cy="369332"/>
              </a:xfrm>
              <a:prstGeom prst="rect">
                <a:avLst/>
              </a:prstGeom>
              <a:blipFill rotWithShape="1">
                <a:blip r:embed="rId6"/>
                <a:stretch>
                  <a:fillRect l="-36" t="-41" b="1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3" name="TextBox 56"/>
              <p:cNvSpPr txBox="1"/>
              <p:nvPr/>
            </p:nvSpPr>
            <p:spPr>
              <a:xfrm>
                <a:off x="1392820" y="3643426"/>
                <a:ext cx="7407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𝑗</m:t>
                      </m:r>
                      <m:r>
                        <a:rPr lang="en-US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=</m:t>
                      </m:r>
                      <m:r>
                        <a:rPr lang="en-US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2</m:t>
                      </m:r>
                    </m:oMath>
                  </m:oMathPara>
                </a14:m>
                <a:endParaRPr lang="en-US" dirty="0">
                  <a:solidFill>
                    <a:srgbClr val="0000FF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73" name="TextBox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2820" y="3643426"/>
                <a:ext cx="740780" cy="369332"/>
              </a:xfrm>
              <a:prstGeom prst="rect">
                <a:avLst/>
              </a:prstGeom>
              <a:blipFill rotWithShape="1">
                <a:blip r:embed="rId7"/>
                <a:stretch>
                  <a:fillRect l="-36" t="-117" b="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4" name="TextBox 57"/>
              <p:cNvSpPr txBox="1"/>
              <p:nvPr/>
            </p:nvSpPr>
            <p:spPr>
              <a:xfrm>
                <a:off x="1342531" y="4361862"/>
                <a:ext cx="7407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𝑗</m:t>
                      </m:r>
                      <m:r>
                        <a:rPr lang="en-US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=</m:t>
                      </m:r>
                      <m:r>
                        <a:rPr lang="en-US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3</m:t>
                      </m:r>
                    </m:oMath>
                  </m:oMathPara>
                </a14:m>
                <a:endParaRPr lang="en-US" dirty="0">
                  <a:solidFill>
                    <a:srgbClr val="0000FF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74" name="TextBox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2531" y="4361862"/>
                <a:ext cx="740780" cy="369332"/>
              </a:xfrm>
              <a:prstGeom prst="rect">
                <a:avLst/>
              </a:prstGeom>
              <a:blipFill rotWithShape="1">
                <a:blip r:embed="rId8"/>
                <a:stretch>
                  <a:fillRect l="-19" t="-13" r="69" b="12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5" name="TextBox 58"/>
              <p:cNvSpPr txBox="1"/>
              <p:nvPr/>
            </p:nvSpPr>
            <p:spPr>
              <a:xfrm>
                <a:off x="2037320" y="1508159"/>
                <a:ext cx="7717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𝑥</m:t>
                      </m:r>
                      <m:r>
                        <a:rPr lang="en-US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=</m:t>
                      </m:r>
                      <m:r>
                        <a:rPr lang="en-US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0</m:t>
                      </m:r>
                    </m:oMath>
                  </m:oMathPara>
                </a14:m>
                <a:endParaRPr lang="en-US" dirty="0">
                  <a:solidFill>
                    <a:srgbClr val="0000FF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75" name="TextBox 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7320" y="1508159"/>
                <a:ext cx="771797" cy="369332"/>
              </a:xfrm>
              <a:prstGeom prst="rect">
                <a:avLst/>
              </a:prstGeom>
              <a:blipFill rotWithShape="1">
                <a:blip r:embed="rId9"/>
                <a:stretch>
                  <a:fillRect l="-31" t="-9" r="66" b="1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6" name="TextBox 59"/>
              <p:cNvSpPr txBox="1"/>
              <p:nvPr/>
            </p:nvSpPr>
            <p:spPr>
              <a:xfrm>
                <a:off x="2730843" y="1508159"/>
                <a:ext cx="7717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𝑥</m:t>
                      </m:r>
                      <m:r>
                        <a:rPr lang="en-US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=</m:t>
                      </m:r>
                      <m:r>
                        <a:rPr lang="en-US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1</m:t>
                      </m:r>
                    </m:oMath>
                  </m:oMathPara>
                </a14:m>
                <a:endParaRPr lang="en-US" dirty="0">
                  <a:solidFill>
                    <a:srgbClr val="0000FF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76" name="TextBox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0843" y="1508159"/>
                <a:ext cx="771797" cy="369332"/>
              </a:xfrm>
              <a:prstGeom prst="rect">
                <a:avLst/>
              </a:prstGeom>
              <a:blipFill rotWithShape="1">
                <a:blip r:embed="rId10"/>
                <a:stretch>
                  <a:fillRect l="-44" t="-9" r="80" b="1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7" name="TextBox 60"/>
              <p:cNvSpPr txBox="1"/>
              <p:nvPr/>
            </p:nvSpPr>
            <p:spPr>
              <a:xfrm>
                <a:off x="3429000" y="1508159"/>
                <a:ext cx="87639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𝑥</m:t>
                      </m:r>
                      <m:r>
                        <a:rPr lang="en-US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=</m:t>
                      </m:r>
                      <m:r>
                        <a:rPr lang="en-US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2</m:t>
                      </m:r>
                    </m:oMath>
                  </m:oMathPara>
                </a14:m>
                <a:endParaRPr lang="en-US" dirty="0">
                  <a:solidFill>
                    <a:srgbClr val="0000FF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77" name="TextBox 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9000" y="1508159"/>
                <a:ext cx="876391" cy="369332"/>
              </a:xfrm>
              <a:prstGeom prst="rect">
                <a:avLst/>
              </a:prstGeom>
              <a:blipFill rotWithShape="1">
                <a:blip r:embed="rId11"/>
                <a:stretch>
                  <a:fillRect t="-9" r="10" b="1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8" name="TextBox 61"/>
              <p:cNvSpPr txBox="1"/>
              <p:nvPr/>
            </p:nvSpPr>
            <p:spPr>
              <a:xfrm>
                <a:off x="4278380" y="1508159"/>
                <a:ext cx="80107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𝑥</m:t>
                      </m:r>
                      <m:r>
                        <a:rPr lang="en-US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=</m:t>
                      </m:r>
                      <m:r>
                        <a:rPr lang="en-US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3</m:t>
                      </m:r>
                    </m:oMath>
                  </m:oMathPara>
                </a14:m>
                <a:endParaRPr lang="en-US" dirty="0">
                  <a:solidFill>
                    <a:srgbClr val="0000FF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78" name="TextBox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8380" y="1508159"/>
                <a:ext cx="801074" cy="369332"/>
              </a:xfrm>
              <a:prstGeom prst="rect">
                <a:avLst/>
              </a:prstGeom>
              <a:blipFill rotWithShape="1">
                <a:blip r:embed="rId12"/>
                <a:stretch>
                  <a:fillRect l="-48" t="-9" r="11" b="1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Text Box 3"/>
          <p:cNvSpPr txBox="1">
            <a:spLocks noChangeArrowheads="1"/>
          </p:cNvSpPr>
          <p:nvPr/>
        </p:nvSpPr>
        <p:spPr bwMode="auto">
          <a:xfrm>
            <a:off x="5190447" y="103531"/>
            <a:ext cx="3953553" cy="250680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  <a:miter lim="800000"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lIns="144000" tIns="144000" bIns="144000">
            <a:spAutoFit/>
          </a:bodyPr>
          <a:lstStyle/>
          <a:p>
            <a:pPr marL="342900" indent="-342900">
              <a:buAutoNum type="arabicPeriod"/>
              <a:defRPr/>
            </a:pP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n</a:t>
            </a:r>
            <a:r>
              <a:rPr lang="en-US" altLang="zh-CN" sz="800" dirty="0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  <a:sym typeface="Symbol" panose="05050102010706020507" pitchFamily="18" charset="2"/>
              </a:rPr>
              <a:t>  </a:t>
            </a: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length(weights)</a:t>
            </a:r>
            <a:endParaRPr lang="en-US" altLang="zh-CN" sz="800" dirty="0"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charset="0"/>
            </a:endParaRPr>
          </a:p>
          <a:p>
            <a:pPr marL="342900" indent="-342900">
              <a:buAutoNum type="arabicPeriod"/>
              <a:defRPr/>
            </a:pPr>
            <a:r>
              <a:rPr lang="pl-PL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For  x</a:t>
            </a:r>
            <a:r>
              <a:rPr lang="en-US" altLang="zh-CN" sz="800" dirty="0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  <a:sym typeface="Symbol" panose="05050102010706020507" pitchFamily="18" charset="2"/>
              </a:rPr>
              <a:t>  </a:t>
            </a:r>
            <a:r>
              <a:rPr lang="pl-PL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0 To  </a:t>
            </a: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C</a:t>
            </a:r>
            <a:r>
              <a:rPr lang="pl-PL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  Do </a:t>
            </a:r>
            <a:endParaRPr lang="en-US" altLang="zh-CN" sz="800" dirty="0"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charset="0"/>
            </a:endParaRPr>
          </a:p>
          <a:p>
            <a:pPr marL="342900" indent="-342900">
              <a:buAutoNum type="arabicPeriod"/>
              <a:defRPr/>
            </a:pPr>
            <a:r>
              <a:rPr lang="pt-BR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    For j</a:t>
            </a:r>
            <a:r>
              <a:rPr lang="en-US" altLang="zh-CN" sz="800" dirty="0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  <a:sym typeface="Symbol" panose="05050102010706020507" pitchFamily="18" charset="2"/>
              </a:rPr>
              <a:t>  </a:t>
            </a:r>
            <a:r>
              <a:rPr lang="pt-BR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1 To n Do</a:t>
            </a:r>
            <a:endParaRPr lang="pt-BR" altLang="zh-CN" sz="800" dirty="0"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charset="0"/>
            </a:endParaRPr>
          </a:p>
          <a:p>
            <a:pPr marL="342900" indent="-342900">
              <a:buAutoNum type="arabicPeriod"/>
              <a:defRPr/>
            </a:pP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        ITEMS[</a:t>
            </a:r>
            <a:r>
              <a:rPr lang="en-US" altLang="zh-CN" sz="800" dirty="0" err="1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x,j</a:t>
            </a: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] </a:t>
            </a:r>
            <a:r>
              <a:rPr lang="en-US" altLang="zh-CN" sz="800" dirty="0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  <a:sym typeface="Symbol" panose="05050102010706020507" pitchFamily="18" charset="2"/>
              </a:rPr>
              <a:t></a:t>
            </a: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 ∅ </a:t>
            </a:r>
            <a:endParaRPr lang="en-US" altLang="zh-CN" sz="800" dirty="0"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charset="0"/>
            </a:endParaRPr>
          </a:p>
          <a:p>
            <a:pPr marL="342900" indent="-342900">
              <a:buAutoNum type="arabicPeriod"/>
              <a:defRPr/>
            </a:pPr>
            <a:r>
              <a:rPr lang="pl-PL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For   x</a:t>
            </a:r>
            <a:r>
              <a:rPr lang="en-US" altLang="zh-CN" sz="800" dirty="0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  <a:sym typeface="Symbol" panose="05050102010706020507" pitchFamily="18" charset="2"/>
              </a:rPr>
              <a:t>  </a:t>
            </a:r>
            <a:r>
              <a:rPr lang="pl-PL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0   To   </a:t>
            </a: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C</a:t>
            </a:r>
            <a:r>
              <a:rPr lang="pl-PL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   Do </a:t>
            </a:r>
            <a:endParaRPr lang="en-US" altLang="zh-CN" sz="800" dirty="0"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charset="0"/>
            </a:endParaRPr>
          </a:p>
          <a:p>
            <a:pPr marL="342900" indent="-342900">
              <a:buAutoNum type="arabicPeriod"/>
              <a:defRPr/>
            </a:pP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    K[x,0] </a:t>
            </a:r>
            <a:r>
              <a:rPr lang="en-US" altLang="zh-CN" sz="800" dirty="0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  <a:sym typeface="Symbol" panose="05050102010706020507" pitchFamily="18" charset="2"/>
              </a:rPr>
              <a:t></a:t>
            </a: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 0  </a:t>
            </a:r>
            <a:r>
              <a:rPr lang="pt-BR" altLang="zh-CN" sz="800" dirty="0">
                <a:latin typeface="Consolas" panose="020B0609020204030204" pitchFamily="49" charset="0"/>
                <a:ea typeface="楷体" panose="02010609060101010101" pitchFamily="49" charset="-122"/>
                <a:cs typeface="Times New Roman" panose="02020603050405020304" charset="0"/>
              </a:rPr>
              <a:t>/*</a:t>
            </a:r>
            <a:r>
              <a:rPr lang="zh-CN" altLang="en-US" sz="800" dirty="0">
                <a:latin typeface="Consolas" panose="020B0609020204030204" pitchFamily="49" charset="0"/>
                <a:ea typeface="楷体" panose="02010609060101010101" pitchFamily="49" charset="-122"/>
                <a:cs typeface="Times New Roman" panose="02020603050405020304" charset="0"/>
              </a:rPr>
              <a:t>初始化第</a:t>
            </a:r>
            <a:r>
              <a:rPr lang="en-US" altLang="zh-CN" sz="800" dirty="0">
                <a:latin typeface="Consolas" panose="020B0609020204030204" pitchFamily="49" charset="0"/>
                <a:ea typeface="楷体" panose="02010609060101010101" pitchFamily="49" charset="-122"/>
                <a:cs typeface="Times New Roman" panose="02020603050405020304" charset="0"/>
              </a:rPr>
              <a:t>0</a:t>
            </a:r>
            <a:r>
              <a:rPr lang="zh-CN" altLang="en-US" sz="800" dirty="0">
                <a:latin typeface="Consolas" panose="020B0609020204030204" pitchFamily="49" charset="0"/>
                <a:ea typeface="楷体" panose="02010609060101010101" pitchFamily="49" charset="-122"/>
                <a:cs typeface="Times New Roman" panose="02020603050405020304" charset="0"/>
              </a:rPr>
              <a:t>列*</a:t>
            </a:r>
            <a:r>
              <a:rPr lang="en-US" altLang="zh-CN" sz="800" dirty="0">
                <a:latin typeface="Consolas" panose="020B0609020204030204" pitchFamily="49" charset="0"/>
                <a:ea typeface="楷体" panose="02010609060101010101" pitchFamily="49" charset="-122"/>
                <a:cs typeface="Times New Roman" panose="02020603050405020304" charset="0"/>
              </a:rPr>
              <a:t>/</a:t>
            </a:r>
            <a:endParaRPr lang="en-US" altLang="zh-CN" sz="800" dirty="0"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charset="0"/>
            </a:endParaRPr>
          </a:p>
          <a:p>
            <a:pPr marL="342900" indent="-342900">
              <a:buAutoNum type="arabicPeriod"/>
              <a:defRPr/>
            </a:pPr>
            <a:r>
              <a:rPr lang="pt-BR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For   j</a:t>
            </a:r>
            <a:r>
              <a:rPr lang="en-US" altLang="zh-CN" sz="800" dirty="0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  <a:sym typeface="Symbol" panose="05050102010706020507" pitchFamily="18" charset="2"/>
              </a:rPr>
              <a:t>  </a:t>
            </a:r>
            <a:r>
              <a:rPr lang="pt-BR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1   To   n    Do</a:t>
            </a:r>
            <a:endParaRPr lang="pt-BR" altLang="zh-CN" sz="800" dirty="0"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charset="0"/>
            </a:endParaRPr>
          </a:p>
          <a:p>
            <a:pPr marL="342900" indent="-342900">
              <a:buAutoNum type="arabicPeriod"/>
              <a:defRPr/>
            </a:pP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    K[0,j] </a:t>
            </a:r>
            <a:r>
              <a:rPr lang="en-US" altLang="zh-CN" sz="800" dirty="0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  <a:sym typeface="Symbol" panose="05050102010706020507" pitchFamily="18" charset="2"/>
              </a:rPr>
              <a:t></a:t>
            </a: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 0 </a:t>
            </a:r>
            <a:r>
              <a:rPr lang="pt-BR" altLang="zh-CN" sz="800" dirty="0">
                <a:latin typeface="Consolas" panose="020B0609020204030204" pitchFamily="49" charset="0"/>
                <a:ea typeface="楷体" panose="02010609060101010101" pitchFamily="49" charset="-122"/>
                <a:cs typeface="Times New Roman" panose="02020603050405020304" charset="0"/>
              </a:rPr>
              <a:t>/*</a:t>
            </a:r>
            <a:r>
              <a:rPr lang="zh-CN" altLang="en-US" sz="800" dirty="0">
                <a:latin typeface="Consolas" panose="020B0609020204030204" pitchFamily="49" charset="0"/>
                <a:ea typeface="楷体" panose="02010609060101010101" pitchFamily="49" charset="-122"/>
                <a:cs typeface="Times New Roman" panose="02020603050405020304" charset="0"/>
              </a:rPr>
              <a:t>初始化第</a:t>
            </a:r>
            <a:r>
              <a:rPr lang="en-US" altLang="zh-CN" sz="800" dirty="0">
                <a:latin typeface="Consolas" panose="020B0609020204030204" pitchFamily="49" charset="0"/>
                <a:ea typeface="楷体" panose="02010609060101010101" pitchFamily="49" charset="-122"/>
                <a:cs typeface="Times New Roman" panose="02020603050405020304" charset="0"/>
              </a:rPr>
              <a:t>0</a:t>
            </a:r>
            <a:r>
              <a:rPr lang="zh-CN" altLang="en-US" sz="800" dirty="0">
                <a:latin typeface="Consolas" panose="020B0609020204030204" pitchFamily="49" charset="0"/>
                <a:ea typeface="楷体" panose="02010609060101010101" pitchFamily="49" charset="-122"/>
                <a:cs typeface="Times New Roman" panose="02020603050405020304" charset="0"/>
              </a:rPr>
              <a:t>行*</a:t>
            </a:r>
            <a:r>
              <a:rPr lang="en-US" altLang="zh-CN" sz="800" dirty="0">
                <a:latin typeface="Consolas" panose="020B0609020204030204" pitchFamily="49" charset="0"/>
                <a:ea typeface="楷体" panose="02010609060101010101" pitchFamily="49" charset="-122"/>
                <a:cs typeface="Times New Roman" panose="02020603050405020304" charset="0"/>
              </a:rPr>
              <a:t>/</a:t>
            </a: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 </a:t>
            </a:r>
            <a:endParaRPr lang="en-US" altLang="zh-CN" sz="800" dirty="0"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charset="0"/>
            </a:endParaRPr>
          </a:p>
          <a:p>
            <a:pPr marL="342900" indent="-342900">
              <a:buAutoNum type="arabicPeriod"/>
              <a:defRPr/>
            </a:pPr>
            <a:r>
              <a:rPr lang="pl-PL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For   x</a:t>
            </a:r>
            <a:r>
              <a:rPr lang="en-US" altLang="zh-CN" sz="800" dirty="0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  <a:sym typeface="Symbol" panose="05050102010706020507" pitchFamily="18" charset="2"/>
              </a:rPr>
              <a:t>  </a:t>
            </a:r>
            <a:r>
              <a:rPr lang="pl-PL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0   To   </a:t>
            </a: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C</a:t>
            </a:r>
            <a:r>
              <a:rPr lang="pl-PL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   Do </a:t>
            </a:r>
            <a:endParaRPr lang="en-US" altLang="zh-CN" sz="800" dirty="0"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charset="0"/>
            </a:endParaRPr>
          </a:p>
          <a:p>
            <a:pPr marL="342900" indent="-342900">
              <a:buAutoNum type="arabicPeriod"/>
              <a:defRPr/>
            </a:pPr>
            <a:r>
              <a:rPr lang="pt-BR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    For   j</a:t>
            </a:r>
            <a:r>
              <a:rPr lang="en-US" altLang="zh-CN" sz="800" dirty="0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  <a:sym typeface="Symbol" panose="05050102010706020507" pitchFamily="18" charset="2"/>
              </a:rPr>
              <a:t>  </a:t>
            </a:r>
            <a:r>
              <a:rPr lang="pt-BR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1   To   n    Do</a:t>
            </a:r>
            <a:endParaRPr lang="pt-BR" altLang="zh-CN" sz="800" dirty="0"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charset="0"/>
            </a:endParaRPr>
          </a:p>
          <a:p>
            <a:pPr marL="342900" indent="-342900">
              <a:buAutoNum type="arabicPeriod"/>
              <a:defRPr/>
            </a:pP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        </a:t>
            </a:r>
            <a:r>
              <a:rPr lang="pl-PL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K[x</a:t>
            </a: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,</a:t>
            </a:r>
            <a:r>
              <a:rPr lang="pl-PL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j] </a:t>
            </a:r>
            <a:r>
              <a:rPr lang="en-US" altLang="zh-CN" sz="800" dirty="0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  <a:sym typeface="Symbol" panose="05050102010706020507" pitchFamily="18" charset="2"/>
              </a:rPr>
              <a:t></a:t>
            </a:r>
            <a:r>
              <a:rPr lang="pl-PL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 K[x</a:t>
            </a: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,</a:t>
            </a:r>
            <a:r>
              <a:rPr lang="pl-PL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j-1]</a:t>
            </a:r>
            <a:endParaRPr lang="pl-PL" altLang="zh-CN" sz="800" dirty="0"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charset="0"/>
            </a:endParaRPr>
          </a:p>
          <a:p>
            <a:pPr marL="342900" indent="-342900">
              <a:buAutoNum type="arabicPeriod"/>
              <a:defRPr/>
            </a:pP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        IF </a:t>
            </a:r>
            <a:r>
              <a:rPr lang="en-US" altLang="zh-CN" sz="800" dirty="0" err="1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w</a:t>
            </a:r>
            <a:r>
              <a:rPr lang="en-US" altLang="zh-CN" sz="800" baseline="-25000" dirty="0" err="1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j</a:t>
            </a: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 ≤ x THEN</a:t>
            </a:r>
            <a:endParaRPr lang="en-US" altLang="zh-CN" sz="800" dirty="0"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charset="0"/>
            </a:endParaRPr>
          </a:p>
          <a:p>
            <a:pPr marL="342900" indent="-342900">
              <a:buAutoNum type="arabicPeriod"/>
              <a:defRPr/>
            </a:pP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            K[</a:t>
            </a:r>
            <a:r>
              <a:rPr lang="en-US" altLang="zh-CN" sz="800" dirty="0" err="1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x,j</a:t>
            </a: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] </a:t>
            </a:r>
            <a:r>
              <a:rPr lang="en-US" altLang="zh-CN" sz="800" dirty="0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  <a:sym typeface="Symbol" panose="05050102010706020507" pitchFamily="18" charset="2"/>
              </a:rPr>
              <a:t></a:t>
            </a: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 max{ K[</a:t>
            </a:r>
            <a:r>
              <a:rPr lang="en-US" altLang="zh-CN" sz="800" dirty="0" err="1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x,j</a:t>
            </a: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], K[x – w</a:t>
            </a:r>
            <a:r>
              <a:rPr lang="en-US" altLang="zh-CN" sz="800" baseline="-250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j</a:t>
            </a: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,j-1] + </a:t>
            </a:r>
            <a:r>
              <a:rPr lang="en-US" altLang="zh-CN" sz="800" dirty="0" err="1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v</a:t>
            </a:r>
            <a:r>
              <a:rPr lang="en-US" altLang="zh-CN" sz="800" baseline="-25000" dirty="0" err="1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j</a:t>
            </a: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 }</a:t>
            </a:r>
            <a:endParaRPr lang="en-US" altLang="zh-CN" sz="800" dirty="0"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charset="0"/>
            </a:endParaRPr>
          </a:p>
          <a:p>
            <a:pPr marL="342900" indent="-342900">
              <a:buAutoNum type="arabicPeriod"/>
              <a:defRPr/>
            </a:pP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            IF k[</a:t>
            </a:r>
            <a:r>
              <a:rPr lang="en-US" altLang="zh-CN" sz="800" dirty="0" err="1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x,j</a:t>
            </a: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] was updated THEN</a:t>
            </a:r>
            <a:endParaRPr lang="en-US" altLang="zh-CN" sz="800" dirty="0"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charset="0"/>
            </a:endParaRPr>
          </a:p>
          <a:p>
            <a:pPr marL="342900" indent="-342900">
              <a:buAutoNum type="arabicPeriod"/>
              <a:defRPr/>
            </a:pP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                ITEMS[</a:t>
            </a:r>
            <a:r>
              <a:rPr lang="en-US" altLang="zh-CN" sz="800" dirty="0" err="1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x,j</a:t>
            </a: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]</a:t>
            </a:r>
            <a:r>
              <a:rPr lang="en-US" altLang="zh-CN" sz="800" dirty="0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  <a:sym typeface="Symbol" panose="05050102010706020507" pitchFamily="18" charset="2"/>
              </a:rPr>
              <a:t>  </a:t>
            </a: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ITEMS[x – w</a:t>
            </a:r>
            <a:r>
              <a:rPr lang="en-US" altLang="zh-CN" sz="800" baseline="-250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j</a:t>
            </a: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,j-1]∪ {ITEM j}</a:t>
            </a:r>
            <a:endParaRPr lang="en-US" altLang="zh-CN" sz="800" dirty="0"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charset="0"/>
            </a:endParaRPr>
          </a:p>
          <a:p>
            <a:pPr marL="342900" indent="-342900">
              <a:buAutoNum type="arabicPeriod"/>
              <a:defRPr/>
            </a:pP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            ELSE</a:t>
            </a:r>
            <a:endParaRPr lang="en-US" altLang="zh-CN" sz="800" dirty="0"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charset="0"/>
            </a:endParaRPr>
          </a:p>
          <a:p>
            <a:pPr marL="342900" indent="-342900">
              <a:buAutoNum type="arabicPeriod"/>
              <a:defRPr/>
            </a:pP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                ITEMS[</a:t>
            </a:r>
            <a:r>
              <a:rPr lang="en-US" altLang="zh-CN" sz="800" dirty="0" err="1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x,j</a:t>
            </a: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]</a:t>
            </a:r>
            <a:r>
              <a:rPr lang="en-US" altLang="zh-CN" sz="800" dirty="0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  <a:sym typeface="Symbol" panose="05050102010706020507" pitchFamily="18" charset="2"/>
              </a:rPr>
              <a:t>  </a:t>
            </a: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ITEMS[x,j-1] </a:t>
            </a:r>
            <a:endParaRPr lang="en-US" altLang="zh-CN" sz="800" dirty="0"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charset="0"/>
            </a:endParaRPr>
          </a:p>
          <a:p>
            <a:pPr marL="342900" indent="-342900">
              <a:buAutoNum type="arabicPeriod"/>
              <a:defRPr/>
            </a:pP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Return K[</a:t>
            </a:r>
            <a:r>
              <a:rPr lang="en-US" altLang="zh-CN" sz="800" dirty="0" err="1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C,n</a:t>
            </a: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], ITEMS[</a:t>
            </a:r>
            <a:r>
              <a:rPr lang="en-US" altLang="zh-CN" sz="800" dirty="0" err="1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C,n</a:t>
            </a: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]</a:t>
            </a:r>
            <a:endParaRPr lang="en-US" altLang="zh-CN" sz="800" dirty="0"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0" name="矩形 59"/>
              <p:cNvSpPr/>
              <p:nvPr/>
            </p:nvSpPr>
            <p:spPr>
              <a:xfrm>
                <a:off x="5020956" y="3336237"/>
                <a:ext cx="4007015" cy="66261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𝐾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i="1" dirty="0" err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charset="0"/>
                            </a:rPr>
                          </m:ctrlPr>
                        </m:dPr>
                        <m:e>
                          <m:r>
                            <a:rPr lang="en-US" altLang="zh-CN" i="1" dirty="0" err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charset="0"/>
                            </a:rPr>
                            <m:t>𝑥</m:t>
                          </m:r>
                          <m:r>
                            <a:rPr lang="en-US" altLang="zh-CN" i="1" dirty="0" err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charset="0"/>
                            </a:rPr>
                            <m:t>,</m:t>
                          </m:r>
                          <m:r>
                            <a:rPr lang="en-US" altLang="zh-CN" i="1" dirty="0" err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charset="0"/>
                            </a:rPr>
                            <m:t>𝑗</m:t>
                          </m:r>
                        </m:e>
                      </m:d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=</m:t>
                      </m:r>
                    </m:oMath>
                  </m:oMathPara>
                </a14:m>
                <a:endParaRPr lang="en-US" altLang="zh-CN" i="1" dirty="0">
                  <a:solidFill>
                    <a:srgbClr val="0000FF"/>
                  </a:solidFill>
                  <a:latin typeface="Cambria Math" panose="02040503050406030204" pitchFamily="18" charset="0"/>
                  <a:ea typeface="楷体" panose="02010609060101010101" pitchFamily="49" charset="-122"/>
                  <a:cs typeface="Times New Roman" panose="02020603050405020304" charset="0"/>
                </a:endParaRP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𝑚𝑎𝑥</m:t>
                      </m:r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⁡{</m:t>
                      </m:r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𝐾</m:t>
                      </m:r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[</m:t>
                      </m:r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𝑥</m:t>
                      </m:r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, </m:t>
                      </m:r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𝑗</m:t>
                      </m:r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−</m:t>
                      </m:r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1</m:t>
                      </m:r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] , </m:t>
                      </m:r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𝐾</m:t>
                      </m:r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[</m:t>
                      </m:r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𝑥</m:t>
                      </m:r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 –</m:t>
                      </m:r>
                      <m:sSub>
                        <m:sSubPr>
                          <m:ctrlPr>
                            <a:rPr lang="en-US" altLang="zh-CN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charset="0"/>
                            </a:rPr>
                            <m:t>𝑗</m:t>
                          </m:r>
                        </m:sub>
                      </m:sSub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, </m:t>
                      </m:r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𝑗</m:t>
                      </m:r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−</m:t>
                      </m:r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1</m:t>
                      </m:r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] +</m:t>
                      </m:r>
                      <m:sSub>
                        <m:sSubPr>
                          <m:ctrlPr>
                            <a:rPr lang="en-US" altLang="zh-CN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charset="0"/>
                            </a:rPr>
                            <m:t>𝑗</m:t>
                          </m:r>
                        </m:sub>
                      </m:sSub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}</m:t>
                      </m:r>
                    </m:oMath>
                  </m:oMathPara>
                </a14:m>
                <a:endParaRPr lang="en-US" altLang="zh-CN" dirty="0">
                  <a:solidFill>
                    <a:srgbClr val="0000FF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60" name="矩形 5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0956" y="3336237"/>
                <a:ext cx="4007015" cy="662617"/>
              </a:xfrm>
              <a:prstGeom prst="rect">
                <a:avLst/>
              </a:prstGeom>
              <a:blipFill rotWithShape="1">
                <a:blip r:embed="rId13"/>
                <a:stretch>
                  <a:fillRect t="-88" r="4" b="-322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2117632" y="2015068"/>
            <a:ext cx="2774094" cy="699992"/>
            <a:chOff x="628650" y="2737674"/>
            <a:chExt cx="3565004" cy="857179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5" name="Rectangle 4"/>
            <p:cNvSpPr/>
            <p:nvPr/>
          </p:nvSpPr>
          <p:spPr>
            <a:xfrm>
              <a:off x="628650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rPr>
                <a:t>0</a:t>
              </a:r>
              <a:endParaRPr lang="en-US" dirty="0">
                <a:solidFill>
                  <a:schemeClr val="tx1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1519901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rPr>
                <a:t>0</a:t>
              </a:r>
              <a:endParaRPr lang="en-US" dirty="0">
                <a:solidFill>
                  <a:schemeClr val="tx1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2411152" y="2737674"/>
              <a:ext cx="891251" cy="856527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rPr>
                <a:t>0</a:t>
              </a:r>
              <a:endParaRPr lang="en-US" dirty="0">
                <a:solidFill>
                  <a:schemeClr val="tx1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3302403" y="2738326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rPr>
                <a:t>0</a:t>
              </a:r>
              <a:endParaRPr lang="en-US" dirty="0">
                <a:solidFill>
                  <a:schemeClr val="tx1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15436" y="5221525"/>
            <a:ext cx="1168789" cy="1168789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3688355" y="5237725"/>
            <a:ext cx="3673114" cy="1475713"/>
            <a:chOff x="-479811" y="1751737"/>
            <a:chExt cx="5881453" cy="2600511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11626" y="1998496"/>
              <a:ext cx="890016" cy="890016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98981" y="1966357"/>
              <a:ext cx="922155" cy="922155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23804" y="1751737"/>
              <a:ext cx="1136775" cy="1136775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-479809" y="3113586"/>
              <a:ext cx="1729993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rPr>
                <a:t>Weight:</a:t>
              </a:r>
              <a:endParaRPr lang="en-US" dirty="0">
                <a:solidFill>
                  <a:schemeClr val="accent4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-479809" y="3701409"/>
              <a:ext cx="1729993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rPr>
                <a:t>Value:</a:t>
              </a:r>
              <a:endParaRPr lang="en-US" dirty="0">
                <a:solidFill>
                  <a:schemeClr val="accent1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782501" y="3005866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rPr>
                <a:t>1</a:t>
              </a:r>
              <a:endParaRPr lang="en-US" dirty="0">
                <a:solidFill>
                  <a:schemeClr val="accent4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250794" y="3005864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rPr>
                <a:t>2</a:t>
              </a:r>
              <a:endParaRPr lang="en-US" dirty="0">
                <a:solidFill>
                  <a:schemeClr val="accent4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718736" y="3005862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rPr>
                <a:t>3</a:t>
              </a:r>
              <a:endParaRPr lang="en-US" dirty="0">
                <a:solidFill>
                  <a:schemeClr val="accent4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747641" y="3701409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rPr>
                <a:t>1</a:t>
              </a:r>
              <a:endParaRPr lang="en-US" dirty="0">
                <a:solidFill>
                  <a:schemeClr val="accent1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3215758" y="3667231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rPr>
                <a:t>4</a:t>
              </a:r>
              <a:endParaRPr lang="en-US" dirty="0">
                <a:solidFill>
                  <a:schemeClr val="accent1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4718736" y="3655655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rPr>
                <a:t>6</a:t>
              </a:r>
              <a:endParaRPr lang="en-US" dirty="0">
                <a:solidFill>
                  <a:schemeClr val="accent1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-479811" y="2402818"/>
              <a:ext cx="177038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5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rPr>
                <a:t>Item:</a:t>
              </a:r>
              <a:endParaRPr lang="en-US" dirty="0">
                <a:solidFill>
                  <a:schemeClr val="accent5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7592138" y="6313328"/>
            <a:ext cx="19445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7030A0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rPr>
              <a:t>Capacity: 3</a:t>
            </a:r>
            <a:endParaRPr lang="en-US" sz="2000" dirty="0">
              <a:solidFill>
                <a:srgbClr val="7030A0"/>
              </a:solidFill>
              <a:latin typeface="Times New Roman" panose="02020603050405020304" charset="0"/>
              <a:ea typeface="楷体" panose="02010609060101010101" pitchFamily="49" charset="-122"/>
              <a:cs typeface="Times New Roman" panose="02020603050405020304" charset="0"/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2117568" y="2714528"/>
            <a:ext cx="2774094" cy="699992"/>
            <a:chOff x="628650" y="2737674"/>
            <a:chExt cx="3565004" cy="857179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32" name="Rectangle 31"/>
            <p:cNvSpPr/>
            <p:nvPr/>
          </p:nvSpPr>
          <p:spPr>
            <a:xfrm>
              <a:off x="628650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rPr>
                <a:t>0</a:t>
              </a:r>
              <a:endParaRPr lang="en-US" dirty="0">
                <a:solidFill>
                  <a:schemeClr val="tx1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1519901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rPr>
                <a:t>1</a:t>
              </a:r>
              <a:endParaRPr lang="en-US" dirty="0">
                <a:solidFill>
                  <a:schemeClr val="tx1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411152" y="2737674"/>
              <a:ext cx="891251" cy="85652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rPr>
                <a:t>0</a:t>
              </a:r>
              <a:endParaRPr lang="en-US" dirty="0">
                <a:solidFill>
                  <a:schemeClr val="tx1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3302403" y="2738326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dirty="0">
                <a:solidFill>
                  <a:schemeClr val="tx1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2117568" y="3413313"/>
            <a:ext cx="2774094" cy="699992"/>
            <a:chOff x="628650" y="2737674"/>
            <a:chExt cx="3565004" cy="857179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38" name="Rectangle 37"/>
            <p:cNvSpPr/>
            <p:nvPr/>
          </p:nvSpPr>
          <p:spPr>
            <a:xfrm>
              <a:off x="628650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rPr>
                <a:t>0</a:t>
              </a:r>
              <a:endParaRPr lang="en-US" dirty="0">
                <a:solidFill>
                  <a:schemeClr val="tx1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1519901" y="2737674"/>
              <a:ext cx="891251" cy="85652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rPr>
                <a:t>1</a:t>
              </a:r>
              <a:endParaRPr lang="en-US" dirty="0">
                <a:solidFill>
                  <a:schemeClr val="tx1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2411152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dirty="0">
                <a:solidFill>
                  <a:schemeClr val="tx1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3302403" y="2738326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dirty="0">
                <a:solidFill>
                  <a:schemeClr val="tx1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2117568" y="4111105"/>
            <a:ext cx="2774094" cy="699992"/>
            <a:chOff x="628650" y="2737674"/>
            <a:chExt cx="3565004" cy="857179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44" name="Rectangle 43"/>
            <p:cNvSpPr/>
            <p:nvPr/>
          </p:nvSpPr>
          <p:spPr>
            <a:xfrm>
              <a:off x="628650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rPr>
                <a:t>0</a:t>
              </a:r>
              <a:endParaRPr lang="en-US" dirty="0">
                <a:solidFill>
                  <a:schemeClr val="tx1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1519901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rPr>
                <a:t>1</a:t>
              </a:r>
              <a:endParaRPr lang="en-US" dirty="0">
                <a:solidFill>
                  <a:schemeClr val="tx1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2411152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dirty="0">
                <a:solidFill>
                  <a:schemeClr val="tx1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3302403" y="2738326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dirty="0">
                <a:solidFill>
                  <a:schemeClr val="tx1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</p:grpSp>
      <p:pic>
        <p:nvPicPr>
          <p:cNvPr id="49" name="Picture 4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6192" y="4328932"/>
            <a:ext cx="478947" cy="435192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6192" y="3563080"/>
            <a:ext cx="478947" cy="435192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9909" y="2872314"/>
            <a:ext cx="478947" cy="435192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048" y="3563080"/>
            <a:ext cx="527428" cy="479244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805" y="4328932"/>
            <a:ext cx="527428" cy="479244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0" y="4416041"/>
            <a:ext cx="467136" cy="424460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7797" y="2901331"/>
            <a:ext cx="478947" cy="435192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8377" y="3610496"/>
            <a:ext cx="478947" cy="435192"/>
          </a:xfrm>
          <a:prstGeom prst="rect">
            <a:avLst/>
          </a:prstGeom>
        </p:spPr>
      </p:pic>
      <p:pic>
        <p:nvPicPr>
          <p:cNvPr id="66" name="Picture 6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8377" y="4307613"/>
            <a:ext cx="478947" cy="435192"/>
          </a:xfrm>
          <a:prstGeom prst="rect">
            <a:avLst/>
          </a:prstGeom>
        </p:spPr>
      </p:pic>
      <p:sp>
        <p:nvSpPr>
          <p:cNvPr id="63" name="Rectangle 62"/>
          <p:cNvSpPr/>
          <p:nvPr/>
        </p:nvSpPr>
        <p:spPr>
          <a:xfrm>
            <a:off x="1376682" y="5524009"/>
            <a:ext cx="475267" cy="48652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317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>
              <a:solidFill>
                <a:schemeClr val="tx1"/>
              </a:solidFill>
              <a:latin typeface="Times New Roman" panose="02020603050405020304" charset="0"/>
              <a:ea typeface="楷体" panose="02010609060101010101" pitchFamily="49" charset="-122"/>
              <a:cs typeface="Times New Roman" panose="02020603050405020304" charset="0"/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476286" y="5527085"/>
            <a:ext cx="478947" cy="483449"/>
          </a:xfrm>
          <a:prstGeom prst="rect">
            <a:avLst/>
          </a:prstGeom>
          <a:solidFill>
            <a:schemeClr val="accent6">
              <a:lumMod val="75000"/>
            </a:schemeClr>
          </a:solidFill>
          <a:ln w="317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>
              <a:solidFill>
                <a:schemeClr val="tx1"/>
              </a:solidFill>
              <a:latin typeface="Times New Roman" panose="02020603050405020304" charset="0"/>
              <a:ea typeface="楷体" panose="02010609060101010101" pitchFamily="49" charset="-122"/>
              <a:cs typeface="Times New Roman" panose="02020603050405020304" charset="0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37143" y="6056700"/>
            <a:ext cx="10879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rPr>
              <a:t>current entry</a:t>
            </a:r>
            <a:endParaRPr lang="en-US">
              <a:latin typeface="Times New Roman" panose="02020603050405020304" charset="0"/>
              <a:ea typeface="楷体" panose="02010609060101010101" pitchFamily="49" charset="-122"/>
              <a:cs typeface="Times New Roman" panose="02020603050405020304" charset="0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1273424" y="6035788"/>
            <a:ext cx="16179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rPr>
              <a:t>relevant previous entry</a:t>
            </a:r>
            <a:endParaRPr lang="en-US">
              <a:latin typeface="Times New Roman" panose="02020603050405020304" charset="0"/>
              <a:ea typeface="楷体" panose="02010609060101010101" pitchFamily="49" charset="-122"/>
              <a:cs typeface="Times New Roman" panose="02020603050405020304" charset="0"/>
            </a:endParaRPr>
          </a:p>
        </p:txBody>
      </p:sp>
      <p:sp>
        <p:nvSpPr>
          <p:cNvPr id="9" name="Title 29"/>
          <p:cNvSpPr>
            <a:spLocks noGrp="1"/>
          </p:cNvSpPr>
          <p:nvPr>
            <p:ph type="title"/>
          </p:nvPr>
        </p:nvSpPr>
        <p:spPr>
          <a:xfrm>
            <a:off x="-67945" y="271145"/>
            <a:ext cx="8229600" cy="1143000"/>
          </a:xfrm>
        </p:spPr>
        <p:txBody>
          <a:bodyPr/>
          <a:lstStyle/>
          <a:p>
            <a:r>
              <a:rPr lang="zh-CN" altLang="en-US" dirty="0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rPr>
              <a:t>示例</a:t>
            </a:r>
            <a:endParaRPr lang="zh-CN" altLang="en-US" dirty="0">
              <a:latin typeface="Times New Roman" panose="02020603050405020304" charset="0"/>
              <a:ea typeface="楷体" panose="02010609060101010101" pitchFamily="49" charset="-122"/>
              <a:cs typeface="Times New Roman" panose="0202060305040502030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1" name="TextBox 54"/>
              <p:cNvSpPr txBox="1"/>
              <p:nvPr/>
            </p:nvSpPr>
            <p:spPr>
              <a:xfrm>
                <a:off x="1392820" y="2160378"/>
                <a:ext cx="7407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𝑗</m:t>
                      </m:r>
                      <m:r>
                        <a:rPr lang="en-US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=</m:t>
                      </m:r>
                      <m:r>
                        <a:rPr lang="en-US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0</m:t>
                      </m:r>
                    </m:oMath>
                  </m:oMathPara>
                </a14:m>
                <a:endParaRPr lang="en-US" dirty="0">
                  <a:solidFill>
                    <a:srgbClr val="0000FF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71" name="TextBox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2820" y="2160378"/>
                <a:ext cx="740780" cy="369332"/>
              </a:xfrm>
              <a:prstGeom prst="rect">
                <a:avLst/>
              </a:prstGeom>
              <a:blipFill rotWithShape="1">
                <a:blip r:embed="rId5"/>
                <a:stretch>
                  <a:fillRect l="-36" t="-29" b="1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2" name="TextBox 55"/>
              <p:cNvSpPr txBox="1"/>
              <p:nvPr/>
            </p:nvSpPr>
            <p:spPr>
              <a:xfrm>
                <a:off x="1392820" y="2933216"/>
                <a:ext cx="7407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𝑗</m:t>
                      </m:r>
                      <m:r>
                        <a:rPr lang="en-US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=</m:t>
                      </m:r>
                      <m:r>
                        <a:rPr lang="en-US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1</m:t>
                      </m:r>
                    </m:oMath>
                  </m:oMathPara>
                </a14:m>
                <a:endParaRPr lang="en-US" dirty="0">
                  <a:solidFill>
                    <a:srgbClr val="0000FF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72" name="TextBox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2820" y="2933216"/>
                <a:ext cx="740780" cy="369332"/>
              </a:xfrm>
              <a:prstGeom prst="rect">
                <a:avLst/>
              </a:prstGeom>
              <a:blipFill rotWithShape="1">
                <a:blip r:embed="rId6"/>
                <a:stretch>
                  <a:fillRect l="-36" t="-41" b="1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3" name="TextBox 56"/>
              <p:cNvSpPr txBox="1"/>
              <p:nvPr/>
            </p:nvSpPr>
            <p:spPr>
              <a:xfrm>
                <a:off x="1392820" y="3643426"/>
                <a:ext cx="7407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𝑗</m:t>
                      </m:r>
                      <m:r>
                        <a:rPr lang="en-US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=</m:t>
                      </m:r>
                      <m:r>
                        <a:rPr lang="en-US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2</m:t>
                      </m:r>
                    </m:oMath>
                  </m:oMathPara>
                </a14:m>
                <a:endParaRPr lang="en-US" dirty="0">
                  <a:solidFill>
                    <a:srgbClr val="0000FF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73" name="TextBox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2820" y="3643426"/>
                <a:ext cx="740780" cy="369332"/>
              </a:xfrm>
              <a:prstGeom prst="rect">
                <a:avLst/>
              </a:prstGeom>
              <a:blipFill rotWithShape="1">
                <a:blip r:embed="rId7"/>
                <a:stretch>
                  <a:fillRect l="-36" t="-117" b="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4" name="TextBox 57"/>
              <p:cNvSpPr txBox="1"/>
              <p:nvPr/>
            </p:nvSpPr>
            <p:spPr>
              <a:xfrm>
                <a:off x="1342531" y="4361862"/>
                <a:ext cx="7407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𝑗</m:t>
                      </m:r>
                      <m:r>
                        <a:rPr lang="en-US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=</m:t>
                      </m:r>
                      <m:r>
                        <a:rPr lang="en-US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3</m:t>
                      </m:r>
                    </m:oMath>
                  </m:oMathPara>
                </a14:m>
                <a:endParaRPr lang="en-US" dirty="0">
                  <a:solidFill>
                    <a:srgbClr val="0000FF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74" name="TextBox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2531" y="4361862"/>
                <a:ext cx="740780" cy="369332"/>
              </a:xfrm>
              <a:prstGeom prst="rect">
                <a:avLst/>
              </a:prstGeom>
              <a:blipFill rotWithShape="1">
                <a:blip r:embed="rId8"/>
                <a:stretch>
                  <a:fillRect l="-19" t="-13" r="69" b="12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5" name="TextBox 58"/>
              <p:cNvSpPr txBox="1"/>
              <p:nvPr/>
            </p:nvSpPr>
            <p:spPr>
              <a:xfrm>
                <a:off x="2037320" y="1508159"/>
                <a:ext cx="7717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𝑥</m:t>
                      </m:r>
                      <m:r>
                        <a:rPr lang="en-US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=</m:t>
                      </m:r>
                      <m:r>
                        <a:rPr lang="en-US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0</m:t>
                      </m:r>
                    </m:oMath>
                  </m:oMathPara>
                </a14:m>
                <a:endParaRPr lang="en-US" dirty="0">
                  <a:solidFill>
                    <a:srgbClr val="0000FF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75" name="TextBox 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7320" y="1508159"/>
                <a:ext cx="771797" cy="369332"/>
              </a:xfrm>
              <a:prstGeom prst="rect">
                <a:avLst/>
              </a:prstGeom>
              <a:blipFill rotWithShape="1">
                <a:blip r:embed="rId9"/>
                <a:stretch>
                  <a:fillRect l="-31" t="-9" r="66" b="1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6" name="TextBox 59"/>
              <p:cNvSpPr txBox="1"/>
              <p:nvPr/>
            </p:nvSpPr>
            <p:spPr>
              <a:xfrm>
                <a:off x="2730843" y="1508159"/>
                <a:ext cx="7717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𝑥</m:t>
                      </m:r>
                      <m:r>
                        <a:rPr lang="en-US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=</m:t>
                      </m:r>
                      <m:r>
                        <a:rPr lang="en-US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1</m:t>
                      </m:r>
                    </m:oMath>
                  </m:oMathPara>
                </a14:m>
                <a:endParaRPr lang="en-US" dirty="0">
                  <a:solidFill>
                    <a:srgbClr val="0000FF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76" name="TextBox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0843" y="1508159"/>
                <a:ext cx="771797" cy="369332"/>
              </a:xfrm>
              <a:prstGeom prst="rect">
                <a:avLst/>
              </a:prstGeom>
              <a:blipFill rotWithShape="1">
                <a:blip r:embed="rId10"/>
                <a:stretch>
                  <a:fillRect l="-44" t="-9" r="80" b="1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7" name="TextBox 60"/>
              <p:cNvSpPr txBox="1"/>
              <p:nvPr/>
            </p:nvSpPr>
            <p:spPr>
              <a:xfrm>
                <a:off x="3429000" y="1508159"/>
                <a:ext cx="87639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𝑥</m:t>
                      </m:r>
                      <m:r>
                        <a:rPr lang="en-US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=</m:t>
                      </m:r>
                      <m:r>
                        <a:rPr lang="en-US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2</m:t>
                      </m:r>
                    </m:oMath>
                  </m:oMathPara>
                </a14:m>
                <a:endParaRPr lang="en-US" dirty="0">
                  <a:solidFill>
                    <a:srgbClr val="0000FF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77" name="TextBox 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9000" y="1508159"/>
                <a:ext cx="876391" cy="369332"/>
              </a:xfrm>
              <a:prstGeom prst="rect">
                <a:avLst/>
              </a:prstGeom>
              <a:blipFill rotWithShape="1">
                <a:blip r:embed="rId11"/>
                <a:stretch>
                  <a:fillRect t="-9" r="10" b="1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8" name="TextBox 61"/>
              <p:cNvSpPr txBox="1"/>
              <p:nvPr/>
            </p:nvSpPr>
            <p:spPr>
              <a:xfrm>
                <a:off x="4278380" y="1508159"/>
                <a:ext cx="80107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𝑥</m:t>
                      </m:r>
                      <m:r>
                        <a:rPr lang="en-US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=</m:t>
                      </m:r>
                      <m:r>
                        <a:rPr lang="en-US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3</m:t>
                      </m:r>
                    </m:oMath>
                  </m:oMathPara>
                </a14:m>
                <a:endParaRPr lang="en-US" dirty="0">
                  <a:solidFill>
                    <a:srgbClr val="0000FF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78" name="TextBox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8380" y="1508159"/>
                <a:ext cx="801074" cy="369332"/>
              </a:xfrm>
              <a:prstGeom prst="rect">
                <a:avLst/>
              </a:prstGeom>
              <a:blipFill rotWithShape="1">
                <a:blip r:embed="rId12"/>
                <a:stretch>
                  <a:fillRect l="-48" t="-9" r="11" b="1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Text Box 3"/>
          <p:cNvSpPr txBox="1">
            <a:spLocks noChangeArrowheads="1"/>
          </p:cNvSpPr>
          <p:nvPr/>
        </p:nvSpPr>
        <p:spPr bwMode="auto">
          <a:xfrm>
            <a:off x="5190447" y="103531"/>
            <a:ext cx="3953553" cy="250680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  <a:miter lim="800000"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lIns="144000" tIns="144000" bIns="144000">
            <a:spAutoFit/>
          </a:bodyPr>
          <a:lstStyle/>
          <a:p>
            <a:pPr marL="342900" indent="-342900">
              <a:buAutoNum type="arabicPeriod"/>
              <a:defRPr/>
            </a:pP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n</a:t>
            </a:r>
            <a:r>
              <a:rPr lang="en-US" altLang="zh-CN" sz="800" dirty="0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  <a:sym typeface="Symbol" panose="05050102010706020507" pitchFamily="18" charset="2"/>
              </a:rPr>
              <a:t>  </a:t>
            </a: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length(weights)</a:t>
            </a:r>
            <a:endParaRPr lang="en-US" altLang="zh-CN" sz="800" dirty="0"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charset="0"/>
            </a:endParaRPr>
          </a:p>
          <a:p>
            <a:pPr marL="342900" indent="-342900">
              <a:buAutoNum type="arabicPeriod"/>
              <a:defRPr/>
            </a:pPr>
            <a:r>
              <a:rPr lang="pl-PL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For  x</a:t>
            </a:r>
            <a:r>
              <a:rPr lang="en-US" altLang="zh-CN" sz="800" dirty="0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  <a:sym typeface="Symbol" panose="05050102010706020507" pitchFamily="18" charset="2"/>
              </a:rPr>
              <a:t>  </a:t>
            </a:r>
            <a:r>
              <a:rPr lang="pl-PL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0 To  </a:t>
            </a: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C</a:t>
            </a:r>
            <a:r>
              <a:rPr lang="pl-PL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  Do </a:t>
            </a:r>
            <a:endParaRPr lang="en-US" altLang="zh-CN" sz="800" dirty="0"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charset="0"/>
            </a:endParaRPr>
          </a:p>
          <a:p>
            <a:pPr marL="342900" indent="-342900">
              <a:buAutoNum type="arabicPeriod"/>
              <a:defRPr/>
            </a:pPr>
            <a:r>
              <a:rPr lang="pt-BR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    For j</a:t>
            </a:r>
            <a:r>
              <a:rPr lang="en-US" altLang="zh-CN" sz="800" dirty="0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  <a:sym typeface="Symbol" panose="05050102010706020507" pitchFamily="18" charset="2"/>
              </a:rPr>
              <a:t>  </a:t>
            </a:r>
            <a:r>
              <a:rPr lang="pt-BR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1 To n Do</a:t>
            </a:r>
            <a:endParaRPr lang="pt-BR" altLang="zh-CN" sz="800" dirty="0"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charset="0"/>
            </a:endParaRPr>
          </a:p>
          <a:p>
            <a:pPr marL="342900" indent="-342900">
              <a:buAutoNum type="arabicPeriod"/>
              <a:defRPr/>
            </a:pP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        ITEMS[</a:t>
            </a:r>
            <a:r>
              <a:rPr lang="en-US" altLang="zh-CN" sz="800" dirty="0" err="1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x,j</a:t>
            </a: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] </a:t>
            </a:r>
            <a:r>
              <a:rPr lang="en-US" altLang="zh-CN" sz="800" dirty="0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  <a:sym typeface="Symbol" panose="05050102010706020507" pitchFamily="18" charset="2"/>
              </a:rPr>
              <a:t></a:t>
            </a: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 ∅ </a:t>
            </a:r>
            <a:endParaRPr lang="en-US" altLang="zh-CN" sz="800" dirty="0"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charset="0"/>
            </a:endParaRPr>
          </a:p>
          <a:p>
            <a:pPr marL="342900" indent="-342900">
              <a:buAutoNum type="arabicPeriod"/>
              <a:defRPr/>
            </a:pPr>
            <a:r>
              <a:rPr lang="pl-PL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For   x</a:t>
            </a:r>
            <a:r>
              <a:rPr lang="en-US" altLang="zh-CN" sz="800" dirty="0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  <a:sym typeface="Symbol" panose="05050102010706020507" pitchFamily="18" charset="2"/>
              </a:rPr>
              <a:t>  </a:t>
            </a:r>
            <a:r>
              <a:rPr lang="pl-PL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0   To   </a:t>
            </a: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C</a:t>
            </a:r>
            <a:r>
              <a:rPr lang="pl-PL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   Do </a:t>
            </a:r>
            <a:endParaRPr lang="en-US" altLang="zh-CN" sz="800" dirty="0"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charset="0"/>
            </a:endParaRPr>
          </a:p>
          <a:p>
            <a:pPr marL="342900" indent="-342900">
              <a:buAutoNum type="arabicPeriod"/>
              <a:defRPr/>
            </a:pP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    K[x,0] </a:t>
            </a:r>
            <a:r>
              <a:rPr lang="en-US" altLang="zh-CN" sz="800" dirty="0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  <a:sym typeface="Symbol" panose="05050102010706020507" pitchFamily="18" charset="2"/>
              </a:rPr>
              <a:t></a:t>
            </a: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 0  </a:t>
            </a:r>
            <a:r>
              <a:rPr lang="pt-BR" altLang="zh-CN" sz="800" dirty="0">
                <a:latin typeface="Consolas" panose="020B0609020204030204" pitchFamily="49" charset="0"/>
                <a:ea typeface="楷体" panose="02010609060101010101" pitchFamily="49" charset="-122"/>
                <a:cs typeface="Times New Roman" panose="02020603050405020304" charset="0"/>
              </a:rPr>
              <a:t>/*</a:t>
            </a:r>
            <a:r>
              <a:rPr lang="zh-CN" altLang="en-US" sz="800" dirty="0">
                <a:latin typeface="Consolas" panose="020B0609020204030204" pitchFamily="49" charset="0"/>
                <a:ea typeface="楷体" panose="02010609060101010101" pitchFamily="49" charset="-122"/>
                <a:cs typeface="Times New Roman" panose="02020603050405020304" charset="0"/>
              </a:rPr>
              <a:t>初始化第</a:t>
            </a:r>
            <a:r>
              <a:rPr lang="en-US" altLang="zh-CN" sz="800" dirty="0">
                <a:latin typeface="Consolas" panose="020B0609020204030204" pitchFamily="49" charset="0"/>
                <a:ea typeface="楷体" panose="02010609060101010101" pitchFamily="49" charset="-122"/>
                <a:cs typeface="Times New Roman" panose="02020603050405020304" charset="0"/>
              </a:rPr>
              <a:t>0</a:t>
            </a:r>
            <a:r>
              <a:rPr lang="zh-CN" altLang="en-US" sz="800" dirty="0">
                <a:latin typeface="Consolas" panose="020B0609020204030204" pitchFamily="49" charset="0"/>
                <a:ea typeface="楷体" panose="02010609060101010101" pitchFamily="49" charset="-122"/>
                <a:cs typeface="Times New Roman" panose="02020603050405020304" charset="0"/>
              </a:rPr>
              <a:t>列*</a:t>
            </a:r>
            <a:r>
              <a:rPr lang="en-US" altLang="zh-CN" sz="800" dirty="0">
                <a:latin typeface="Consolas" panose="020B0609020204030204" pitchFamily="49" charset="0"/>
                <a:ea typeface="楷体" panose="02010609060101010101" pitchFamily="49" charset="-122"/>
                <a:cs typeface="Times New Roman" panose="02020603050405020304" charset="0"/>
              </a:rPr>
              <a:t>/</a:t>
            </a:r>
            <a:endParaRPr lang="en-US" altLang="zh-CN" sz="800" dirty="0"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charset="0"/>
            </a:endParaRPr>
          </a:p>
          <a:p>
            <a:pPr marL="342900" indent="-342900">
              <a:buAutoNum type="arabicPeriod"/>
              <a:defRPr/>
            </a:pPr>
            <a:r>
              <a:rPr lang="pt-BR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For   j</a:t>
            </a:r>
            <a:r>
              <a:rPr lang="en-US" altLang="zh-CN" sz="800" dirty="0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  <a:sym typeface="Symbol" panose="05050102010706020507" pitchFamily="18" charset="2"/>
              </a:rPr>
              <a:t>  </a:t>
            </a:r>
            <a:r>
              <a:rPr lang="pt-BR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1   To   n    Do</a:t>
            </a:r>
            <a:endParaRPr lang="pt-BR" altLang="zh-CN" sz="800" dirty="0"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charset="0"/>
            </a:endParaRPr>
          </a:p>
          <a:p>
            <a:pPr marL="342900" indent="-342900">
              <a:buAutoNum type="arabicPeriod"/>
              <a:defRPr/>
            </a:pP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    K[0,j] </a:t>
            </a:r>
            <a:r>
              <a:rPr lang="en-US" altLang="zh-CN" sz="800" dirty="0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  <a:sym typeface="Symbol" panose="05050102010706020507" pitchFamily="18" charset="2"/>
              </a:rPr>
              <a:t></a:t>
            </a: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 0 </a:t>
            </a:r>
            <a:r>
              <a:rPr lang="pt-BR" altLang="zh-CN" sz="800" dirty="0">
                <a:latin typeface="Consolas" panose="020B0609020204030204" pitchFamily="49" charset="0"/>
                <a:ea typeface="楷体" panose="02010609060101010101" pitchFamily="49" charset="-122"/>
                <a:cs typeface="Times New Roman" panose="02020603050405020304" charset="0"/>
              </a:rPr>
              <a:t>/*</a:t>
            </a:r>
            <a:r>
              <a:rPr lang="zh-CN" altLang="en-US" sz="800" dirty="0">
                <a:latin typeface="Consolas" panose="020B0609020204030204" pitchFamily="49" charset="0"/>
                <a:ea typeface="楷体" panose="02010609060101010101" pitchFamily="49" charset="-122"/>
                <a:cs typeface="Times New Roman" panose="02020603050405020304" charset="0"/>
              </a:rPr>
              <a:t>初始化第</a:t>
            </a:r>
            <a:r>
              <a:rPr lang="en-US" altLang="zh-CN" sz="800" dirty="0">
                <a:latin typeface="Consolas" panose="020B0609020204030204" pitchFamily="49" charset="0"/>
                <a:ea typeface="楷体" panose="02010609060101010101" pitchFamily="49" charset="-122"/>
                <a:cs typeface="Times New Roman" panose="02020603050405020304" charset="0"/>
              </a:rPr>
              <a:t>0</a:t>
            </a:r>
            <a:r>
              <a:rPr lang="zh-CN" altLang="en-US" sz="800" dirty="0">
                <a:latin typeface="Consolas" panose="020B0609020204030204" pitchFamily="49" charset="0"/>
                <a:ea typeface="楷体" panose="02010609060101010101" pitchFamily="49" charset="-122"/>
                <a:cs typeface="Times New Roman" panose="02020603050405020304" charset="0"/>
              </a:rPr>
              <a:t>行*</a:t>
            </a:r>
            <a:r>
              <a:rPr lang="en-US" altLang="zh-CN" sz="800" dirty="0">
                <a:latin typeface="Consolas" panose="020B0609020204030204" pitchFamily="49" charset="0"/>
                <a:ea typeface="楷体" panose="02010609060101010101" pitchFamily="49" charset="-122"/>
                <a:cs typeface="Times New Roman" panose="02020603050405020304" charset="0"/>
              </a:rPr>
              <a:t>/</a:t>
            </a: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 </a:t>
            </a:r>
            <a:endParaRPr lang="en-US" altLang="zh-CN" sz="800" dirty="0"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charset="0"/>
            </a:endParaRPr>
          </a:p>
          <a:p>
            <a:pPr marL="342900" indent="-342900">
              <a:buAutoNum type="arabicPeriod"/>
              <a:defRPr/>
            </a:pPr>
            <a:r>
              <a:rPr lang="pl-PL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For   x</a:t>
            </a:r>
            <a:r>
              <a:rPr lang="en-US" altLang="zh-CN" sz="800" dirty="0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  <a:sym typeface="Symbol" panose="05050102010706020507" pitchFamily="18" charset="2"/>
              </a:rPr>
              <a:t>  </a:t>
            </a:r>
            <a:r>
              <a:rPr lang="pl-PL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0   To   </a:t>
            </a: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C</a:t>
            </a:r>
            <a:r>
              <a:rPr lang="pl-PL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   Do </a:t>
            </a:r>
            <a:endParaRPr lang="en-US" altLang="zh-CN" sz="800" dirty="0"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charset="0"/>
            </a:endParaRPr>
          </a:p>
          <a:p>
            <a:pPr marL="342900" indent="-342900">
              <a:buAutoNum type="arabicPeriod"/>
              <a:defRPr/>
            </a:pPr>
            <a:r>
              <a:rPr lang="pt-BR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    For   j</a:t>
            </a:r>
            <a:r>
              <a:rPr lang="en-US" altLang="zh-CN" sz="800" dirty="0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  <a:sym typeface="Symbol" panose="05050102010706020507" pitchFamily="18" charset="2"/>
              </a:rPr>
              <a:t>  </a:t>
            </a:r>
            <a:r>
              <a:rPr lang="pt-BR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1   To   n    Do</a:t>
            </a:r>
            <a:endParaRPr lang="pt-BR" altLang="zh-CN" sz="800" dirty="0"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charset="0"/>
            </a:endParaRPr>
          </a:p>
          <a:p>
            <a:pPr marL="342900" indent="-342900">
              <a:buAutoNum type="arabicPeriod"/>
              <a:defRPr/>
            </a:pP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        </a:t>
            </a:r>
            <a:r>
              <a:rPr lang="pl-PL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K[x</a:t>
            </a: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,</a:t>
            </a:r>
            <a:r>
              <a:rPr lang="pl-PL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j] </a:t>
            </a:r>
            <a:r>
              <a:rPr lang="en-US" altLang="zh-CN" sz="800" dirty="0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  <a:sym typeface="Symbol" panose="05050102010706020507" pitchFamily="18" charset="2"/>
              </a:rPr>
              <a:t></a:t>
            </a:r>
            <a:r>
              <a:rPr lang="pl-PL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 K[x</a:t>
            </a: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,</a:t>
            </a:r>
            <a:r>
              <a:rPr lang="pl-PL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j-1]</a:t>
            </a:r>
            <a:endParaRPr lang="pl-PL" altLang="zh-CN" sz="800" dirty="0"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charset="0"/>
            </a:endParaRPr>
          </a:p>
          <a:p>
            <a:pPr marL="342900" indent="-342900">
              <a:buAutoNum type="arabicPeriod"/>
              <a:defRPr/>
            </a:pP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        IF </a:t>
            </a:r>
            <a:r>
              <a:rPr lang="en-US" altLang="zh-CN" sz="800" dirty="0" err="1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w</a:t>
            </a:r>
            <a:r>
              <a:rPr lang="en-US" altLang="zh-CN" sz="800" baseline="-25000" dirty="0" err="1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j</a:t>
            </a: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 ≤ x THEN</a:t>
            </a:r>
            <a:endParaRPr lang="en-US" altLang="zh-CN" sz="800" dirty="0"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charset="0"/>
            </a:endParaRPr>
          </a:p>
          <a:p>
            <a:pPr marL="342900" indent="-342900">
              <a:buAutoNum type="arabicPeriod"/>
              <a:defRPr/>
            </a:pP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            K[</a:t>
            </a:r>
            <a:r>
              <a:rPr lang="en-US" altLang="zh-CN" sz="800" dirty="0" err="1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x,j</a:t>
            </a: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] </a:t>
            </a:r>
            <a:r>
              <a:rPr lang="en-US" altLang="zh-CN" sz="800" dirty="0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  <a:sym typeface="Symbol" panose="05050102010706020507" pitchFamily="18" charset="2"/>
              </a:rPr>
              <a:t></a:t>
            </a: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 max{ K[</a:t>
            </a:r>
            <a:r>
              <a:rPr lang="en-US" altLang="zh-CN" sz="800" dirty="0" err="1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x,j</a:t>
            </a: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], K[x – w</a:t>
            </a:r>
            <a:r>
              <a:rPr lang="en-US" altLang="zh-CN" sz="800" baseline="-250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j</a:t>
            </a: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,j-1] + </a:t>
            </a:r>
            <a:r>
              <a:rPr lang="en-US" altLang="zh-CN" sz="800" dirty="0" err="1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v</a:t>
            </a:r>
            <a:r>
              <a:rPr lang="en-US" altLang="zh-CN" sz="800" baseline="-25000" dirty="0" err="1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j</a:t>
            </a: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 }</a:t>
            </a:r>
            <a:endParaRPr lang="en-US" altLang="zh-CN" sz="800" dirty="0"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charset="0"/>
            </a:endParaRPr>
          </a:p>
          <a:p>
            <a:pPr marL="342900" indent="-342900">
              <a:buAutoNum type="arabicPeriod"/>
              <a:defRPr/>
            </a:pP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            IF k[</a:t>
            </a:r>
            <a:r>
              <a:rPr lang="en-US" altLang="zh-CN" sz="800" dirty="0" err="1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x,j</a:t>
            </a: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] was updated THEN</a:t>
            </a:r>
            <a:endParaRPr lang="en-US" altLang="zh-CN" sz="800" dirty="0"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charset="0"/>
            </a:endParaRPr>
          </a:p>
          <a:p>
            <a:pPr marL="342900" indent="-342900">
              <a:buAutoNum type="arabicPeriod"/>
              <a:defRPr/>
            </a:pP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                ITEMS[</a:t>
            </a:r>
            <a:r>
              <a:rPr lang="en-US" altLang="zh-CN" sz="800" dirty="0" err="1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x,j</a:t>
            </a: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]</a:t>
            </a:r>
            <a:r>
              <a:rPr lang="en-US" altLang="zh-CN" sz="800" dirty="0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  <a:sym typeface="Symbol" panose="05050102010706020507" pitchFamily="18" charset="2"/>
              </a:rPr>
              <a:t>  </a:t>
            </a: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ITEMS[x – w</a:t>
            </a:r>
            <a:r>
              <a:rPr lang="en-US" altLang="zh-CN" sz="800" baseline="-250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j</a:t>
            </a: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,j-1]∪ {ITEM j}</a:t>
            </a:r>
            <a:endParaRPr lang="en-US" altLang="zh-CN" sz="800" dirty="0"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charset="0"/>
            </a:endParaRPr>
          </a:p>
          <a:p>
            <a:pPr marL="342900" indent="-342900">
              <a:buAutoNum type="arabicPeriod"/>
              <a:defRPr/>
            </a:pP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            ELSE</a:t>
            </a:r>
            <a:endParaRPr lang="en-US" altLang="zh-CN" sz="800" dirty="0"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charset="0"/>
            </a:endParaRPr>
          </a:p>
          <a:p>
            <a:pPr marL="342900" indent="-342900">
              <a:buAutoNum type="arabicPeriod"/>
              <a:defRPr/>
            </a:pP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                ITEMS[</a:t>
            </a:r>
            <a:r>
              <a:rPr lang="en-US" altLang="zh-CN" sz="800" dirty="0" err="1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x,j</a:t>
            </a: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]</a:t>
            </a:r>
            <a:r>
              <a:rPr lang="en-US" altLang="zh-CN" sz="800" dirty="0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  <a:sym typeface="Symbol" panose="05050102010706020507" pitchFamily="18" charset="2"/>
              </a:rPr>
              <a:t>  </a:t>
            </a: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ITEMS[x,j-1] </a:t>
            </a:r>
            <a:endParaRPr lang="en-US" altLang="zh-CN" sz="800" dirty="0"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charset="0"/>
            </a:endParaRPr>
          </a:p>
          <a:p>
            <a:pPr marL="342900" indent="-342900">
              <a:buAutoNum type="arabicPeriod"/>
              <a:defRPr/>
            </a:pP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Return K[</a:t>
            </a:r>
            <a:r>
              <a:rPr lang="en-US" altLang="zh-CN" sz="800" dirty="0" err="1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C,n</a:t>
            </a: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], ITEMS[</a:t>
            </a:r>
            <a:r>
              <a:rPr lang="en-US" altLang="zh-CN" sz="800" dirty="0" err="1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C,n</a:t>
            </a: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]</a:t>
            </a:r>
            <a:endParaRPr lang="en-US" altLang="zh-CN" sz="800" dirty="0"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0" name="矩形 59"/>
              <p:cNvSpPr/>
              <p:nvPr/>
            </p:nvSpPr>
            <p:spPr>
              <a:xfrm>
                <a:off x="5020956" y="3336237"/>
                <a:ext cx="4007015" cy="66261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𝐾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i="1" dirty="0" err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charset="0"/>
                            </a:rPr>
                          </m:ctrlPr>
                        </m:dPr>
                        <m:e>
                          <m:r>
                            <a:rPr lang="en-US" altLang="zh-CN" i="1" dirty="0" err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charset="0"/>
                            </a:rPr>
                            <m:t>𝑥</m:t>
                          </m:r>
                          <m:r>
                            <a:rPr lang="en-US" altLang="zh-CN" i="1" dirty="0" err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charset="0"/>
                            </a:rPr>
                            <m:t>,</m:t>
                          </m:r>
                          <m:r>
                            <a:rPr lang="en-US" altLang="zh-CN" i="1" dirty="0" err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charset="0"/>
                            </a:rPr>
                            <m:t>𝑗</m:t>
                          </m:r>
                        </m:e>
                      </m:d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=</m:t>
                      </m:r>
                    </m:oMath>
                  </m:oMathPara>
                </a14:m>
                <a:endParaRPr lang="en-US" altLang="zh-CN" i="1" dirty="0">
                  <a:solidFill>
                    <a:srgbClr val="0000FF"/>
                  </a:solidFill>
                  <a:latin typeface="Cambria Math" panose="02040503050406030204" pitchFamily="18" charset="0"/>
                  <a:ea typeface="楷体" panose="02010609060101010101" pitchFamily="49" charset="-122"/>
                  <a:cs typeface="Times New Roman" panose="02020603050405020304" charset="0"/>
                </a:endParaRP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𝑚𝑎𝑥</m:t>
                      </m:r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⁡{</m:t>
                      </m:r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𝐾</m:t>
                      </m:r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[</m:t>
                      </m:r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𝑥</m:t>
                      </m:r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, </m:t>
                      </m:r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𝑗</m:t>
                      </m:r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−</m:t>
                      </m:r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1</m:t>
                      </m:r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] , </m:t>
                      </m:r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𝐾</m:t>
                      </m:r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[</m:t>
                      </m:r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𝑥</m:t>
                      </m:r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 –</m:t>
                      </m:r>
                      <m:sSub>
                        <m:sSubPr>
                          <m:ctrlPr>
                            <a:rPr lang="en-US" altLang="zh-CN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charset="0"/>
                            </a:rPr>
                            <m:t>𝑗</m:t>
                          </m:r>
                        </m:sub>
                      </m:sSub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, </m:t>
                      </m:r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𝑗</m:t>
                      </m:r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−</m:t>
                      </m:r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1</m:t>
                      </m:r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] +</m:t>
                      </m:r>
                      <m:sSub>
                        <m:sSubPr>
                          <m:ctrlPr>
                            <a:rPr lang="en-US" altLang="zh-CN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charset="0"/>
                            </a:rPr>
                            <m:t>𝑗</m:t>
                          </m:r>
                        </m:sub>
                      </m:sSub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}</m:t>
                      </m:r>
                    </m:oMath>
                  </m:oMathPara>
                </a14:m>
                <a:endParaRPr lang="en-US" altLang="zh-CN" dirty="0">
                  <a:solidFill>
                    <a:srgbClr val="0000FF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60" name="矩形 5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0956" y="3336237"/>
                <a:ext cx="4007015" cy="662617"/>
              </a:xfrm>
              <a:prstGeom prst="rect">
                <a:avLst/>
              </a:prstGeom>
              <a:blipFill rotWithShape="1">
                <a:blip r:embed="rId13"/>
                <a:stretch>
                  <a:fillRect t="-88" r="4" b="-322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348" name="Rectangle 4"/>
          <p:cNvSpPr>
            <a:spLocks noChangeArrowheads="1"/>
          </p:cNvSpPr>
          <p:nvPr/>
        </p:nvSpPr>
        <p:spPr bwMode="auto">
          <a:xfrm>
            <a:off x="228600" y="751040"/>
            <a:ext cx="8610600" cy="526876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60000"/>
                <a:lumOff val="40000"/>
              </a:schemeClr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marL="533400" indent="-5334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914400" indent="-4572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295400" indent="-3810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714500" indent="-3429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171700" indent="-3429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628900" indent="-3429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3086100" indent="-3429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543300" indent="-3429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4000500" indent="-3429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50000"/>
              </a:lnSpc>
              <a:spcBef>
                <a:spcPts val="0"/>
              </a:spcBef>
              <a:defRPr/>
            </a:pPr>
            <a:r>
              <a:rPr kumimoji="1" lang="zh-CN" altLang="en-US" sz="2800" b="1" dirty="0">
                <a:solidFill>
                  <a:schemeClr val="tx2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使用动态规划的条件</a:t>
            </a:r>
            <a:endParaRPr lang="zh-CN" altLang="en-US" sz="2800" b="1" dirty="0">
              <a:solidFill>
                <a:schemeClr val="tx2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lvl="1" algn="just">
              <a:lnSpc>
                <a:spcPct val="150000"/>
              </a:lnSpc>
              <a:spcBef>
                <a:spcPts val="0"/>
              </a:spcBef>
              <a:defRPr/>
            </a:pPr>
            <a:r>
              <a:rPr lang="zh-CN" altLang="en-US" sz="2400" b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优化子结构</a:t>
            </a:r>
            <a:r>
              <a:rPr lang="en-US" altLang="zh-CN" sz="2400" b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(</a:t>
            </a:r>
            <a:r>
              <a:rPr lang="zh-CN" altLang="en-US" sz="2400" b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正确性</a:t>
            </a:r>
            <a:r>
              <a:rPr lang="en-US" altLang="zh-CN" sz="2400" b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)</a:t>
            </a:r>
            <a:endParaRPr lang="zh-CN" altLang="en-US" sz="2400" b="1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lvl="2" algn="just">
              <a:lnSpc>
                <a:spcPct val="150000"/>
              </a:lnSpc>
              <a:spcBef>
                <a:spcPts val="0"/>
              </a:spcBef>
              <a:defRPr/>
            </a:pPr>
            <a:r>
              <a:rPr lang="zh-CN" altLang="en-US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当一个问题的优化解包含了子问题的优化解时，我们称这个问题具有优化子结构。</a:t>
            </a:r>
            <a:endParaRPr lang="zh-CN" altLang="en-US" b="1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lvl="2" algn="just">
              <a:lnSpc>
                <a:spcPct val="150000"/>
              </a:lnSpc>
              <a:spcBef>
                <a:spcPts val="0"/>
              </a:spcBef>
              <a:defRPr/>
            </a:pPr>
            <a:r>
              <a:rPr lang="zh-CN" altLang="en-US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缩小子问题集合，只需那些优化问题中包含的子问题，降低实现复杂性</a:t>
            </a:r>
            <a:endParaRPr lang="zh-CN" altLang="en-US" b="1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lvl="2" algn="just">
              <a:lnSpc>
                <a:spcPct val="150000"/>
              </a:lnSpc>
              <a:spcBef>
                <a:spcPts val="0"/>
              </a:spcBef>
              <a:defRPr/>
            </a:pPr>
            <a:r>
              <a:rPr lang="zh-CN" altLang="en-US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优化子结构使得我们能自下而上地完成求解过程</a:t>
            </a:r>
            <a:endParaRPr lang="zh-CN" altLang="en-US" b="1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lvl="1" algn="just">
              <a:lnSpc>
                <a:spcPct val="150000"/>
              </a:lnSpc>
              <a:defRPr/>
            </a:pPr>
            <a:r>
              <a:rPr lang="zh-CN" altLang="en-US" sz="2400" b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重叠子问题</a:t>
            </a:r>
            <a:r>
              <a:rPr lang="en-US" altLang="zh-CN" sz="2400" b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(</a:t>
            </a:r>
            <a:r>
              <a:rPr lang="zh-CN" altLang="en-US" sz="2400" b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有效性</a:t>
            </a:r>
            <a:r>
              <a:rPr lang="en-US" altLang="zh-CN" sz="2400" b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)</a:t>
            </a:r>
            <a:endParaRPr lang="zh-CN" altLang="en-US" sz="2400" b="1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lvl="2" algn="just">
              <a:lnSpc>
                <a:spcPct val="150000"/>
              </a:lnSpc>
              <a:spcBef>
                <a:spcPts val="0"/>
              </a:spcBef>
              <a:defRPr/>
            </a:pPr>
            <a:r>
              <a:rPr lang="zh-CN" altLang="en-US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在问题的求解过程中，很多子问题的解将被多次使用</a:t>
            </a:r>
            <a:endParaRPr lang="zh-CN" altLang="en-US" b="1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697350" name="Text Box 6"/>
          <p:cNvSpPr txBox="1">
            <a:spLocks noChangeArrowheads="1"/>
          </p:cNvSpPr>
          <p:nvPr/>
        </p:nvSpPr>
        <p:spPr bwMode="auto">
          <a:xfrm>
            <a:off x="3657600" y="61609"/>
            <a:ext cx="153670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sz="3600" b="1" dirty="0">
                <a:solidFill>
                  <a:srgbClr val="FF0000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How? </a:t>
            </a:r>
            <a:endParaRPr lang="en-US" altLang="zh-CN" sz="3600" b="1" dirty="0">
              <a:solidFill>
                <a:srgbClr val="FF0000"/>
              </a:solidFill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3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973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973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3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973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973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3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973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973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3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973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973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3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973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973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34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9734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9734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34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9734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9734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2119537" y="2015068"/>
            <a:ext cx="2774094" cy="699992"/>
            <a:chOff x="628650" y="2737674"/>
            <a:chExt cx="3565004" cy="857179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5" name="Rectangle 4"/>
            <p:cNvSpPr/>
            <p:nvPr/>
          </p:nvSpPr>
          <p:spPr>
            <a:xfrm>
              <a:off x="628650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rPr>
                <a:t>0</a:t>
              </a:r>
              <a:endParaRPr lang="en-US" dirty="0">
                <a:solidFill>
                  <a:schemeClr val="tx1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1519901" y="2737674"/>
              <a:ext cx="891251" cy="856527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rPr>
                <a:t>0</a:t>
              </a:r>
              <a:endParaRPr lang="en-US" dirty="0">
                <a:solidFill>
                  <a:schemeClr val="tx1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2411152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rPr>
                <a:t>0</a:t>
              </a:r>
              <a:endParaRPr lang="en-US" dirty="0">
                <a:solidFill>
                  <a:schemeClr val="tx1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3302403" y="2738326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rPr>
                <a:t>0</a:t>
              </a:r>
              <a:endParaRPr lang="en-US" dirty="0">
                <a:solidFill>
                  <a:schemeClr val="tx1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15436" y="5221525"/>
            <a:ext cx="1168789" cy="1168789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3688355" y="5237725"/>
            <a:ext cx="3673114" cy="1475713"/>
            <a:chOff x="-479811" y="1751737"/>
            <a:chExt cx="5881453" cy="2600511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11626" y="1998496"/>
              <a:ext cx="890016" cy="890016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98981" y="1966357"/>
              <a:ext cx="922155" cy="922155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23804" y="1751737"/>
              <a:ext cx="1136775" cy="1136775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-479809" y="3113586"/>
              <a:ext cx="1729993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rPr>
                <a:t>Weight:</a:t>
              </a:r>
              <a:endParaRPr lang="en-US" dirty="0">
                <a:solidFill>
                  <a:schemeClr val="accent4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-479809" y="3701409"/>
              <a:ext cx="1729993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rPr>
                <a:t>Value:</a:t>
              </a:r>
              <a:endParaRPr lang="en-US" dirty="0">
                <a:solidFill>
                  <a:schemeClr val="accent1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782501" y="3005866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rPr>
                <a:t>1</a:t>
              </a:r>
              <a:endParaRPr lang="en-US" dirty="0">
                <a:solidFill>
                  <a:schemeClr val="accent4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250794" y="3005864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rPr>
                <a:t>2</a:t>
              </a:r>
              <a:endParaRPr lang="en-US" dirty="0">
                <a:solidFill>
                  <a:schemeClr val="accent4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718736" y="3005862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rPr>
                <a:t>3</a:t>
              </a:r>
              <a:endParaRPr lang="en-US" dirty="0">
                <a:solidFill>
                  <a:schemeClr val="accent4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747641" y="3701409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rPr>
                <a:t>1</a:t>
              </a:r>
              <a:endParaRPr lang="en-US" dirty="0">
                <a:solidFill>
                  <a:schemeClr val="accent1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3215758" y="3667231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rPr>
                <a:t>4</a:t>
              </a:r>
              <a:endParaRPr lang="en-US" dirty="0">
                <a:solidFill>
                  <a:schemeClr val="accent1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4718736" y="3655655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rPr>
                <a:t>6</a:t>
              </a:r>
              <a:endParaRPr lang="en-US" dirty="0">
                <a:solidFill>
                  <a:schemeClr val="accent1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-479811" y="2402818"/>
              <a:ext cx="177038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5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rPr>
                <a:t>Item:</a:t>
              </a:r>
              <a:endParaRPr lang="en-US" dirty="0">
                <a:solidFill>
                  <a:schemeClr val="accent5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7592138" y="6313328"/>
            <a:ext cx="19445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7030A0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rPr>
              <a:t>Capacity: 3</a:t>
            </a:r>
            <a:endParaRPr lang="en-US" sz="2000" dirty="0">
              <a:solidFill>
                <a:srgbClr val="7030A0"/>
              </a:solidFill>
              <a:latin typeface="Times New Roman" panose="02020603050405020304" charset="0"/>
              <a:ea typeface="楷体" panose="02010609060101010101" pitchFamily="49" charset="-122"/>
              <a:cs typeface="Times New Roman" panose="02020603050405020304" charset="0"/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2117568" y="2714528"/>
            <a:ext cx="2774094" cy="699992"/>
            <a:chOff x="628650" y="2737674"/>
            <a:chExt cx="3565004" cy="857179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32" name="Rectangle 31"/>
            <p:cNvSpPr/>
            <p:nvPr/>
          </p:nvSpPr>
          <p:spPr>
            <a:xfrm>
              <a:off x="628650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rPr>
                <a:t>0</a:t>
              </a:r>
              <a:endParaRPr lang="en-US" dirty="0">
                <a:solidFill>
                  <a:schemeClr val="tx1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1519901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rPr>
                <a:t>1</a:t>
              </a:r>
              <a:endParaRPr lang="en-US" dirty="0">
                <a:solidFill>
                  <a:schemeClr val="tx1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411152" y="2737674"/>
              <a:ext cx="891251" cy="85652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rPr>
                <a:t>1</a:t>
              </a:r>
              <a:endParaRPr lang="en-US" dirty="0">
                <a:solidFill>
                  <a:schemeClr val="tx1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3302403" y="2738326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dirty="0">
                <a:solidFill>
                  <a:schemeClr val="tx1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2117568" y="3413313"/>
            <a:ext cx="2774094" cy="699992"/>
            <a:chOff x="628650" y="2737674"/>
            <a:chExt cx="3565004" cy="857179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38" name="Rectangle 37"/>
            <p:cNvSpPr/>
            <p:nvPr/>
          </p:nvSpPr>
          <p:spPr>
            <a:xfrm>
              <a:off x="628650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rPr>
                <a:t>0</a:t>
              </a:r>
              <a:endParaRPr lang="en-US" dirty="0">
                <a:solidFill>
                  <a:schemeClr val="tx1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1519901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rPr>
                <a:t>1</a:t>
              </a:r>
              <a:endParaRPr lang="en-US" dirty="0">
                <a:solidFill>
                  <a:schemeClr val="tx1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2411152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dirty="0">
                <a:solidFill>
                  <a:schemeClr val="tx1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3302403" y="2738326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dirty="0">
                <a:solidFill>
                  <a:schemeClr val="tx1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2117568" y="4111105"/>
            <a:ext cx="2774094" cy="699992"/>
            <a:chOff x="628650" y="2737674"/>
            <a:chExt cx="3565004" cy="857179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44" name="Rectangle 43"/>
            <p:cNvSpPr/>
            <p:nvPr/>
          </p:nvSpPr>
          <p:spPr>
            <a:xfrm>
              <a:off x="628650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rPr>
                <a:t>0</a:t>
              </a:r>
              <a:endParaRPr lang="en-US" dirty="0">
                <a:solidFill>
                  <a:schemeClr val="tx1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1519901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rPr>
                <a:t>1</a:t>
              </a:r>
              <a:endParaRPr lang="en-US" dirty="0">
                <a:solidFill>
                  <a:schemeClr val="tx1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2411152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dirty="0">
                <a:solidFill>
                  <a:schemeClr val="tx1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3302403" y="2738326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dirty="0">
                <a:solidFill>
                  <a:schemeClr val="tx1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</p:grpSp>
      <p:pic>
        <p:nvPicPr>
          <p:cNvPr id="49" name="Picture 4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6192" y="4328932"/>
            <a:ext cx="478947" cy="435192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6192" y="3563080"/>
            <a:ext cx="478947" cy="435192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9909" y="2872314"/>
            <a:ext cx="478947" cy="435192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048" y="3563080"/>
            <a:ext cx="527428" cy="479244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805" y="4328932"/>
            <a:ext cx="527428" cy="479244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0" y="4416041"/>
            <a:ext cx="467136" cy="424460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7797" y="2901331"/>
            <a:ext cx="478947" cy="435192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8377" y="3610496"/>
            <a:ext cx="478947" cy="435192"/>
          </a:xfrm>
          <a:prstGeom prst="rect">
            <a:avLst/>
          </a:prstGeom>
        </p:spPr>
      </p:pic>
      <p:pic>
        <p:nvPicPr>
          <p:cNvPr id="66" name="Picture 6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8377" y="4307613"/>
            <a:ext cx="478947" cy="435192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1902" y="2936230"/>
            <a:ext cx="478947" cy="435192"/>
          </a:xfrm>
          <a:prstGeom prst="rect">
            <a:avLst/>
          </a:prstGeom>
        </p:spPr>
      </p:pic>
      <p:sp>
        <p:nvSpPr>
          <p:cNvPr id="69" name="Rectangle 68"/>
          <p:cNvSpPr/>
          <p:nvPr/>
        </p:nvSpPr>
        <p:spPr>
          <a:xfrm>
            <a:off x="1376682" y="5524009"/>
            <a:ext cx="475267" cy="48652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317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>
              <a:solidFill>
                <a:schemeClr val="tx1"/>
              </a:solidFill>
              <a:latin typeface="Times New Roman" panose="02020603050405020304" charset="0"/>
              <a:ea typeface="楷体" panose="02010609060101010101" pitchFamily="49" charset="-122"/>
              <a:cs typeface="Times New Roman" panose="02020603050405020304" charset="0"/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476286" y="5527085"/>
            <a:ext cx="478947" cy="483449"/>
          </a:xfrm>
          <a:prstGeom prst="rect">
            <a:avLst/>
          </a:prstGeom>
          <a:solidFill>
            <a:schemeClr val="accent6">
              <a:lumMod val="75000"/>
            </a:schemeClr>
          </a:solidFill>
          <a:ln w="317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>
              <a:solidFill>
                <a:schemeClr val="tx1"/>
              </a:solidFill>
              <a:latin typeface="Times New Roman" panose="02020603050405020304" charset="0"/>
              <a:ea typeface="楷体" panose="02010609060101010101" pitchFamily="49" charset="-122"/>
              <a:cs typeface="Times New Roman" panose="02020603050405020304" charset="0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337143" y="6056700"/>
            <a:ext cx="10879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rPr>
              <a:t>current entry</a:t>
            </a:r>
            <a:endParaRPr lang="en-US">
              <a:latin typeface="Times New Roman" panose="02020603050405020304" charset="0"/>
              <a:ea typeface="楷体" panose="02010609060101010101" pitchFamily="49" charset="-122"/>
              <a:cs typeface="Times New Roman" panose="02020603050405020304" charset="0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1273424" y="6035788"/>
            <a:ext cx="16179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rPr>
              <a:t>relevant previous entry</a:t>
            </a:r>
            <a:endParaRPr lang="en-US">
              <a:latin typeface="Times New Roman" panose="02020603050405020304" charset="0"/>
              <a:ea typeface="楷体" panose="02010609060101010101" pitchFamily="49" charset="-122"/>
              <a:cs typeface="Times New Roman" panose="02020603050405020304" charset="0"/>
            </a:endParaRPr>
          </a:p>
        </p:txBody>
      </p:sp>
      <p:sp>
        <p:nvSpPr>
          <p:cNvPr id="9" name="Title 29"/>
          <p:cNvSpPr>
            <a:spLocks noGrp="1"/>
          </p:cNvSpPr>
          <p:nvPr>
            <p:ph type="title"/>
          </p:nvPr>
        </p:nvSpPr>
        <p:spPr>
          <a:xfrm>
            <a:off x="-67945" y="271145"/>
            <a:ext cx="8229600" cy="1143000"/>
          </a:xfrm>
        </p:spPr>
        <p:txBody>
          <a:bodyPr/>
          <a:lstStyle/>
          <a:p>
            <a:r>
              <a:rPr lang="zh-CN" altLang="en-US" dirty="0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rPr>
              <a:t>示例</a:t>
            </a:r>
            <a:endParaRPr lang="zh-CN" altLang="en-US" dirty="0">
              <a:latin typeface="Times New Roman" panose="02020603050405020304" charset="0"/>
              <a:ea typeface="楷体" panose="02010609060101010101" pitchFamily="49" charset="-122"/>
              <a:cs typeface="Times New Roman" panose="0202060305040502030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4" name="TextBox 54"/>
              <p:cNvSpPr txBox="1"/>
              <p:nvPr/>
            </p:nvSpPr>
            <p:spPr>
              <a:xfrm>
                <a:off x="1392820" y="2160378"/>
                <a:ext cx="7407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𝑗</m:t>
                      </m:r>
                      <m:r>
                        <a:rPr lang="en-US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=</m:t>
                      </m:r>
                      <m:r>
                        <a:rPr lang="en-US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0</m:t>
                      </m:r>
                    </m:oMath>
                  </m:oMathPara>
                </a14:m>
                <a:endParaRPr lang="en-US" dirty="0">
                  <a:solidFill>
                    <a:srgbClr val="0000FF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64" name="TextBox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2820" y="2160378"/>
                <a:ext cx="740780" cy="369332"/>
              </a:xfrm>
              <a:prstGeom prst="rect">
                <a:avLst/>
              </a:prstGeom>
              <a:blipFill rotWithShape="1">
                <a:blip r:embed="rId5"/>
                <a:stretch>
                  <a:fillRect l="-36" t="-29" b="1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3" name="TextBox 55"/>
              <p:cNvSpPr txBox="1"/>
              <p:nvPr/>
            </p:nvSpPr>
            <p:spPr>
              <a:xfrm>
                <a:off x="1392820" y="2933216"/>
                <a:ext cx="7407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𝑗</m:t>
                      </m:r>
                      <m:r>
                        <a:rPr lang="en-US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=</m:t>
                      </m:r>
                      <m:r>
                        <a:rPr lang="en-US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1</m:t>
                      </m:r>
                    </m:oMath>
                  </m:oMathPara>
                </a14:m>
                <a:endParaRPr lang="en-US" dirty="0">
                  <a:solidFill>
                    <a:srgbClr val="0000FF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73" name="TextBox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2820" y="2933216"/>
                <a:ext cx="740780" cy="369332"/>
              </a:xfrm>
              <a:prstGeom prst="rect">
                <a:avLst/>
              </a:prstGeom>
              <a:blipFill rotWithShape="1">
                <a:blip r:embed="rId6"/>
                <a:stretch>
                  <a:fillRect l="-36" t="-41" b="1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4" name="TextBox 56"/>
              <p:cNvSpPr txBox="1"/>
              <p:nvPr/>
            </p:nvSpPr>
            <p:spPr>
              <a:xfrm>
                <a:off x="1392820" y="3643426"/>
                <a:ext cx="7407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𝑗</m:t>
                      </m:r>
                      <m:r>
                        <a:rPr lang="en-US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=</m:t>
                      </m:r>
                      <m:r>
                        <a:rPr lang="en-US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2</m:t>
                      </m:r>
                    </m:oMath>
                  </m:oMathPara>
                </a14:m>
                <a:endParaRPr lang="en-US" dirty="0">
                  <a:solidFill>
                    <a:srgbClr val="0000FF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74" name="TextBox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2820" y="3643426"/>
                <a:ext cx="740780" cy="369332"/>
              </a:xfrm>
              <a:prstGeom prst="rect">
                <a:avLst/>
              </a:prstGeom>
              <a:blipFill rotWithShape="1">
                <a:blip r:embed="rId7"/>
                <a:stretch>
                  <a:fillRect l="-36" t="-117" b="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5" name="TextBox 57"/>
              <p:cNvSpPr txBox="1"/>
              <p:nvPr/>
            </p:nvSpPr>
            <p:spPr>
              <a:xfrm>
                <a:off x="1342531" y="4361862"/>
                <a:ext cx="7407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𝑗</m:t>
                      </m:r>
                      <m:r>
                        <a:rPr lang="en-US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=</m:t>
                      </m:r>
                      <m:r>
                        <a:rPr lang="en-US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3</m:t>
                      </m:r>
                    </m:oMath>
                  </m:oMathPara>
                </a14:m>
                <a:endParaRPr lang="en-US" dirty="0">
                  <a:solidFill>
                    <a:srgbClr val="0000FF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75" name="TextBox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2531" y="4361862"/>
                <a:ext cx="740780" cy="369332"/>
              </a:xfrm>
              <a:prstGeom prst="rect">
                <a:avLst/>
              </a:prstGeom>
              <a:blipFill rotWithShape="1">
                <a:blip r:embed="rId8"/>
                <a:stretch>
                  <a:fillRect l="-19" t="-13" r="69" b="12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6" name="TextBox 58"/>
              <p:cNvSpPr txBox="1"/>
              <p:nvPr/>
            </p:nvSpPr>
            <p:spPr>
              <a:xfrm>
                <a:off x="2037320" y="1508159"/>
                <a:ext cx="7717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𝑥</m:t>
                      </m:r>
                      <m:r>
                        <a:rPr lang="en-US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=</m:t>
                      </m:r>
                      <m:r>
                        <a:rPr lang="en-US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0</m:t>
                      </m:r>
                    </m:oMath>
                  </m:oMathPara>
                </a14:m>
                <a:endParaRPr lang="en-US" dirty="0">
                  <a:solidFill>
                    <a:srgbClr val="0000FF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76" name="TextBox 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7320" y="1508159"/>
                <a:ext cx="771797" cy="369332"/>
              </a:xfrm>
              <a:prstGeom prst="rect">
                <a:avLst/>
              </a:prstGeom>
              <a:blipFill rotWithShape="1">
                <a:blip r:embed="rId9"/>
                <a:stretch>
                  <a:fillRect l="-31" t="-9" r="66" b="1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7" name="TextBox 59"/>
              <p:cNvSpPr txBox="1"/>
              <p:nvPr/>
            </p:nvSpPr>
            <p:spPr>
              <a:xfrm>
                <a:off x="2730843" y="1508159"/>
                <a:ext cx="7717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𝑥</m:t>
                      </m:r>
                      <m:r>
                        <a:rPr lang="en-US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=</m:t>
                      </m:r>
                      <m:r>
                        <a:rPr lang="en-US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1</m:t>
                      </m:r>
                    </m:oMath>
                  </m:oMathPara>
                </a14:m>
                <a:endParaRPr lang="en-US" dirty="0">
                  <a:solidFill>
                    <a:srgbClr val="0000FF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77" name="TextBox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0843" y="1508159"/>
                <a:ext cx="771797" cy="369332"/>
              </a:xfrm>
              <a:prstGeom prst="rect">
                <a:avLst/>
              </a:prstGeom>
              <a:blipFill rotWithShape="1">
                <a:blip r:embed="rId10"/>
                <a:stretch>
                  <a:fillRect l="-44" t="-9" r="80" b="1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8" name="TextBox 60"/>
              <p:cNvSpPr txBox="1"/>
              <p:nvPr/>
            </p:nvSpPr>
            <p:spPr>
              <a:xfrm>
                <a:off x="3429000" y="1508159"/>
                <a:ext cx="87639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𝑥</m:t>
                      </m:r>
                      <m:r>
                        <a:rPr lang="en-US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=</m:t>
                      </m:r>
                      <m:r>
                        <a:rPr lang="en-US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2</m:t>
                      </m:r>
                    </m:oMath>
                  </m:oMathPara>
                </a14:m>
                <a:endParaRPr lang="en-US" dirty="0">
                  <a:solidFill>
                    <a:srgbClr val="0000FF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78" name="TextBox 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9000" y="1508159"/>
                <a:ext cx="876391" cy="369332"/>
              </a:xfrm>
              <a:prstGeom prst="rect">
                <a:avLst/>
              </a:prstGeom>
              <a:blipFill rotWithShape="1">
                <a:blip r:embed="rId11"/>
                <a:stretch>
                  <a:fillRect t="-9" r="10" b="1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9" name="TextBox 61"/>
              <p:cNvSpPr txBox="1"/>
              <p:nvPr/>
            </p:nvSpPr>
            <p:spPr>
              <a:xfrm>
                <a:off x="4278380" y="1508159"/>
                <a:ext cx="80107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𝑥</m:t>
                      </m:r>
                      <m:r>
                        <a:rPr lang="en-US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=</m:t>
                      </m:r>
                      <m:r>
                        <a:rPr lang="en-US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3</m:t>
                      </m:r>
                    </m:oMath>
                  </m:oMathPara>
                </a14:m>
                <a:endParaRPr lang="en-US" dirty="0">
                  <a:solidFill>
                    <a:srgbClr val="0000FF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79" name="TextBox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8380" y="1508159"/>
                <a:ext cx="801074" cy="369332"/>
              </a:xfrm>
              <a:prstGeom prst="rect">
                <a:avLst/>
              </a:prstGeom>
              <a:blipFill rotWithShape="1">
                <a:blip r:embed="rId12"/>
                <a:stretch>
                  <a:fillRect l="-48" t="-9" r="11" b="1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Text Box 3"/>
          <p:cNvSpPr txBox="1">
            <a:spLocks noChangeArrowheads="1"/>
          </p:cNvSpPr>
          <p:nvPr/>
        </p:nvSpPr>
        <p:spPr bwMode="auto">
          <a:xfrm>
            <a:off x="5190447" y="103531"/>
            <a:ext cx="3953553" cy="250680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  <a:miter lim="800000"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lIns="144000" tIns="144000" bIns="144000">
            <a:spAutoFit/>
          </a:bodyPr>
          <a:lstStyle/>
          <a:p>
            <a:pPr marL="342900" indent="-342900">
              <a:buAutoNum type="arabicPeriod"/>
              <a:defRPr/>
            </a:pP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n</a:t>
            </a:r>
            <a:r>
              <a:rPr lang="en-US" altLang="zh-CN" sz="800" dirty="0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  <a:sym typeface="Symbol" panose="05050102010706020507" pitchFamily="18" charset="2"/>
              </a:rPr>
              <a:t>  </a:t>
            </a: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length(weights)</a:t>
            </a:r>
            <a:endParaRPr lang="en-US" altLang="zh-CN" sz="800" dirty="0"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charset="0"/>
            </a:endParaRPr>
          </a:p>
          <a:p>
            <a:pPr marL="342900" indent="-342900">
              <a:buAutoNum type="arabicPeriod"/>
              <a:defRPr/>
            </a:pPr>
            <a:r>
              <a:rPr lang="pl-PL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For  x</a:t>
            </a:r>
            <a:r>
              <a:rPr lang="en-US" altLang="zh-CN" sz="800" dirty="0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  <a:sym typeface="Symbol" panose="05050102010706020507" pitchFamily="18" charset="2"/>
              </a:rPr>
              <a:t>  </a:t>
            </a:r>
            <a:r>
              <a:rPr lang="pl-PL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0 To  </a:t>
            </a: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C</a:t>
            </a:r>
            <a:r>
              <a:rPr lang="pl-PL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  Do </a:t>
            </a:r>
            <a:endParaRPr lang="en-US" altLang="zh-CN" sz="800" dirty="0"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charset="0"/>
            </a:endParaRPr>
          </a:p>
          <a:p>
            <a:pPr marL="342900" indent="-342900">
              <a:buAutoNum type="arabicPeriod"/>
              <a:defRPr/>
            </a:pPr>
            <a:r>
              <a:rPr lang="pt-BR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    For j</a:t>
            </a:r>
            <a:r>
              <a:rPr lang="en-US" altLang="zh-CN" sz="800" dirty="0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  <a:sym typeface="Symbol" panose="05050102010706020507" pitchFamily="18" charset="2"/>
              </a:rPr>
              <a:t>  </a:t>
            </a:r>
            <a:r>
              <a:rPr lang="pt-BR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1 To n Do</a:t>
            </a:r>
            <a:endParaRPr lang="pt-BR" altLang="zh-CN" sz="800" dirty="0"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charset="0"/>
            </a:endParaRPr>
          </a:p>
          <a:p>
            <a:pPr marL="342900" indent="-342900">
              <a:buAutoNum type="arabicPeriod"/>
              <a:defRPr/>
            </a:pP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        ITEMS[</a:t>
            </a:r>
            <a:r>
              <a:rPr lang="en-US" altLang="zh-CN" sz="800" dirty="0" err="1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x,j</a:t>
            </a: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] </a:t>
            </a:r>
            <a:r>
              <a:rPr lang="en-US" altLang="zh-CN" sz="800" dirty="0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  <a:sym typeface="Symbol" panose="05050102010706020507" pitchFamily="18" charset="2"/>
              </a:rPr>
              <a:t></a:t>
            </a: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 ∅ </a:t>
            </a:r>
            <a:endParaRPr lang="en-US" altLang="zh-CN" sz="800" dirty="0"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charset="0"/>
            </a:endParaRPr>
          </a:p>
          <a:p>
            <a:pPr marL="342900" indent="-342900">
              <a:buAutoNum type="arabicPeriod"/>
              <a:defRPr/>
            </a:pPr>
            <a:r>
              <a:rPr lang="pl-PL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For   x</a:t>
            </a:r>
            <a:r>
              <a:rPr lang="en-US" altLang="zh-CN" sz="800" dirty="0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  <a:sym typeface="Symbol" panose="05050102010706020507" pitchFamily="18" charset="2"/>
              </a:rPr>
              <a:t>  </a:t>
            </a:r>
            <a:r>
              <a:rPr lang="pl-PL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0   To   </a:t>
            </a: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C</a:t>
            </a:r>
            <a:r>
              <a:rPr lang="pl-PL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   Do </a:t>
            </a:r>
            <a:endParaRPr lang="en-US" altLang="zh-CN" sz="800" dirty="0"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charset="0"/>
            </a:endParaRPr>
          </a:p>
          <a:p>
            <a:pPr marL="342900" indent="-342900">
              <a:buAutoNum type="arabicPeriod"/>
              <a:defRPr/>
            </a:pP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    K[x,0] </a:t>
            </a:r>
            <a:r>
              <a:rPr lang="en-US" altLang="zh-CN" sz="800" dirty="0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  <a:sym typeface="Symbol" panose="05050102010706020507" pitchFamily="18" charset="2"/>
              </a:rPr>
              <a:t></a:t>
            </a: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 0  </a:t>
            </a:r>
            <a:r>
              <a:rPr lang="pt-BR" altLang="zh-CN" sz="800" dirty="0">
                <a:latin typeface="Consolas" panose="020B0609020204030204" pitchFamily="49" charset="0"/>
                <a:ea typeface="楷体" panose="02010609060101010101" pitchFamily="49" charset="-122"/>
                <a:cs typeface="Times New Roman" panose="02020603050405020304" charset="0"/>
              </a:rPr>
              <a:t>/*</a:t>
            </a:r>
            <a:r>
              <a:rPr lang="zh-CN" altLang="en-US" sz="800" dirty="0">
                <a:latin typeface="Consolas" panose="020B0609020204030204" pitchFamily="49" charset="0"/>
                <a:ea typeface="楷体" panose="02010609060101010101" pitchFamily="49" charset="-122"/>
                <a:cs typeface="Times New Roman" panose="02020603050405020304" charset="0"/>
              </a:rPr>
              <a:t>初始化第</a:t>
            </a:r>
            <a:r>
              <a:rPr lang="en-US" altLang="zh-CN" sz="800" dirty="0">
                <a:latin typeface="Consolas" panose="020B0609020204030204" pitchFamily="49" charset="0"/>
                <a:ea typeface="楷体" panose="02010609060101010101" pitchFamily="49" charset="-122"/>
                <a:cs typeface="Times New Roman" panose="02020603050405020304" charset="0"/>
              </a:rPr>
              <a:t>0</a:t>
            </a:r>
            <a:r>
              <a:rPr lang="zh-CN" altLang="en-US" sz="800" dirty="0">
                <a:latin typeface="Consolas" panose="020B0609020204030204" pitchFamily="49" charset="0"/>
                <a:ea typeface="楷体" panose="02010609060101010101" pitchFamily="49" charset="-122"/>
                <a:cs typeface="Times New Roman" panose="02020603050405020304" charset="0"/>
              </a:rPr>
              <a:t>列*</a:t>
            </a:r>
            <a:r>
              <a:rPr lang="en-US" altLang="zh-CN" sz="800" dirty="0">
                <a:latin typeface="Consolas" panose="020B0609020204030204" pitchFamily="49" charset="0"/>
                <a:ea typeface="楷体" panose="02010609060101010101" pitchFamily="49" charset="-122"/>
                <a:cs typeface="Times New Roman" panose="02020603050405020304" charset="0"/>
              </a:rPr>
              <a:t>/</a:t>
            </a:r>
            <a:endParaRPr lang="en-US" altLang="zh-CN" sz="800" dirty="0"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charset="0"/>
            </a:endParaRPr>
          </a:p>
          <a:p>
            <a:pPr marL="342900" indent="-342900">
              <a:buAutoNum type="arabicPeriod"/>
              <a:defRPr/>
            </a:pPr>
            <a:r>
              <a:rPr lang="pt-BR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For   j</a:t>
            </a:r>
            <a:r>
              <a:rPr lang="en-US" altLang="zh-CN" sz="800" dirty="0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  <a:sym typeface="Symbol" panose="05050102010706020507" pitchFamily="18" charset="2"/>
              </a:rPr>
              <a:t>  </a:t>
            </a:r>
            <a:r>
              <a:rPr lang="pt-BR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1   To   n    Do</a:t>
            </a:r>
            <a:endParaRPr lang="pt-BR" altLang="zh-CN" sz="800" dirty="0"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charset="0"/>
            </a:endParaRPr>
          </a:p>
          <a:p>
            <a:pPr marL="342900" indent="-342900">
              <a:buAutoNum type="arabicPeriod"/>
              <a:defRPr/>
            </a:pP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    K[0,j] </a:t>
            </a:r>
            <a:r>
              <a:rPr lang="en-US" altLang="zh-CN" sz="800" dirty="0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  <a:sym typeface="Symbol" panose="05050102010706020507" pitchFamily="18" charset="2"/>
              </a:rPr>
              <a:t></a:t>
            </a: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 0 </a:t>
            </a:r>
            <a:r>
              <a:rPr lang="pt-BR" altLang="zh-CN" sz="800" dirty="0">
                <a:latin typeface="Consolas" panose="020B0609020204030204" pitchFamily="49" charset="0"/>
                <a:ea typeface="楷体" panose="02010609060101010101" pitchFamily="49" charset="-122"/>
                <a:cs typeface="Times New Roman" panose="02020603050405020304" charset="0"/>
              </a:rPr>
              <a:t>/*</a:t>
            </a:r>
            <a:r>
              <a:rPr lang="zh-CN" altLang="en-US" sz="800" dirty="0">
                <a:latin typeface="Consolas" panose="020B0609020204030204" pitchFamily="49" charset="0"/>
                <a:ea typeface="楷体" panose="02010609060101010101" pitchFamily="49" charset="-122"/>
                <a:cs typeface="Times New Roman" panose="02020603050405020304" charset="0"/>
              </a:rPr>
              <a:t>初始化第</a:t>
            </a:r>
            <a:r>
              <a:rPr lang="en-US" altLang="zh-CN" sz="800" dirty="0">
                <a:latin typeface="Consolas" panose="020B0609020204030204" pitchFamily="49" charset="0"/>
                <a:ea typeface="楷体" panose="02010609060101010101" pitchFamily="49" charset="-122"/>
                <a:cs typeface="Times New Roman" panose="02020603050405020304" charset="0"/>
              </a:rPr>
              <a:t>0</a:t>
            </a:r>
            <a:r>
              <a:rPr lang="zh-CN" altLang="en-US" sz="800" dirty="0">
                <a:latin typeface="Consolas" panose="020B0609020204030204" pitchFamily="49" charset="0"/>
                <a:ea typeface="楷体" panose="02010609060101010101" pitchFamily="49" charset="-122"/>
                <a:cs typeface="Times New Roman" panose="02020603050405020304" charset="0"/>
              </a:rPr>
              <a:t>行*</a:t>
            </a:r>
            <a:r>
              <a:rPr lang="en-US" altLang="zh-CN" sz="800" dirty="0">
                <a:latin typeface="Consolas" panose="020B0609020204030204" pitchFamily="49" charset="0"/>
                <a:ea typeface="楷体" panose="02010609060101010101" pitchFamily="49" charset="-122"/>
                <a:cs typeface="Times New Roman" panose="02020603050405020304" charset="0"/>
              </a:rPr>
              <a:t>/</a:t>
            </a: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 </a:t>
            </a:r>
            <a:endParaRPr lang="en-US" altLang="zh-CN" sz="800" dirty="0"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charset="0"/>
            </a:endParaRPr>
          </a:p>
          <a:p>
            <a:pPr marL="342900" indent="-342900">
              <a:buAutoNum type="arabicPeriod"/>
              <a:defRPr/>
            </a:pPr>
            <a:r>
              <a:rPr lang="pl-PL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For   x</a:t>
            </a:r>
            <a:r>
              <a:rPr lang="en-US" altLang="zh-CN" sz="800" dirty="0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  <a:sym typeface="Symbol" panose="05050102010706020507" pitchFamily="18" charset="2"/>
              </a:rPr>
              <a:t>  </a:t>
            </a:r>
            <a:r>
              <a:rPr lang="pl-PL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0   To   </a:t>
            </a: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C</a:t>
            </a:r>
            <a:r>
              <a:rPr lang="pl-PL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   Do </a:t>
            </a:r>
            <a:endParaRPr lang="en-US" altLang="zh-CN" sz="800" dirty="0"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charset="0"/>
            </a:endParaRPr>
          </a:p>
          <a:p>
            <a:pPr marL="342900" indent="-342900">
              <a:buAutoNum type="arabicPeriod"/>
              <a:defRPr/>
            </a:pPr>
            <a:r>
              <a:rPr lang="pt-BR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    For   j</a:t>
            </a:r>
            <a:r>
              <a:rPr lang="en-US" altLang="zh-CN" sz="800" dirty="0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  <a:sym typeface="Symbol" panose="05050102010706020507" pitchFamily="18" charset="2"/>
              </a:rPr>
              <a:t>  </a:t>
            </a:r>
            <a:r>
              <a:rPr lang="pt-BR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1   To   n    Do</a:t>
            </a:r>
            <a:endParaRPr lang="pt-BR" altLang="zh-CN" sz="800" dirty="0"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charset="0"/>
            </a:endParaRPr>
          </a:p>
          <a:p>
            <a:pPr marL="342900" indent="-342900">
              <a:buAutoNum type="arabicPeriod"/>
              <a:defRPr/>
            </a:pP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        </a:t>
            </a:r>
            <a:r>
              <a:rPr lang="pl-PL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K[x</a:t>
            </a: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,</a:t>
            </a:r>
            <a:r>
              <a:rPr lang="pl-PL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j] </a:t>
            </a:r>
            <a:r>
              <a:rPr lang="en-US" altLang="zh-CN" sz="800" dirty="0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  <a:sym typeface="Symbol" panose="05050102010706020507" pitchFamily="18" charset="2"/>
              </a:rPr>
              <a:t></a:t>
            </a:r>
            <a:r>
              <a:rPr lang="pl-PL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 K[x</a:t>
            </a: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,</a:t>
            </a:r>
            <a:r>
              <a:rPr lang="pl-PL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j-1]</a:t>
            </a:r>
            <a:endParaRPr lang="pl-PL" altLang="zh-CN" sz="800" dirty="0"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charset="0"/>
            </a:endParaRPr>
          </a:p>
          <a:p>
            <a:pPr marL="342900" indent="-342900">
              <a:buAutoNum type="arabicPeriod"/>
              <a:defRPr/>
            </a:pP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        IF </a:t>
            </a:r>
            <a:r>
              <a:rPr lang="en-US" altLang="zh-CN" sz="800" dirty="0" err="1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w</a:t>
            </a:r>
            <a:r>
              <a:rPr lang="en-US" altLang="zh-CN" sz="800" baseline="-25000" dirty="0" err="1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j</a:t>
            </a: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 ≤ x THEN</a:t>
            </a:r>
            <a:endParaRPr lang="en-US" altLang="zh-CN" sz="800" dirty="0"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charset="0"/>
            </a:endParaRPr>
          </a:p>
          <a:p>
            <a:pPr marL="342900" indent="-342900">
              <a:buAutoNum type="arabicPeriod"/>
              <a:defRPr/>
            </a:pP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            K[</a:t>
            </a:r>
            <a:r>
              <a:rPr lang="en-US" altLang="zh-CN" sz="800" dirty="0" err="1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x,j</a:t>
            </a: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] </a:t>
            </a:r>
            <a:r>
              <a:rPr lang="en-US" altLang="zh-CN" sz="800" dirty="0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  <a:sym typeface="Symbol" panose="05050102010706020507" pitchFamily="18" charset="2"/>
              </a:rPr>
              <a:t></a:t>
            </a: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 max{ K[</a:t>
            </a:r>
            <a:r>
              <a:rPr lang="en-US" altLang="zh-CN" sz="800" dirty="0" err="1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x,j</a:t>
            </a: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], K[x – w</a:t>
            </a:r>
            <a:r>
              <a:rPr lang="en-US" altLang="zh-CN" sz="800" baseline="-250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j</a:t>
            </a: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,j-1] + </a:t>
            </a:r>
            <a:r>
              <a:rPr lang="en-US" altLang="zh-CN" sz="800" dirty="0" err="1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v</a:t>
            </a:r>
            <a:r>
              <a:rPr lang="en-US" altLang="zh-CN" sz="800" baseline="-25000" dirty="0" err="1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j</a:t>
            </a: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 }</a:t>
            </a:r>
            <a:endParaRPr lang="en-US" altLang="zh-CN" sz="800" dirty="0"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charset="0"/>
            </a:endParaRPr>
          </a:p>
          <a:p>
            <a:pPr marL="342900" indent="-342900">
              <a:buAutoNum type="arabicPeriod"/>
              <a:defRPr/>
            </a:pP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            IF k[</a:t>
            </a:r>
            <a:r>
              <a:rPr lang="en-US" altLang="zh-CN" sz="800" dirty="0" err="1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x,j</a:t>
            </a: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] was updated THEN</a:t>
            </a:r>
            <a:endParaRPr lang="en-US" altLang="zh-CN" sz="800" dirty="0"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charset="0"/>
            </a:endParaRPr>
          </a:p>
          <a:p>
            <a:pPr marL="342900" indent="-342900">
              <a:buAutoNum type="arabicPeriod"/>
              <a:defRPr/>
            </a:pP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                ITEMS[</a:t>
            </a:r>
            <a:r>
              <a:rPr lang="en-US" altLang="zh-CN" sz="800" dirty="0" err="1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x,j</a:t>
            </a: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]</a:t>
            </a:r>
            <a:r>
              <a:rPr lang="en-US" altLang="zh-CN" sz="800" dirty="0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  <a:sym typeface="Symbol" panose="05050102010706020507" pitchFamily="18" charset="2"/>
              </a:rPr>
              <a:t>  </a:t>
            </a: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ITEMS[x – w</a:t>
            </a:r>
            <a:r>
              <a:rPr lang="en-US" altLang="zh-CN" sz="800" baseline="-250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j</a:t>
            </a: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,j-1]∪ {ITEM j}</a:t>
            </a:r>
            <a:endParaRPr lang="en-US" altLang="zh-CN" sz="800" dirty="0"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charset="0"/>
            </a:endParaRPr>
          </a:p>
          <a:p>
            <a:pPr marL="342900" indent="-342900">
              <a:buAutoNum type="arabicPeriod"/>
              <a:defRPr/>
            </a:pP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            ELSE</a:t>
            </a:r>
            <a:endParaRPr lang="en-US" altLang="zh-CN" sz="800" dirty="0"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charset="0"/>
            </a:endParaRPr>
          </a:p>
          <a:p>
            <a:pPr marL="342900" indent="-342900">
              <a:buAutoNum type="arabicPeriod"/>
              <a:defRPr/>
            </a:pP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                ITEMS[</a:t>
            </a:r>
            <a:r>
              <a:rPr lang="en-US" altLang="zh-CN" sz="800" dirty="0" err="1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x,j</a:t>
            </a: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]</a:t>
            </a:r>
            <a:r>
              <a:rPr lang="en-US" altLang="zh-CN" sz="800" dirty="0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  <a:sym typeface="Symbol" panose="05050102010706020507" pitchFamily="18" charset="2"/>
              </a:rPr>
              <a:t>  </a:t>
            </a: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ITEMS[x,j-1] </a:t>
            </a:r>
            <a:endParaRPr lang="en-US" altLang="zh-CN" sz="800" dirty="0"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charset="0"/>
            </a:endParaRPr>
          </a:p>
          <a:p>
            <a:pPr marL="342900" indent="-342900">
              <a:buAutoNum type="arabicPeriod"/>
              <a:defRPr/>
            </a:pP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Return K[</a:t>
            </a:r>
            <a:r>
              <a:rPr lang="en-US" altLang="zh-CN" sz="800" dirty="0" err="1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C,n</a:t>
            </a: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], ITEMS[</a:t>
            </a:r>
            <a:r>
              <a:rPr lang="en-US" altLang="zh-CN" sz="800" dirty="0" err="1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C,n</a:t>
            </a: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]</a:t>
            </a:r>
            <a:endParaRPr lang="en-US" altLang="zh-CN" sz="800" dirty="0"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1" name="矩形 60"/>
              <p:cNvSpPr/>
              <p:nvPr/>
            </p:nvSpPr>
            <p:spPr>
              <a:xfrm>
                <a:off x="5020956" y="3336237"/>
                <a:ext cx="4007015" cy="66261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𝐾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i="1" dirty="0" err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charset="0"/>
                            </a:rPr>
                          </m:ctrlPr>
                        </m:dPr>
                        <m:e>
                          <m:r>
                            <a:rPr lang="en-US" altLang="zh-CN" i="1" dirty="0" err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charset="0"/>
                            </a:rPr>
                            <m:t>𝑥</m:t>
                          </m:r>
                          <m:r>
                            <a:rPr lang="en-US" altLang="zh-CN" i="1" dirty="0" err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charset="0"/>
                            </a:rPr>
                            <m:t>,</m:t>
                          </m:r>
                          <m:r>
                            <a:rPr lang="en-US" altLang="zh-CN" i="1" dirty="0" err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charset="0"/>
                            </a:rPr>
                            <m:t>𝑗</m:t>
                          </m:r>
                        </m:e>
                      </m:d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=</m:t>
                      </m:r>
                    </m:oMath>
                  </m:oMathPara>
                </a14:m>
                <a:endParaRPr lang="en-US" altLang="zh-CN" i="1" dirty="0">
                  <a:solidFill>
                    <a:srgbClr val="0000FF"/>
                  </a:solidFill>
                  <a:latin typeface="Cambria Math" panose="02040503050406030204" pitchFamily="18" charset="0"/>
                  <a:ea typeface="楷体" panose="02010609060101010101" pitchFamily="49" charset="-122"/>
                  <a:cs typeface="Times New Roman" panose="02020603050405020304" charset="0"/>
                </a:endParaRP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𝑚𝑎𝑥</m:t>
                      </m:r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⁡{</m:t>
                      </m:r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𝐾</m:t>
                      </m:r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[</m:t>
                      </m:r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𝑥</m:t>
                      </m:r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, </m:t>
                      </m:r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𝑗</m:t>
                      </m:r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−</m:t>
                      </m:r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1</m:t>
                      </m:r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] , </m:t>
                      </m:r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𝐾</m:t>
                      </m:r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[</m:t>
                      </m:r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𝑥</m:t>
                      </m:r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 –</m:t>
                      </m:r>
                      <m:sSub>
                        <m:sSubPr>
                          <m:ctrlPr>
                            <a:rPr lang="en-US" altLang="zh-CN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charset="0"/>
                            </a:rPr>
                            <m:t>𝑗</m:t>
                          </m:r>
                        </m:sub>
                      </m:sSub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, </m:t>
                      </m:r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𝑗</m:t>
                      </m:r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−</m:t>
                      </m:r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1</m:t>
                      </m:r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] +</m:t>
                      </m:r>
                      <m:sSub>
                        <m:sSubPr>
                          <m:ctrlPr>
                            <a:rPr lang="en-US" altLang="zh-CN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charset="0"/>
                            </a:rPr>
                            <m:t>𝑗</m:t>
                          </m:r>
                        </m:sub>
                      </m:sSub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}</m:t>
                      </m:r>
                    </m:oMath>
                  </m:oMathPara>
                </a14:m>
                <a:endParaRPr lang="en-US" altLang="zh-CN" dirty="0">
                  <a:solidFill>
                    <a:srgbClr val="0000FF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61" name="矩形 6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0956" y="3336237"/>
                <a:ext cx="4007015" cy="662617"/>
              </a:xfrm>
              <a:prstGeom prst="rect">
                <a:avLst/>
              </a:prstGeom>
              <a:blipFill rotWithShape="1">
                <a:blip r:embed="rId13"/>
                <a:stretch>
                  <a:fillRect t="-88" r="4" b="-322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2119537" y="2015068"/>
            <a:ext cx="2774094" cy="699992"/>
            <a:chOff x="628650" y="2737674"/>
            <a:chExt cx="3565004" cy="857179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5" name="Rectangle 4"/>
            <p:cNvSpPr/>
            <p:nvPr/>
          </p:nvSpPr>
          <p:spPr>
            <a:xfrm>
              <a:off x="628650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rPr>
                <a:t>0</a:t>
              </a:r>
              <a:endParaRPr lang="en-US" dirty="0">
                <a:solidFill>
                  <a:schemeClr val="tx1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1519901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rPr>
                <a:t>0</a:t>
              </a:r>
              <a:endParaRPr lang="en-US" dirty="0">
                <a:solidFill>
                  <a:schemeClr val="tx1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2411152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rPr>
                <a:t>0</a:t>
              </a:r>
              <a:endParaRPr lang="en-US" dirty="0">
                <a:solidFill>
                  <a:schemeClr val="tx1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3302403" y="2738326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rPr>
                <a:t>0</a:t>
              </a:r>
              <a:endParaRPr lang="en-US" dirty="0">
                <a:solidFill>
                  <a:schemeClr val="tx1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15436" y="5221525"/>
            <a:ext cx="1168789" cy="1168789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3688355" y="5237725"/>
            <a:ext cx="3673114" cy="1475713"/>
            <a:chOff x="-479811" y="1751737"/>
            <a:chExt cx="5881453" cy="2600511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11626" y="1998496"/>
              <a:ext cx="890016" cy="890016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98981" y="1966357"/>
              <a:ext cx="922155" cy="922155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23804" y="1751737"/>
              <a:ext cx="1136775" cy="1136775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-479809" y="3113586"/>
              <a:ext cx="1729993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rPr>
                <a:t>Weight:</a:t>
              </a:r>
              <a:endParaRPr lang="en-US" dirty="0">
                <a:solidFill>
                  <a:schemeClr val="accent4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-479809" y="3701409"/>
              <a:ext cx="1729993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rPr>
                <a:t>Value:</a:t>
              </a:r>
              <a:endParaRPr lang="en-US" dirty="0">
                <a:solidFill>
                  <a:schemeClr val="accent1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782501" y="3005866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rPr>
                <a:t>1</a:t>
              </a:r>
              <a:endParaRPr lang="en-US" dirty="0">
                <a:solidFill>
                  <a:schemeClr val="accent4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250794" y="3005864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rPr>
                <a:t>2</a:t>
              </a:r>
              <a:endParaRPr lang="en-US" dirty="0">
                <a:solidFill>
                  <a:schemeClr val="accent4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718736" y="3005862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rPr>
                <a:t>3</a:t>
              </a:r>
              <a:endParaRPr lang="en-US" dirty="0">
                <a:solidFill>
                  <a:schemeClr val="accent4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747641" y="3701409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rPr>
                <a:t>1</a:t>
              </a:r>
              <a:endParaRPr lang="en-US" dirty="0">
                <a:solidFill>
                  <a:schemeClr val="accent1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3215758" y="3667231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rPr>
                <a:t>4</a:t>
              </a:r>
              <a:endParaRPr lang="en-US" dirty="0">
                <a:solidFill>
                  <a:schemeClr val="accent1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4718736" y="3655655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rPr>
                <a:t>6</a:t>
              </a:r>
              <a:endParaRPr lang="en-US" dirty="0">
                <a:solidFill>
                  <a:schemeClr val="accent1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-479811" y="2402818"/>
              <a:ext cx="177038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5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rPr>
                <a:t>Item:</a:t>
              </a:r>
              <a:endParaRPr lang="en-US" dirty="0">
                <a:solidFill>
                  <a:schemeClr val="accent5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7592138" y="6313328"/>
            <a:ext cx="19445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7030A0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rPr>
              <a:t>Capacity: 3</a:t>
            </a:r>
            <a:endParaRPr lang="en-US" sz="2000" dirty="0">
              <a:solidFill>
                <a:srgbClr val="7030A0"/>
              </a:solidFill>
              <a:latin typeface="Times New Roman" panose="02020603050405020304" charset="0"/>
              <a:ea typeface="楷体" panose="02010609060101010101" pitchFamily="49" charset="-122"/>
              <a:cs typeface="Times New Roman" panose="02020603050405020304" charset="0"/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2117568" y="2714528"/>
            <a:ext cx="2774094" cy="699992"/>
            <a:chOff x="628650" y="2737674"/>
            <a:chExt cx="3565004" cy="857179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32" name="Rectangle 31"/>
            <p:cNvSpPr/>
            <p:nvPr/>
          </p:nvSpPr>
          <p:spPr>
            <a:xfrm>
              <a:off x="628650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rPr>
                <a:t>0</a:t>
              </a:r>
              <a:endParaRPr lang="en-US" dirty="0">
                <a:solidFill>
                  <a:schemeClr val="tx1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1519901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rPr>
                <a:t>1</a:t>
              </a:r>
              <a:endParaRPr lang="en-US" dirty="0">
                <a:solidFill>
                  <a:schemeClr val="tx1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411152" y="2737674"/>
              <a:ext cx="891251" cy="856527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rPr>
                <a:t>1</a:t>
              </a:r>
              <a:endParaRPr lang="en-US" dirty="0">
                <a:solidFill>
                  <a:schemeClr val="tx1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3302403" y="2738326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dirty="0">
                <a:solidFill>
                  <a:schemeClr val="tx1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2117568" y="3413313"/>
            <a:ext cx="2774094" cy="699992"/>
            <a:chOff x="628650" y="2737674"/>
            <a:chExt cx="3565004" cy="857179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38" name="Rectangle 37"/>
            <p:cNvSpPr/>
            <p:nvPr/>
          </p:nvSpPr>
          <p:spPr>
            <a:xfrm>
              <a:off x="628650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rPr>
                <a:t>0</a:t>
              </a:r>
              <a:endParaRPr lang="en-US" dirty="0">
                <a:solidFill>
                  <a:schemeClr val="tx1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1519901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rPr>
                <a:t>1</a:t>
              </a:r>
              <a:endParaRPr lang="en-US" dirty="0">
                <a:solidFill>
                  <a:schemeClr val="tx1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2411152" y="2737674"/>
              <a:ext cx="891251" cy="85652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rPr>
                <a:t>1</a:t>
              </a:r>
              <a:endParaRPr lang="en-US" dirty="0">
                <a:solidFill>
                  <a:schemeClr val="tx1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3302403" y="2738326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dirty="0">
                <a:solidFill>
                  <a:schemeClr val="tx1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2117568" y="4111105"/>
            <a:ext cx="2774094" cy="699992"/>
            <a:chOff x="628650" y="2737674"/>
            <a:chExt cx="3565004" cy="857179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44" name="Rectangle 43"/>
            <p:cNvSpPr/>
            <p:nvPr/>
          </p:nvSpPr>
          <p:spPr>
            <a:xfrm>
              <a:off x="628650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rPr>
                <a:t>0</a:t>
              </a:r>
              <a:endParaRPr lang="en-US" dirty="0">
                <a:solidFill>
                  <a:schemeClr val="tx1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1519901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rPr>
                <a:t>1</a:t>
              </a:r>
              <a:endParaRPr lang="en-US" dirty="0">
                <a:solidFill>
                  <a:schemeClr val="tx1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2411152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dirty="0">
                <a:solidFill>
                  <a:schemeClr val="tx1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3302403" y="2738326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dirty="0">
                <a:solidFill>
                  <a:schemeClr val="tx1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</p:grpSp>
      <p:pic>
        <p:nvPicPr>
          <p:cNvPr id="49" name="Picture 4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6192" y="4328932"/>
            <a:ext cx="478947" cy="435192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6192" y="3563080"/>
            <a:ext cx="478947" cy="435192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9909" y="2872314"/>
            <a:ext cx="478947" cy="435192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048" y="3563080"/>
            <a:ext cx="527428" cy="479244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805" y="4328932"/>
            <a:ext cx="527428" cy="479244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0" y="4416041"/>
            <a:ext cx="467136" cy="424460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7797" y="2901331"/>
            <a:ext cx="478947" cy="435192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8377" y="3610496"/>
            <a:ext cx="478947" cy="435192"/>
          </a:xfrm>
          <a:prstGeom prst="rect">
            <a:avLst/>
          </a:prstGeom>
        </p:spPr>
      </p:pic>
      <p:pic>
        <p:nvPicPr>
          <p:cNvPr id="66" name="Picture 6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8377" y="4307613"/>
            <a:ext cx="478947" cy="435192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1902" y="2936230"/>
            <a:ext cx="478947" cy="435192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1900" y="3610496"/>
            <a:ext cx="478947" cy="435192"/>
          </a:xfrm>
          <a:prstGeom prst="rect">
            <a:avLst/>
          </a:prstGeom>
        </p:spPr>
      </p:pic>
      <p:sp>
        <p:nvSpPr>
          <p:cNvPr id="70" name="Rectangle 69"/>
          <p:cNvSpPr/>
          <p:nvPr/>
        </p:nvSpPr>
        <p:spPr>
          <a:xfrm>
            <a:off x="1376682" y="5524009"/>
            <a:ext cx="475267" cy="48652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317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>
              <a:solidFill>
                <a:schemeClr val="tx1"/>
              </a:solidFill>
              <a:latin typeface="Times New Roman" panose="02020603050405020304" charset="0"/>
              <a:ea typeface="楷体" panose="02010609060101010101" pitchFamily="49" charset="-122"/>
              <a:cs typeface="Times New Roman" panose="02020603050405020304" charset="0"/>
            </a:endParaRPr>
          </a:p>
        </p:txBody>
      </p:sp>
      <p:sp>
        <p:nvSpPr>
          <p:cNvPr id="71" name="Rectangle 70"/>
          <p:cNvSpPr/>
          <p:nvPr/>
        </p:nvSpPr>
        <p:spPr>
          <a:xfrm>
            <a:off x="476286" y="5527085"/>
            <a:ext cx="478947" cy="483449"/>
          </a:xfrm>
          <a:prstGeom prst="rect">
            <a:avLst/>
          </a:prstGeom>
          <a:solidFill>
            <a:schemeClr val="accent6">
              <a:lumMod val="75000"/>
            </a:schemeClr>
          </a:solidFill>
          <a:ln w="317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>
              <a:solidFill>
                <a:schemeClr val="tx1"/>
              </a:solidFill>
              <a:latin typeface="Times New Roman" panose="02020603050405020304" charset="0"/>
              <a:ea typeface="楷体" panose="02010609060101010101" pitchFamily="49" charset="-122"/>
              <a:cs typeface="Times New Roman" panose="02020603050405020304" charset="0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337143" y="6056700"/>
            <a:ext cx="10879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rPr>
              <a:t>current entry</a:t>
            </a:r>
            <a:endParaRPr lang="en-US">
              <a:latin typeface="Times New Roman" panose="02020603050405020304" charset="0"/>
              <a:ea typeface="楷体" panose="02010609060101010101" pitchFamily="49" charset="-122"/>
              <a:cs typeface="Times New Roman" panose="02020603050405020304" charset="0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1273424" y="6035788"/>
            <a:ext cx="16179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rPr>
              <a:t>relevant previous entry</a:t>
            </a:r>
            <a:endParaRPr lang="en-US">
              <a:latin typeface="Times New Roman" panose="02020603050405020304" charset="0"/>
              <a:ea typeface="楷体" panose="02010609060101010101" pitchFamily="49" charset="-122"/>
              <a:cs typeface="Times New Roman" panose="02020603050405020304" charset="0"/>
            </a:endParaRPr>
          </a:p>
        </p:txBody>
      </p:sp>
      <p:sp>
        <p:nvSpPr>
          <p:cNvPr id="9" name="Title 29"/>
          <p:cNvSpPr>
            <a:spLocks noGrp="1"/>
          </p:cNvSpPr>
          <p:nvPr>
            <p:ph type="title"/>
          </p:nvPr>
        </p:nvSpPr>
        <p:spPr>
          <a:xfrm>
            <a:off x="-67945" y="271145"/>
            <a:ext cx="8229600" cy="1143000"/>
          </a:xfrm>
        </p:spPr>
        <p:txBody>
          <a:bodyPr/>
          <a:lstStyle/>
          <a:p>
            <a:r>
              <a:rPr lang="zh-CN" altLang="en-US" dirty="0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rPr>
              <a:t>示例</a:t>
            </a:r>
            <a:endParaRPr lang="zh-CN" altLang="en-US" dirty="0">
              <a:latin typeface="Times New Roman" panose="02020603050405020304" charset="0"/>
              <a:ea typeface="楷体" panose="02010609060101010101" pitchFamily="49" charset="-122"/>
              <a:cs typeface="Times New Roman" panose="0202060305040502030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4" name="TextBox 54"/>
              <p:cNvSpPr txBox="1"/>
              <p:nvPr/>
            </p:nvSpPr>
            <p:spPr>
              <a:xfrm>
                <a:off x="1392820" y="2160378"/>
                <a:ext cx="7407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𝑗</m:t>
                      </m:r>
                      <m:r>
                        <a:rPr lang="en-US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=</m:t>
                      </m:r>
                      <m:r>
                        <a:rPr lang="en-US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0</m:t>
                      </m:r>
                    </m:oMath>
                  </m:oMathPara>
                </a14:m>
                <a:endParaRPr lang="en-US" dirty="0">
                  <a:solidFill>
                    <a:srgbClr val="0000FF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64" name="TextBox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2820" y="2160378"/>
                <a:ext cx="740780" cy="369332"/>
              </a:xfrm>
              <a:prstGeom prst="rect">
                <a:avLst/>
              </a:prstGeom>
              <a:blipFill rotWithShape="1">
                <a:blip r:embed="rId5"/>
                <a:stretch>
                  <a:fillRect l="-36" t="-29" b="1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4" name="TextBox 55"/>
              <p:cNvSpPr txBox="1"/>
              <p:nvPr/>
            </p:nvSpPr>
            <p:spPr>
              <a:xfrm>
                <a:off x="1392820" y="2933216"/>
                <a:ext cx="7407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𝑗</m:t>
                      </m:r>
                      <m:r>
                        <a:rPr lang="en-US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=</m:t>
                      </m:r>
                      <m:r>
                        <a:rPr lang="en-US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1</m:t>
                      </m:r>
                    </m:oMath>
                  </m:oMathPara>
                </a14:m>
                <a:endParaRPr lang="en-US" dirty="0">
                  <a:solidFill>
                    <a:srgbClr val="0000FF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74" name="TextBox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2820" y="2933216"/>
                <a:ext cx="740780" cy="369332"/>
              </a:xfrm>
              <a:prstGeom prst="rect">
                <a:avLst/>
              </a:prstGeom>
              <a:blipFill rotWithShape="1">
                <a:blip r:embed="rId6"/>
                <a:stretch>
                  <a:fillRect l="-36" t="-41" b="1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5" name="TextBox 56"/>
              <p:cNvSpPr txBox="1"/>
              <p:nvPr/>
            </p:nvSpPr>
            <p:spPr>
              <a:xfrm>
                <a:off x="1392820" y="3643426"/>
                <a:ext cx="7407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𝑗</m:t>
                      </m:r>
                      <m:r>
                        <a:rPr lang="en-US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=</m:t>
                      </m:r>
                      <m:r>
                        <a:rPr lang="en-US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2</m:t>
                      </m:r>
                    </m:oMath>
                  </m:oMathPara>
                </a14:m>
                <a:endParaRPr lang="en-US" dirty="0">
                  <a:solidFill>
                    <a:srgbClr val="0000FF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75" name="TextBox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2820" y="3643426"/>
                <a:ext cx="740780" cy="369332"/>
              </a:xfrm>
              <a:prstGeom prst="rect">
                <a:avLst/>
              </a:prstGeom>
              <a:blipFill rotWithShape="1">
                <a:blip r:embed="rId7"/>
                <a:stretch>
                  <a:fillRect l="-36" t="-117" b="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6" name="TextBox 57"/>
              <p:cNvSpPr txBox="1"/>
              <p:nvPr/>
            </p:nvSpPr>
            <p:spPr>
              <a:xfrm>
                <a:off x="1342531" y="4361862"/>
                <a:ext cx="7407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𝑗</m:t>
                      </m:r>
                      <m:r>
                        <a:rPr lang="en-US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=</m:t>
                      </m:r>
                      <m:r>
                        <a:rPr lang="en-US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3</m:t>
                      </m:r>
                    </m:oMath>
                  </m:oMathPara>
                </a14:m>
                <a:endParaRPr lang="en-US" dirty="0">
                  <a:solidFill>
                    <a:srgbClr val="0000FF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76" name="TextBox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2531" y="4361862"/>
                <a:ext cx="740780" cy="369332"/>
              </a:xfrm>
              <a:prstGeom prst="rect">
                <a:avLst/>
              </a:prstGeom>
              <a:blipFill rotWithShape="1">
                <a:blip r:embed="rId8"/>
                <a:stretch>
                  <a:fillRect l="-19" t="-13" r="69" b="12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7" name="TextBox 58"/>
              <p:cNvSpPr txBox="1"/>
              <p:nvPr/>
            </p:nvSpPr>
            <p:spPr>
              <a:xfrm>
                <a:off x="2037320" y="1508159"/>
                <a:ext cx="7717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𝑥</m:t>
                      </m:r>
                      <m:r>
                        <a:rPr lang="en-US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=</m:t>
                      </m:r>
                      <m:r>
                        <a:rPr lang="en-US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0</m:t>
                      </m:r>
                    </m:oMath>
                  </m:oMathPara>
                </a14:m>
                <a:endParaRPr lang="en-US" dirty="0">
                  <a:solidFill>
                    <a:srgbClr val="0000FF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77" name="TextBox 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7320" y="1508159"/>
                <a:ext cx="771797" cy="369332"/>
              </a:xfrm>
              <a:prstGeom prst="rect">
                <a:avLst/>
              </a:prstGeom>
              <a:blipFill rotWithShape="1">
                <a:blip r:embed="rId9"/>
                <a:stretch>
                  <a:fillRect l="-31" t="-9" r="66" b="1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8" name="TextBox 59"/>
              <p:cNvSpPr txBox="1"/>
              <p:nvPr/>
            </p:nvSpPr>
            <p:spPr>
              <a:xfrm>
                <a:off x="2730843" y="1508159"/>
                <a:ext cx="7717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𝑥</m:t>
                      </m:r>
                      <m:r>
                        <a:rPr lang="en-US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=</m:t>
                      </m:r>
                      <m:r>
                        <a:rPr lang="en-US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1</m:t>
                      </m:r>
                    </m:oMath>
                  </m:oMathPara>
                </a14:m>
                <a:endParaRPr lang="en-US" dirty="0">
                  <a:solidFill>
                    <a:srgbClr val="0000FF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78" name="TextBox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0843" y="1508159"/>
                <a:ext cx="771797" cy="369332"/>
              </a:xfrm>
              <a:prstGeom prst="rect">
                <a:avLst/>
              </a:prstGeom>
              <a:blipFill rotWithShape="1">
                <a:blip r:embed="rId10"/>
                <a:stretch>
                  <a:fillRect l="-44" t="-9" r="80" b="1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9" name="TextBox 60"/>
              <p:cNvSpPr txBox="1"/>
              <p:nvPr/>
            </p:nvSpPr>
            <p:spPr>
              <a:xfrm>
                <a:off x="3429000" y="1508159"/>
                <a:ext cx="87639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𝑥</m:t>
                      </m:r>
                      <m:r>
                        <a:rPr lang="en-US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=</m:t>
                      </m:r>
                      <m:r>
                        <a:rPr lang="en-US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2</m:t>
                      </m:r>
                    </m:oMath>
                  </m:oMathPara>
                </a14:m>
                <a:endParaRPr lang="en-US" dirty="0">
                  <a:solidFill>
                    <a:srgbClr val="0000FF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79" name="TextBox 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9000" y="1508159"/>
                <a:ext cx="876391" cy="369332"/>
              </a:xfrm>
              <a:prstGeom prst="rect">
                <a:avLst/>
              </a:prstGeom>
              <a:blipFill rotWithShape="1">
                <a:blip r:embed="rId11"/>
                <a:stretch>
                  <a:fillRect t="-9" r="10" b="1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0" name="TextBox 61"/>
              <p:cNvSpPr txBox="1"/>
              <p:nvPr/>
            </p:nvSpPr>
            <p:spPr>
              <a:xfrm>
                <a:off x="4278380" y="1508159"/>
                <a:ext cx="80107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𝑥</m:t>
                      </m:r>
                      <m:r>
                        <a:rPr lang="en-US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=</m:t>
                      </m:r>
                      <m:r>
                        <a:rPr lang="en-US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3</m:t>
                      </m:r>
                    </m:oMath>
                  </m:oMathPara>
                </a14:m>
                <a:endParaRPr lang="en-US" dirty="0">
                  <a:solidFill>
                    <a:srgbClr val="0000FF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80" name="TextBox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8380" y="1508159"/>
                <a:ext cx="801074" cy="369332"/>
              </a:xfrm>
              <a:prstGeom prst="rect">
                <a:avLst/>
              </a:prstGeom>
              <a:blipFill rotWithShape="1">
                <a:blip r:embed="rId12"/>
                <a:stretch>
                  <a:fillRect l="-48" t="-9" r="11" b="1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Text Box 3"/>
          <p:cNvSpPr txBox="1">
            <a:spLocks noChangeArrowheads="1"/>
          </p:cNvSpPr>
          <p:nvPr/>
        </p:nvSpPr>
        <p:spPr bwMode="auto">
          <a:xfrm>
            <a:off x="5190447" y="103531"/>
            <a:ext cx="3953553" cy="250680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  <a:miter lim="800000"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lIns="144000" tIns="144000" bIns="144000">
            <a:spAutoFit/>
          </a:bodyPr>
          <a:lstStyle/>
          <a:p>
            <a:pPr marL="342900" indent="-342900">
              <a:buAutoNum type="arabicPeriod"/>
              <a:defRPr/>
            </a:pP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n</a:t>
            </a:r>
            <a:r>
              <a:rPr lang="en-US" altLang="zh-CN" sz="800" dirty="0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  <a:sym typeface="Symbol" panose="05050102010706020507" pitchFamily="18" charset="2"/>
              </a:rPr>
              <a:t>  </a:t>
            </a: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length(weights)</a:t>
            </a:r>
            <a:endParaRPr lang="en-US" altLang="zh-CN" sz="800" dirty="0"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charset="0"/>
            </a:endParaRPr>
          </a:p>
          <a:p>
            <a:pPr marL="342900" indent="-342900">
              <a:buAutoNum type="arabicPeriod"/>
              <a:defRPr/>
            </a:pPr>
            <a:r>
              <a:rPr lang="pl-PL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For  x</a:t>
            </a:r>
            <a:r>
              <a:rPr lang="en-US" altLang="zh-CN" sz="800" dirty="0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  <a:sym typeface="Symbol" panose="05050102010706020507" pitchFamily="18" charset="2"/>
              </a:rPr>
              <a:t>  </a:t>
            </a:r>
            <a:r>
              <a:rPr lang="pl-PL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0 To  </a:t>
            </a: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C</a:t>
            </a:r>
            <a:r>
              <a:rPr lang="pl-PL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  Do </a:t>
            </a:r>
            <a:endParaRPr lang="en-US" altLang="zh-CN" sz="800" dirty="0"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charset="0"/>
            </a:endParaRPr>
          </a:p>
          <a:p>
            <a:pPr marL="342900" indent="-342900">
              <a:buAutoNum type="arabicPeriod"/>
              <a:defRPr/>
            </a:pPr>
            <a:r>
              <a:rPr lang="pt-BR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    For j</a:t>
            </a:r>
            <a:r>
              <a:rPr lang="en-US" altLang="zh-CN" sz="800" dirty="0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  <a:sym typeface="Symbol" panose="05050102010706020507" pitchFamily="18" charset="2"/>
              </a:rPr>
              <a:t>  </a:t>
            </a:r>
            <a:r>
              <a:rPr lang="pt-BR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1 To n Do</a:t>
            </a:r>
            <a:endParaRPr lang="pt-BR" altLang="zh-CN" sz="800" dirty="0"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charset="0"/>
            </a:endParaRPr>
          </a:p>
          <a:p>
            <a:pPr marL="342900" indent="-342900">
              <a:buAutoNum type="arabicPeriod"/>
              <a:defRPr/>
            </a:pP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        ITEMS[</a:t>
            </a:r>
            <a:r>
              <a:rPr lang="en-US" altLang="zh-CN" sz="800" dirty="0" err="1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x,j</a:t>
            </a: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] </a:t>
            </a:r>
            <a:r>
              <a:rPr lang="en-US" altLang="zh-CN" sz="800" dirty="0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  <a:sym typeface="Symbol" panose="05050102010706020507" pitchFamily="18" charset="2"/>
              </a:rPr>
              <a:t></a:t>
            </a: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 ∅ </a:t>
            </a:r>
            <a:endParaRPr lang="en-US" altLang="zh-CN" sz="800" dirty="0"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charset="0"/>
            </a:endParaRPr>
          </a:p>
          <a:p>
            <a:pPr marL="342900" indent="-342900">
              <a:buAutoNum type="arabicPeriod"/>
              <a:defRPr/>
            </a:pPr>
            <a:r>
              <a:rPr lang="pl-PL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For   x</a:t>
            </a:r>
            <a:r>
              <a:rPr lang="en-US" altLang="zh-CN" sz="800" dirty="0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  <a:sym typeface="Symbol" panose="05050102010706020507" pitchFamily="18" charset="2"/>
              </a:rPr>
              <a:t>  </a:t>
            </a:r>
            <a:r>
              <a:rPr lang="pl-PL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0   To   </a:t>
            </a: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C</a:t>
            </a:r>
            <a:r>
              <a:rPr lang="pl-PL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   Do </a:t>
            </a:r>
            <a:endParaRPr lang="en-US" altLang="zh-CN" sz="800" dirty="0"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charset="0"/>
            </a:endParaRPr>
          </a:p>
          <a:p>
            <a:pPr marL="342900" indent="-342900">
              <a:buAutoNum type="arabicPeriod"/>
              <a:defRPr/>
            </a:pP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    K[x,0] </a:t>
            </a:r>
            <a:r>
              <a:rPr lang="en-US" altLang="zh-CN" sz="800" dirty="0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  <a:sym typeface="Symbol" panose="05050102010706020507" pitchFamily="18" charset="2"/>
              </a:rPr>
              <a:t></a:t>
            </a: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 0  </a:t>
            </a:r>
            <a:r>
              <a:rPr lang="pt-BR" altLang="zh-CN" sz="800" dirty="0">
                <a:latin typeface="Consolas" panose="020B0609020204030204" pitchFamily="49" charset="0"/>
                <a:ea typeface="楷体" panose="02010609060101010101" pitchFamily="49" charset="-122"/>
                <a:cs typeface="Times New Roman" panose="02020603050405020304" charset="0"/>
              </a:rPr>
              <a:t>/*</a:t>
            </a:r>
            <a:r>
              <a:rPr lang="zh-CN" altLang="en-US" sz="800" dirty="0">
                <a:latin typeface="Consolas" panose="020B0609020204030204" pitchFamily="49" charset="0"/>
                <a:ea typeface="楷体" panose="02010609060101010101" pitchFamily="49" charset="-122"/>
                <a:cs typeface="Times New Roman" panose="02020603050405020304" charset="0"/>
              </a:rPr>
              <a:t>初始化第</a:t>
            </a:r>
            <a:r>
              <a:rPr lang="en-US" altLang="zh-CN" sz="800" dirty="0">
                <a:latin typeface="Consolas" panose="020B0609020204030204" pitchFamily="49" charset="0"/>
                <a:ea typeface="楷体" panose="02010609060101010101" pitchFamily="49" charset="-122"/>
                <a:cs typeface="Times New Roman" panose="02020603050405020304" charset="0"/>
              </a:rPr>
              <a:t>0</a:t>
            </a:r>
            <a:r>
              <a:rPr lang="zh-CN" altLang="en-US" sz="800" dirty="0">
                <a:latin typeface="Consolas" panose="020B0609020204030204" pitchFamily="49" charset="0"/>
                <a:ea typeface="楷体" panose="02010609060101010101" pitchFamily="49" charset="-122"/>
                <a:cs typeface="Times New Roman" panose="02020603050405020304" charset="0"/>
              </a:rPr>
              <a:t>列*</a:t>
            </a:r>
            <a:r>
              <a:rPr lang="en-US" altLang="zh-CN" sz="800" dirty="0">
                <a:latin typeface="Consolas" panose="020B0609020204030204" pitchFamily="49" charset="0"/>
                <a:ea typeface="楷体" panose="02010609060101010101" pitchFamily="49" charset="-122"/>
                <a:cs typeface="Times New Roman" panose="02020603050405020304" charset="0"/>
              </a:rPr>
              <a:t>/</a:t>
            </a:r>
            <a:endParaRPr lang="en-US" altLang="zh-CN" sz="800" dirty="0"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charset="0"/>
            </a:endParaRPr>
          </a:p>
          <a:p>
            <a:pPr marL="342900" indent="-342900">
              <a:buAutoNum type="arabicPeriod"/>
              <a:defRPr/>
            </a:pPr>
            <a:r>
              <a:rPr lang="pt-BR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For   j</a:t>
            </a:r>
            <a:r>
              <a:rPr lang="en-US" altLang="zh-CN" sz="800" dirty="0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  <a:sym typeface="Symbol" panose="05050102010706020507" pitchFamily="18" charset="2"/>
              </a:rPr>
              <a:t>  </a:t>
            </a:r>
            <a:r>
              <a:rPr lang="pt-BR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1   To   n    Do</a:t>
            </a:r>
            <a:endParaRPr lang="pt-BR" altLang="zh-CN" sz="800" dirty="0"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charset="0"/>
            </a:endParaRPr>
          </a:p>
          <a:p>
            <a:pPr marL="342900" indent="-342900">
              <a:buAutoNum type="arabicPeriod"/>
              <a:defRPr/>
            </a:pP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    K[0,j] </a:t>
            </a:r>
            <a:r>
              <a:rPr lang="en-US" altLang="zh-CN" sz="800" dirty="0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  <a:sym typeface="Symbol" panose="05050102010706020507" pitchFamily="18" charset="2"/>
              </a:rPr>
              <a:t></a:t>
            </a: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 0 </a:t>
            </a:r>
            <a:r>
              <a:rPr lang="pt-BR" altLang="zh-CN" sz="800" dirty="0">
                <a:latin typeface="Consolas" panose="020B0609020204030204" pitchFamily="49" charset="0"/>
                <a:ea typeface="楷体" panose="02010609060101010101" pitchFamily="49" charset="-122"/>
                <a:cs typeface="Times New Roman" panose="02020603050405020304" charset="0"/>
              </a:rPr>
              <a:t>/*</a:t>
            </a:r>
            <a:r>
              <a:rPr lang="zh-CN" altLang="en-US" sz="800" dirty="0">
                <a:latin typeface="Consolas" panose="020B0609020204030204" pitchFamily="49" charset="0"/>
                <a:ea typeface="楷体" panose="02010609060101010101" pitchFamily="49" charset="-122"/>
                <a:cs typeface="Times New Roman" panose="02020603050405020304" charset="0"/>
              </a:rPr>
              <a:t>初始化第</a:t>
            </a:r>
            <a:r>
              <a:rPr lang="en-US" altLang="zh-CN" sz="800" dirty="0">
                <a:latin typeface="Consolas" panose="020B0609020204030204" pitchFamily="49" charset="0"/>
                <a:ea typeface="楷体" panose="02010609060101010101" pitchFamily="49" charset="-122"/>
                <a:cs typeface="Times New Roman" panose="02020603050405020304" charset="0"/>
              </a:rPr>
              <a:t>0</a:t>
            </a:r>
            <a:r>
              <a:rPr lang="zh-CN" altLang="en-US" sz="800" dirty="0">
                <a:latin typeface="Consolas" panose="020B0609020204030204" pitchFamily="49" charset="0"/>
                <a:ea typeface="楷体" panose="02010609060101010101" pitchFamily="49" charset="-122"/>
                <a:cs typeface="Times New Roman" panose="02020603050405020304" charset="0"/>
              </a:rPr>
              <a:t>行*</a:t>
            </a:r>
            <a:r>
              <a:rPr lang="en-US" altLang="zh-CN" sz="800" dirty="0">
                <a:latin typeface="Consolas" panose="020B0609020204030204" pitchFamily="49" charset="0"/>
                <a:ea typeface="楷体" panose="02010609060101010101" pitchFamily="49" charset="-122"/>
                <a:cs typeface="Times New Roman" panose="02020603050405020304" charset="0"/>
              </a:rPr>
              <a:t>/</a:t>
            </a: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 </a:t>
            </a:r>
            <a:endParaRPr lang="en-US" altLang="zh-CN" sz="800" dirty="0"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charset="0"/>
            </a:endParaRPr>
          </a:p>
          <a:p>
            <a:pPr marL="342900" indent="-342900">
              <a:buAutoNum type="arabicPeriod"/>
              <a:defRPr/>
            </a:pPr>
            <a:r>
              <a:rPr lang="pl-PL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For   x</a:t>
            </a:r>
            <a:r>
              <a:rPr lang="en-US" altLang="zh-CN" sz="800" dirty="0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  <a:sym typeface="Symbol" panose="05050102010706020507" pitchFamily="18" charset="2"/>
              </a:rPr>
              <a:t>  </a:t>
            </a:r>
            <a:r>
              <a:rPr lang="pl-PL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0   To   </a:t>
            </a: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C</a:t>
            </a:r>
            <a:r>
              <a:rPr lang="pl-PL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   Do </a:t>
            </a:r>
            <a:endParaRPr lang="en-US" altLang="zh-CN" sz="800" dirty="0"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charset="0"/>
            </a:endParaRPr>
          </a:p>
          <a:p>
            <a:pPr marL="342900" indent="-342900">
              <a:buAutoNum type="arabicPeriod"/>
              <a:defRPr/>
            </a:pPr>
            <a:r>
              <a:rPr lang="pt-BR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    For   j</a:t>
            </a:r>
            <a:r>
              <a:rPr lang="en-US" altLang="zh-CN" sz="800" dirty="0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  <a:sym typeface="Symbol" panose="05050102010706020507" pitchFamily="18" charset="2"/>
              </a:rPr>
              <a:t>  </a:t>
            </a:r>
            <a:r>
              <a:rPr lang="pt-BR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1   To   n    Do</a:t>
            </a:r>
            <a:endParaRPr lang="pt-BR" altLang="zh-CN" sz="800" dirty="0"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charset="0"/>
            </a:endParaRPr>
          </a:p>
          <a:p>
            <a:pPr marL="342900" indent="-342900">
              <a:buAutoNum type="arabicPeriod"/>
              <a:defRPr/>
            </a:pP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        </a:t>
            </a:r>
            <a:r>
              <a:rPr lang="pl-PL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K[x</a:t>
            </a: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,</a:t>
            </a:r>
            <a:r>
              <a:rPr lang="pl-PL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j] </a:t>
            </a:r>
            <a:r>
              <a:rPr lang="en-US" altLang="zh-CN" sz="800" dirty="0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  <a:sym typeface="Symbol" panose="05050102010706020507" pitchFamily="18" charset="2"/>
              </a:rPr>
              <a:t></a:t>
            </a:r>
            <a:r>
              <a:rPr lang="pl-PL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 K[x</a:t>
            </a: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,</a:t>
            </a:r>
            <a:r>
              <a:rPr lang="pl-PL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j-1]</a:t>
            </a:r>
            <a:endParaRPr lang="pl-PL" altLang="zh-CN" sz="800" dirty="0"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charset="0"/>
            </a:endParaRPr>
          </a:p>
          <a:p>
            <a:pPr marL="342900" indent="-342900">
              <a:buAutoNum type="arabicPeriod"/>
              <a:defRPr/>
            </a:pP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        IF </a:t>
            </a:r>
            <a:r>
              <a:rPr lang="en-US" altLang="zh-CN" sz="800" dirty="0" err="1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w</a:t>
            </a:r>
            <a:r>
              <a:rPr lang="en-US" altLang="zh-CN" sz="800" baseline="-25000" dirty="0" err="1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j</a:t>
            </a: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 ≤ x THEN</a:t>
            </a:r>
            <a:endParaRPr lang="en-US" altLang="zh-CN" sz="800" dirty="0"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charset="0"/>
            </a:endParaRPr>
          </a:p>
          <a:p>
            <a:pPr marL="342900" indent="-342900">
              <a:buAutoNum type="arabicPeriod"/>
              <a:defRPr/>
            </a:pP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            K[</a:t>
            </a:r>
            <a:r>
              <a:rPr lang="en-US" altLang="zh-CN" sz="800" dirty="0" err="1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x,j</a:t>
            </a: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] </a:t>
            </a:r>
            <a:r>
              <a:rPr lang="en-US" altLang="zh-CN" sz="800" dirty="0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  <a:sym typeface="Symbol" panose="05050102010706020507" pitchFamily="18" charset="2"/>
              </a:rPr>
              <a:t></a:t>
            </a: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 max{ K[</a:t>
            </a:r>
            <a:r>
              <a:rPr lang="en-US" altLang="zh-CN" sz="800" dirty="0" err="1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x,j</a:t>
            </a: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], K[x – w</a:t>
            </a:r>
            <a:r>
              <a:rPr lang="en-US" altLang="zh-CN" sz="800" baseline="-250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j</a:t>
            </a: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,j-1] + </a:t>
            </a:r>
            <a:r>
              <a:rPr lang="en-US" altLang="zh-CN" sz="800" dirty="0" err="1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v</a:t>
            </a:r>
            <a:r>
              <a:rPr lang="en-US" altLang="zh-CN" sz="800" baseline="-25000" dirty="0" err="1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j</a:t>
            </a: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 }</a:t>
            </a:r>
            <a:endParaRPr lang="en-US" altLang="zh-CN" sz="800" dirty="0"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charset="0"/>
            </a:endParaRPr>
          </a:p>
          <a:p>
            <a:pPr marL="342900" indent="-342900">
              <a:buAutoNum type="arabicPeriod"/>
              <a:defRPr/>
            </a:pP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            IF k[</a:t>
            </a:r>
            <a:r>
              <a:rPr lang="en-US" altLang="zh-CN" sz="800" dirty="0" err="1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x,j</a:t>
            </a: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] was updated THEN</a:t>
            </a:r>
            <a:endParaRPr lang="en-US" altLang="zh-CN" sz="800" dirty="0"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charset="0"/>
            </a:endParaRPr>
          </a:p>
          <a:p>
            <a:pPr marL="342900" indent="-342900">
              <a:buAutoNum type="arabicPeriod"/>
              <a:defRPr/>
            </a:pP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                ITEMS[</a:t>
            </a:r>
            <a:r>
              <a:rPr lang="en-US" altLang="zh-CN" sz="800" dirty="0" err="1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x,j</a:t>
            </a: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]</a:t>
            </a:r>
            <a:r>
              <a:rPr lang="en-US" altLang="zh-CN" sz="800" dirty="0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  <a:sym typeface="Symbol" panose="05050102010706020507" pitchFamily="18" charset="2"/>
              </a:rPr>
              <a:t>  </a:t>
            </a: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ITEMS[x – w</a:t>
            </a:r>
            <a:r>
              <a:rPr lang="en-US" altLang="zh-CN" sz="800" baseline="-250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j</a:t>
            </a: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,j-1]∪ {ITEM j}</a:t>
            </a:r>
            <a:endParaRPr lang="en-US" altLang="zh-CN" sz="800" dirty="0"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charset="0"/>
            </a:endParaRPr>
          </a:p>
          <a:p>
            <a:pPr marL="342900" indent="-342900">
              <a:buAutoNum type="arabicPeriod"/>
              <a:defRPr/>
            </a:pP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            ELSE</a:t>
            </a:r>
            <a:endParaRPr lang="en-US" altLang="zh-CN" sz="800" dirty="0"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charset="0"/>
            </a:endParaRPr>
          </a:p>
          <a:p>
            <a:pPr marL="342900" indent="-342900">
              <a:buAutoNum type="arabicPeriod"/>
              <a:defRPr/>
            </a:pP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                ITEMS[</a:t>
            </a:r>
            <a:r>
              <a:rPr lang="en-US" altLang="zh-CN" sz="800" dirty="0" err="1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x,j</a:t>
            </a: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]</a:t>
            </a:r>
            <a:r>
              <a:rPr lang="en-US" altLang="zh-CN" sz="800" dirty="0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  <a:sym typeface="Symbol" panose="05050102010706020507" pitchFamily="18" charset="2"/>
              </a:rPr>
              <a:t>  </a:t>
            </a: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ITEMS[x,j-1] </a:t>
            </a:r>
            <a:endParaRPr lang="en-US" altLang="zh-CN" sz="800" dirty="0"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charset="0"/>
            </a:endParaRPr>
          </a:p>
          <a:p>
            <a:pPr marL="342900" indent="-342900">
              <a:buAutoNum type="arabicPeriod"/>
              <a:defRPr/>
            </a:pP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Return K[</a:t>
            </a:r>
            <a:r>
              <a:rPr lang="en-US" altLang="zh-CN" sz="800" dirty="0" err="1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C,n</a:t>
            </a: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], ITEMS[</a:t>
            </a:r>
            <a:r>
              <a:rPr lang="en-US" altLang="zh-CN" sz="800" dirty="0" err="1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C,n</a:t>
            </a: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]</a:t>
            </a:r>
            <a:endParaRPr lang="en-US" altLang="zh-CN" sz="800" dirty="0"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2" name="矩形 61"/>
              <p:cNvSpPr/>
              <p:nvPr/>
            </p:nvSpPr>
            <p:spPr>
              <a:xfrm>
                <a:off x="5020956" y="3336237"/>
                <a:ext cx="4007015" cy="66261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𝐾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i="1" dirty="0" err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charset="0"/>
                            </a:rPr>
                          </m:ctrlPr>
                        </m:dPr>
                        <m:e>
                          <m:r>
                            <a:rPr lang="en-US" altLang="zh-CN" i="1" dirty="0" err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charset="0"/>
                            </a:rPr>
                            <m:t>𝑥</m:t>
                          </m:r>
                          <m:r>
                            <a:rPr lang="en-US" altLang="zh-CN" i="1" dirty="0" err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charset="0"/>
                            </a:rPr>
                            <m:t>,</m:t>
                          </m:r>
                          <m:r>
                            <a:rPr lang="en-US" altLang="zh-CN" i="1" dirty="0" err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charset="0"/>
                            </a:rPr>
                            <m:t>𝑗</m:t>
                          </m:r>
                        </m:e>
                      </m:d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=</m:t>
                      </m:r>
                    </m:oMath>
                  </m:oMathPara>
                </a14:m>
                <a:endParaRPr lang="en-US" altLang="zh-CN" i="1" dirty="0">
                  <a:solidFill>
                    <a:srgbClr val="0000FF"/>
                  </a:solidFill>
                  <a:latin typeface="Cambria Math" panose="02040503050406030204" pitchFamily="18" charset="0"/>
                  <a:ea typeface="楷体" panose="02010609060101010101" pitchFamily="49" charset="-122"/>
                  <a:cs typeface="Times New Roman" panose="02020603050405020304" charset="0"/>
                </a:endParaRP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𝑚𝑎𝑥</m:t>
                      </m:r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⁡{</m:t>
                      </m:r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𝐾</m:t>
                      </m:r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[</m:t>
                      </m:r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𝑥</m:t>
                      </m:r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, </m:t>
                      </m:r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𝑗</m:t>
                      </m:r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−</m:t>
                      </m:r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1</m:t>
                      </m:r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] , </m:t>
                      </m:r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𝐾</m:t>
                      </m:r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[</m:t>
                      </m:r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𝑥</m:t>
                      </m:r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 –</m:t>
                      </m:r>
                      <m:sSub>
                        <m:sSubPr>
                          <m:ctrlPr>
                            <a:rPr lang="en-US" altLang="zh-CN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charset="0"/>
                            </a:rPr>
                            <m:t>𝑗</m:t>
                          </m:r>
                        </m:sub>
                      </m:sSub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, </m:t>
                      </m:r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𝑗</m:t>
                      </m:r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−</m:t>
                      </m:r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1</m:t>
                      </m:r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] +</m:t>
                      </m:r>
                      <m:sSub>
                        <m:sSubPr>
                          <m:ctrlPr>
                            <a:rPr lang="en-US" altLang="zh-CN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charset="0"/>
                            </a:rPr>
                            <m:t>𝑗</m:t>
                          </m:r>
                        </m:sub>
                      </m:sSub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}</m:t>
                      </m:r>
                    </m:oMath>
                  </m:oMathPara>
                </a14:m>
                <a:endParaRPr lang="en-US" altLang="zh-CN" dirty="0">
                  <a:solidFill>
                    <a:srgbClr val="0000FF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62" name="矩形 6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0956" y="3336237"/>
                <a:ext cx="4007015" cy="662617"/>
              </a:xfrm>
              <a:prstGeom prst="rect">
                <a:avLst/>
              </a:prstGeom>
              <a:blipFill rotWithShape="1">
                <a:blip r:embed="rId13"/>
                <a:stretch>
                  <a:fillRect t="-88" r="4" b="-322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2119537" y="2015068"/>
            <a:ext cx="2774094" cy="699992"/>
            <a:chOff x="628650" y="2737674"/>
            <a:chExt cx="3565004" cy="857179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5" name="Rectangle 4"/>
            <p:cNvSpPr/>
            <p:nvPr/>
          </p:nvSpPr>
          <p:spPr>
            <a:xfrm>
              <a:off x="628650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rPr>
                <a:t>0</a:t>
              </a:r>
              <a:endParaRPr lang="en-US" dirty="0">
                <a:solidFill>
                  <a:schemeClr val="tx1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1519901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rPr>
                <a:t>0</a:t>
              </a:r>
              <a:endParaRPr lang="en-US" dirty="0">
                <a:solidFill>
                  <a:schemeClr val="tx1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2411152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rPr>
                <a:t>0</a:t>
              </a:r>
              <a:endParaRPr lang="en-US" dirty="0">
                <a:solidFill>
                  <a:schemeClr val="tx1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3302403" y="2738326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rPr>
                <a:t>0</a:t>
              </a:r>
              <a:endParaRPr lang="en-US" dirty="0">
                <a:solidFill>
                  <a:schemeClr val="tx1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15436" y="5221525"/>
            <a:ext cx="1168789" cy="1168789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3688355" y="5237725"/>
            <a:ext cx="3673114" cy="1475713"/>
            <a:chOff x="-479811" y="1751737"/>
            <a:chExt cx="5881453" cy="2600511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11626" y="1998496"/>
              <a:ext cx="890016" cy="890016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98981" y="1966357"/>
              <a:ext cx="922155" cy="922155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23804" y="1751737"/>
              <a:ext cx="1136775" cy="1136775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-479809" y="3113586"/>
              <a:ext cx="1729993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rPr>
                <a:t>Weight:</a:t>
              </a:r>
              <a:endParaRPr lang="en-US" dirty="0">
                <a:solidFill>
                  <a:schemeClr val="accent4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-479809" y="3701409"/>
              <a:ext cx="1729993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rPr>
                <a:t>Value:</a:t>
              </a:r>
              <a:endParaRPr lang="en-US" dirty="0">
                <a:solidFill>
                  <a:schemeClr val="accent1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782501" y="3005866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rPr>
                <a:t>1</a:t>
              </a:r>
              <a:endParaRPr lang="en-US" dirty="0">
                <a:solidFill>
                  <a:schemeClr val="accent4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250794" y="3005864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rPr>
                <a:t>2</a:t>
              </a:r>
              <a:endParaRPr lang="en-US" dirty="0">
                <a:solidFill>
                  <a:schemeClr val="accent4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718736" y="3005862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rPr>
                <a:t>3</a:t>
              </a:r>
              <a:endParaRPr lang="en-US" dirty="0">
                <a:solidFill>
                  <a:schemeClr val="accent4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747641" y="3701409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rPr>
                <a:t>1</a:t>
              </a:r>
              <a:endParaRPr lang="en-US" dirty="0">
                <a:solidFill>
                  <a:schemeClr val="accent1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3215758" y="3667231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rPr>
                <a:t>4</a:t>
              </a:r>
              <a:endParaRPr lang="en-US" dirty="0">
                <a:solidFill>
                  <a:schemeClr val="accent1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4718736" y="3655655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rPr>
                <a:t>6</a:t>
              </a:r>
              <a:endParaRPr lang="en-US" dirty="0">
                <a:solidFill>
                  <a:schemeClr val="accent1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-479811" y="2402818"/>
              <a:ext cx="177038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5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rPr>
                <a:t>Item:</a:t>
              </a:r>
              <a:endParaRPr lang="en-US" dirty="0">
                <a:solidFill>
                  <a:schemeClr val="accent5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7592138" y="6313328"/>
            <a:ext cx="19445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7030A0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rPr>
              <a:t>Capacity: 3</a:t>
            </a:r>
            <a:endParaRPr lang="en-US" sz="2000" dirty="0">
              <a:solidFill>
                <a:srgbClr val="7030A0"/>
              </a:solidFill>
              <a:latin typeface="Times New Roman" panose="02020603050405020304" charset="0"/>
              <a:ea typeface="楷体" panose="02010609060101010101" pitchFamily="49" charset="-122"/>
              <a:cs typeface="Times New Roman" panose="02020603050405020304" charset="0"/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2117568" y="2714528"/>
            <a:ext cx="2774094" cy="699992"/>
            <a:chOff x="628650" y="2737674"/>
            <a:chExt cx="3565004" cy="857179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32" name="Rectangle 31"/>
            <p:cNvSpPr/>
            <p:nvPr/>
          </p:nvSpPr>
          <p:spPr>
            <a:xfrm>
              <a:off x="628650" y="2737674"/>
              <a:ext cx="891251" cy="856527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rPr>
                <a:t>0</a:t>
              </a:r>
              <a:endParaRPr lang="en-US" dirty="0">
                <a:solidFill>
                  <a:schemeClr val="tx1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1519901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rPr>
                <a:t>1</a:t>
              </a:r>
              <a:endParaRPr lang="en-US" dirty="0">
                <a:solidFill>
                  <a:schemeClr val="tx1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411152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rPr>
                <a:t>1</a:t>
              </a:r>
              <a:endParaRPr lang="en-US" dirty="0">
                <a:solidFill>
                  <a:schemeClr val="tx1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3302403" y="2738326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dirty="0">
                <a:solidFill>
                  <a:schemeClr val="tx1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2117568" y="3413313"/>
            <a:ext cx="2774094" cy="699992"/>
            <a:chOff x="628650" y="2737674"/>
            <a:chExt cx="3565004" cy="857179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38" name="Rectangle 37"/>
            <p:cNvSpPr/>
            <p:nvPr/>
          </p:nvSpPr>
          <p:spPr>
            <a:xfrm>
              <a:off x="628650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rPr>
                <a:t>0</a:t>
              </a:r>
              <a:endParaRPr lang="en-US" dirty="0">
                <a:solidFill>
                  <a:schemeClr val="tx1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1519901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rPr>
                <a:t>1</a:t>
              </a:r>
              <a:endParaRPr lang="en-US" dirty="0">
                <a:solidFill>
                  <a:schemeClr val="tx1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2411152" y="2737674"/>
              <a:ext cx="891251" cy="85652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rPr>
                <a:t>4</a:t>
              </a:r>
              <a:endParaRPr lang="en-US" dirty="0">
                <a:solidFill>
                  <a:schemeClr val="tx1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3302403" y="2738326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dirty="0">
                <a:solidFill>
                  <a:schemeClr val="tx1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2117568" y="4111105"/>
            <a:ext cx="2774094" cy="699992"/>
            <a:chOff x="628650" y="2737674"/>
            <a:chExt cx="3565004" cy="857179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44" name="Rectangle 43"/>
            <p:cNvSpPr/>
            <p:nvPr/>
          </p:nvSpPr>
          <p:spPr>
            <a:xfrm>
              <a:off x="628650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rPr>
                <a:t>0</a:t>
              </a:r>
              <a:endParaRPr lang="en-US" dirty="0">
                <a:solidFill>
                  <a:schemeClr val="tx1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1519901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rPr>
                <a:t>1</a:t>
              </a:r>
              <a:endParaRPr lang="en-US" dirty="0">
                <a:solidFill>
                  <a:schemeClr val="tx1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2411152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dirty="0">
                <a:solidFill>
                  <a:schemeClr val="tx1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3302403" y="2738326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dirty="0">
                <a:solidFill>
                  <a:schemeClr val="tx1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</p:grpSp>
      <p:pic>
        <p:nvPicPr>
          <p:cNvPr id="49" name="Picture 4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6192" y="4328932"/>
            <a:ext cx="478947" cy="435192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6192" y="3563080"/>
            <a:ext cx="478947" cy="435192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9909" y="2872314"/>
            <a:ext cx="478947" cy="435192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048" y="3563080"/>
            <a:ext cx="527428" cy="479244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805" y="4328932"/>
            <a:ext cx="527428" cy="479244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0" y="4416041"/>
            <a:ext cx="467136" cy="424460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7797" y="2901331"/>
            <a:ext cx="478947" cy="435192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8377" y="3610496"/>
            <a:ext cx="478947" cy="435192"/>
          </a:xfrm>
          <a:prstGeom prst="rect">
            <a:avLst/>
          </a:prstGeom>
        </p:spPr>
      </p:pic>
      <p:pic>
        <p:nvPicPr>
          <p:cNvPr id="66" name="Picture 6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8377" y="4307613"/>
            <a:ext cx="478947" cy="435192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1902" y="2936230"/>
            <a:ext cx="478947" cy="435192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009404">
            <a:off x="3661523" y="3690435"/>
            <a:ext cx="441007" cy="400718"/>
          </a:xfrm>
          <a:prstGeom prst="rect">
            <a:avLst/>
          </a:prstGeom>
        </p:spPr>
      </p:pic>
      <p:sp>
        <p:nvSpPr>
          <p:cNvPr id="70" name="Rectangle 69"/>
          <p:cNvSpPr/>
          <p:nvPr/>
        </p:nvSpPr>
        <p:spPr>
          <a:xfrm>
            <a:off x="1388747" y="5524009"/>
            <a:ext cx="475267" cy="48652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317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>
              <a:solidFill>
                <a:schemeClr val="tx1"/>
              </a:solidFill>
              <a:latin typeface="Times New Roman" panose="02020603050405020304" charset="0"/>
              <a:ea typeface="楷体" panose="02010609060101010101" pitchFamily="49" charset="-122"/>
              <a:cs typeface="Times New Roman" panose="02020603050405020304" charset="0"/>
            </a:endParaRPr>
          </a:p>
        </p:txBody>
      </p:sp>
      <p:sp>
        <p:nvSpPr>
          <p:cNvPr id="71" name="Rectangle 70"/>
          <p:cNvSpPr/>
          <p:nvPr/>
        </p:nvSpPr>
        <p:spPr>
          <a:xfrm>
            <a:off x="476286" y="5527085"/>
            <a:ext cx="478947" cy="483449"/>
          </a:xfrm>
          <a:prstGeom prst="rect">
            <a:avLst/>
          </a:prstGeom>
          <a:solidFill>
            <a:schemeClr val="accent6">
              <a:lumMod val="75000"/>
            </a:schemeClr>
          </a:solidFill>
          <a:ln w="317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>
              <a:solidFill>
                <a:schemeClr val="tx1"/>
              </a:solidFill>
              <a:latin typeface="Times New Roman" panose="02020603050405020304" charset="0"/>
              <a:ea typeface="楷体" panose="02010609060101010101" pitchFamily="49" charset="-122"/>
              <a:cs typeface="Times New Roman" panose="02020603050405020304" charset="0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337143" y="6056700"/>
            <a:ext cx="10879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rPr>
              <a:t>current entry</a:t>
            </a:r>
            <a:endParaRPr lang="en-US">
              <a:latin typeface="Times New Roman" panose="02020603050405020304" charset="0"/>
              <a:ea typeface="楷体" panose="02010609060101010101" pitchFamily="49" charset="-122"/>
              <a:cs typeface="Times New Roman" panose="02020603050405020304" charset="0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1273424" y="6035788"/>
            <a:ext cx="16179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rPr>
              <a:t>relevant previous entry</a:t>
            </a:r>
            <a:endParaRPr lang="en-US">
              <a:latin typeface="Times New Roman" panose="02020603050405020304" charset="0"/>
              <a:ea typeface="楷体" panose="02010609060101010101" pitchFamily="49" charset="-122"/>
              <a:cs typeface="Times New Roman" panose="02020603050405020304" charset="0"/>
            </a:endParaRPr>
          </a:p>
        </p:txBody>
      </p:sp>
      <p:sp>
        <p:nvSpPr>
          <p:cNvPr id="9" name="Title 29"/>
          <p:cNvSpPr>
            <a:spLocks noGrp="1"/>
          </p:cNvSpPr>
          <p:nvPr>
            <p:ph type="title"/>
          </p:nvPr>
        </p:nvSpPr>
        <p:spPr>
          <a:xfrm>
            <a:off x="-67945" y="271145"/>
            <a:ext cx="8229600" cy="1143000"/>
          </a:xfrm>
        </p:spPr>
        <p:txBody>
          <a:bodyPr/>
          <a:lstStyle/>
          <a:p>
            <a:r>
              <a:rPr lang="zh-CN" altLang="en-US" dirty="0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rPr>
              <a:t>示例</a:t>
            </a:r>
            <a:endParaRPr lang="zh-CN" altLang="en-US" dirty="0">
              <a:latin typeface="Times New Roman" panose="02020603050405020304" charset="0"/>
              <a:ea typeface="楷体" panose="02010609060101010101" pitchFamily="49" charset="-122"/>
              <a:cs typeface="Times New Roman" panose="0202060305040502030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4" name="TextBox 54"/>
              <p:cNvSpPr txBox="1"/>
              <p:nvPr/>
            </p:nvSpPr>
            <p:spPr>
              <a:xfrm>
                <a:off x="1392820" y="2160378"/>
                <a:ext cx="7407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𝑗</m:t>
                      </m:r>
                      <m:r>
                        <a:rPr lang="en-US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=</m:t>
                      </m:r>
                      <m:r>
                        <a:rPr lang="en-US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0</m:t>
                      </m:r>
                    </m:oMath>
                  </m:oMathPara>
                </a14:m>
                <a:endParaRPr lang="en-US" dirty="0">
                  <a:solidFill>
                    <a:srgbClr val="0000FF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64" name="TextBox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2820" y="2160378"/>
                <a:ext cx="740780" cy="369332"/>
              </a:xfrm>
              <a:prstGeom prst="rect">
                <a:avLst/>
              </a:prstGeom>
              <a:blipFill rotWithShape="1">
                <a:blip r:embed="rId5"/>
                <a:stretch>
                  <a:fillRect l="-36" t="-29" b="1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4" name="TextBox 55"/>
              <p:cNvSpPr txBox="1"/>
              <p:nvPr/>
            </p:nvSpPr>
            <p:spPr>
              <a:xfrm>
                <a:off x="1392820" y="2933216"/>
                <a:ext cx="7407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𝑗</m:t>
                      </m:r>
                      <m:r>
                        <a:rPr lang="en-US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=</m:t>
                      </m:r>
                      <m:r>
                        <a:rPr lang="en-US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1</m:t>
                      </m:r>
                    </m:oMath>
                  </m:oMathPara>
                </a14:m>
                <a:endParaRPr lang="en-US" dirty="0">
                  <a:solidFill>
                    <a:srgbClr val="0000FF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74" name="TextBox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2820" y="2933216"/>
                <a:ext cx="740780" cy="369332"/>
              </a:xfrm>
              <a:prstGeom prst="rect">
                <a:avLst/>
              </a:prstGeom>
              <a:blipFill rotWithShape="1">
                <a:blip r:embed="rId6"/>
                <a:stretch>
                  <a:fillRect l="-36" t="-41" b="1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5" name="TextBox 56"/>
              <p:cNvSpPr txBox="1"/>
              <p:nvPr/>
            </p:nvSpPr>
            <p:spPr>
              <a:xfrm>
                <a:off x="1392820" y="3643426"/>
                <a:ext cx="7407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𝑗</m:t>
                      </m:r>
                      <m:r>
                        <a:rPr lang="en-US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=</m:t>
                      </m:r>
                      <m:r>
                        <a:rPr lang="en-US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2</m:t>
                      </m:r>
                    </m:oMath>
                  </m:oMathPara>
                </a14:m>
                <a:endParaRPr lang="en-US" dirty="0">
                  <a:solidFill>
                    <a:srgbClr val="0000FF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75" name="TextBox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2820" y="3643426"/>
                <a:ext cx="740780" cy="369332"/>
              </a:xfrm>
              <a:prstGeom prst="rect">
                <a:avLst/>
              </a:prstGeom>
              <a:blipFill rotWithShape="1">
                <a:blip r:embed="rId7"/>
                <a:stretch>
                  <a:fillRect l="-36" t="-117" b="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6" name="TextBox 57"/>
              <p:cNvSpPr txBox="1"/>
              <p:nvPr/>
            </p:nvSpPr>
            <p:spPr>
              <a:xfrm>
                <a:off x="1342531" y="4361862"/>
                <a:ext cx="7407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𝑗</m:t>
                      </m:r>
                      <m:r>
                        <a:rPr lang="en-US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=</m:t>
                      </m:r>
                      <m:r>
                        <a:rPr lang="en-US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3</m:t>
                      </m:r>
                    </m:oMath>
                  </m:oMathPara>
                </a14:m>
                <a:endParaRPr lang="en-US" dirty="0">
                  <a:solidFill>
                    <a:srgbClr val="0000FF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76" name="TextBox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2531" y="4361862"/>
                <a:ext cx="740780" cy="369332"/>
              </a:xfrm>
              <a:prstGeom prst="rect">
                <a:avLst/>
              </a:prstGeom>
              <a:blipFill rotWithShape="1">
                <a:blip r:embed="rId8"/>
                <a:stretch>
                  <a:fillRect l="-19" t="-13" r="69" b="12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7" name="TextBox 58"/>
              <p:cNvSpPr txBox="1"/>
              <p:nvPr/>
            </p:nvSpPr>
            <p:spPr>
              <a:xfrm>
                <a:off x="2037320" y="1508159"/>
                <a:ext cx="7717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𝑥</m:t>
                      </m:r>
                      <m:r>
                        <a:rPr lang="en-US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=</m:t>
                      </m:r>
                      <m:r>
                        <a:rPr lang="en-US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0</m:t>
                      </m:r>
                    </m:oMath>
                  </m:oMathPara>
                </a14:m>
                <a:endParaRPr lang="en-US" dirty="0">
                  <a:solidFill>
                    <a:srgbClr val="0000FF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77" name="TextBox 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7320" y="1508159"/>
                <a:ext cx="771797" cy="369332"/>
              </a:xfrm>
              <a:prstGeom prst="rect">
                <a:avLst/>
              </a:prstGeom>
              <a:blipFill rotWithShape="1">
                <a:blip r:embed="rId9"/>
                <a:stretch>
                  <a:fillRect l="-31" t="-9" r="66" b="1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8" name="TextBox 59"/>
              <p:cNvSpPr txBox="1"/>
              <p:nvPr/>
            </p:nvSpPr>
            <p:spPr>
              <a:xfrm>
                <a:off x="2730843" y="1508159"/>
                <a:ext cx="7717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𝑥</m:t>
                      </m:r>
                      <m:r>
                        <a:rPr lang="en-US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=</m:t>
                      </m:r>
                      <m:r>
                        <a:rPr lang="en-US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1</m:t>
                      </m:r>
                    </m:oMath>
                  </m:oMathPara>
                </a14:m>
                <a:endParaRPr lang="en-US" dirty="0">
                  <a:solidFill>
                    <a:srgbClr val="0000FF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78" name="TextBox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0843" y="1508159"/>
                <a:ext cx="771797" cy="369332"/>
              </a:xfrm>
              <a:prstGeom prst="rect">
                <a:avLst/>
              </a:prstGeom>
              <a:blipFill rotWithShape="1">
                <a:blip r:embed="rId10"/>
                <a:stretch>
                  <a:fillRect l="-44" t="-9" r="80" b="1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9" name="TextBox 60"/>
              <p:cNvSpPr txBox="1"/>
              <p:nvPr/>
            </p:nvSpPr>
            <p:spPr>
              <a:xfrm>
                <a:off x="3429000" y="1508159"/>
                <a:ext cx="87639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𝑥</m:t>
                      </m:r>
                      <m:r>
                        <a:rPr lang="en-US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=</m:t>
                      </m:r>
                      <m:r>
                        <a:rPr lang="en-US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2</m:t>
                      </m:r>
                    </m:oMath>
                  </m:oMathPara>
                </a14:m>
                <a:endParaRPr lang="en-US" dirty="0">
                  <a:solidFill>
                    <a:srgbClr val="0000FF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79" name="TextBox 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9000" y="1508159"/>
                <a:ext cx="876391" cy="369332"/>
              </a:xfrm>
              <a:prstGeom prst="rect">
                <a:avLst/>
              </a:prstGeom>
              <a:blipFill rotWithShape="1">
                <a:blip r:embed="rId11"/>
                <a:stretch>
                  <a:fillRect t="-9" r="10" b="1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0" name="TextBox 61"/>
              <p:cNvSpPr txBox="1"/>
              <p:nvPr/>
            </p:nvSpPr>
            <p:spPr>
              <a:xfrm>
                <a:off x="4278380" y="1508159"/>
                <a:ext cx="80107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𝑥</m:t>
                      </m:r>
                      <m:r>
                        <a:rPr lang="en-US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=</m:t>
                      </m:r>
                      <m:r>
                        <a:rPr lang="en-US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3</m:t>
                      </m:r>
                    </m:oMath>
                  </m:oMathPara>
                </a14:m>
                <a:endParaRPr lang="en-US" dirty="0">
                  <a:solidFill>
                    <a:srgbClr val="0000FF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80" name="TextBox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8380" y="1508159"/>
                <a:ext cx="801074" cy="369332"/>
              </a:xfrm>
              <a:prstGeom prst="rect">
                <a:avLst/>
              </a:prstGeom>
              <a:blipFill rotWithShape="1">
                <a:blip r:embed="rId12"/>
                <a:stretch>
                  <a:fillRect l="-48" t="-9" r="11" b="1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Text Box 3"/>
          <p:cNvSpPr txBox="1">
            <a:spLocks noChangeArrowheads="1"/>
          </p:cNvSpPr>
          <p:nvPr/>
        </p:nvSpPr>
        <p:spPr bwMode="auto">
          <a:xfrm>
            <a:off x="5190447" y="103531"/>
            <a:ext cx="3953553" cy="250680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  <a:miter lim="800000"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lIns="144000" tIns="144000" bIns="144000">
            <a:spAutoFit/>
          </a:bodyPr>
          <a:lstStyle/>
          <a:p>
            <a:pPr marL="342900" indent="-342900">
              <a:buAutoNum type="arabicPeriod"/>
              <a:defRPr/>
            </a:pP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n</a:t>
            </a:r>
            <a:r>
              <a:rPr lang="en-US" altLang="zh-CN" sz="800" dirty="0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  <a:sym typeface="Symbol" panose="05050102010706020507" pitchFamily="18" charset="2"/>
              </a:rPr>
              <a:t>  </a:t>
            </a: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length(weights)</a:t>
            </a:r>
            <a:endParaRPr lang="en-US" altLang="zh-CN" sz="800" dirty="0"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charset="0"/>
            </a:endParaRPr>
          </a:p>
          <a:p>
            <a:pPr marL="342900" indent="-342900">
              <a:buAutoNum type="arabicPeriod"/>
              <a:defRPr/>
            </a:pPr>
            <a:r>
              <a:rPr lang="pl-PL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For  x</a:t>
            </a:r>
            <a:r>
              <a:rPr lang="en-US" altLang="zh-CN" sz="800" dirty="0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  <a:sym typeface="Symbol" panose="05050102010706020507" pitchFamily="18" charset="2"/>
              </a:rPr>
              <a:t>  </a:t>
            </a:r>
            <a:r>
              <a:rPr lang="pl-PL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0 To  </a:t>
            </a: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C</a:t>
            </a:r>
            <a:r>
              <a:rPr lang="pl-PL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  Do </a:t>
            </a:r>
            <a:endParaRPr lang="en-US" altLang="zh-CN" sz="800" dirty="0"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charset="0"/>
            </a:endParaRPr>
          </a:p>
          <a:p>
            <a:pPr marL="342900" indent="-342900">
              <a:buAutoNum type="arabicPeriod"/>
              <a:defRPr/>
            </a:pPr>
            <a:r>
              <a:rPr lang="pt-BR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    For j</a:t>
            </a:r>
            <a:r>
              <a:rPr lang="en-US" altLang="zh-CN" sz="800" dirty="0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  <a:sym typeface="Symbol" panose="05050102010706020507" pitchFamily="18" charset="2"/>
              </a:rPr>
              <a:t>  </a:t>
            </a:r>
            <a:r>
              <a:rPr lang="pt-BR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1 To n Do</a:t>
            </a:r>
            <a:endParaRPr lang="pt-BR" altLang="zh-CN" sz="800" dirty="0"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charset="0"/>
            </a:endParaRPr>
          </a:p>
          <a:p>
            <a:pPr marL="342900" indent="-342900">
              <a:buAutoNum type="arabicPeriod"/>
              <a:defRPr/>
            </a:pP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        ITEMS[</a:t>
            </a:r>
            <a:r>
              <a:rPr lang="en-US" altLang="zh-CN" sz="800" dirty="0" err="1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x,j</a:t>
            </a: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] </a:t>
            </a:r>
            <a:r>
              <a:rPr lang="en-US" altLang="zh-CN" sz="800" dirty="0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  <a:sym typeface="Symbol" panose="05050102010706020507" pitchFamily="18" charset="2"/>
              </a:rPr>
              <a:t></a:t>
            </a: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 ∅ </a:t>
            </a:r>
            <a:endParaRPr lang="en-US" altLang="zh-CN" sz="800" dirty="0"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charset="0"/>
            </a:endParaRPr>
          </a:p>
          <a:p>
            <a:pPr marL="342900" indent="-342900">
              <a:buAutoNum type="arabicPeriod"/>
              <a:defRPr/>
            </a:pPr>
            <a:r>
              <a:rPr lang="pl-PL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For   x</a:t>
            </a:r>
            <a:r>
              <a:rPr lang="en-US" altLang="zh-CN" sz="800" dirty="0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  <a:sym typeface="Symbol" panose="05050102010706020507" pitchFamily="18" charset="2"/>
              </a:rPr>
              <a:t>  </a:t>
            </a:r>
            <a:r>
              <a:rPr lang="pl-PL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0   To   </a:t>
            </a: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C</a:t>
            </a:r>
            <a:r>
              <a:rPr lang="pl-PL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   Do </a:t>
            </a:r>
            <a:endParaRPr lang="en-US" altLang="zh-CN" sz="800" dirty="0"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charset="0"/>
            </a:endParaRPr>
          </a:p>
          <a:p>
            <a:pPr marL="342900" indent="-342900">
              <a:buAutoNum type="arabicPeriod"/>
              <a:defRPr/>
            </a:pP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    K[x,0] </a:t>
            </a:r>
            <a:r>
              <a:rPr lang="en-US" altLang="zh-CN" sz="800" dirty="0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  <a:sym typeface="Symbol" panose="05050102010706020507" pitchFamily="18" charset="2"/>
              </a:rPr>
              <a:t></a:t>
            </a: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 0  </a:t>
            </a:r>
            <a:r>
              <a:rPr lang="pt-BR" altLang="zh-CN" sz="800" dirty="0">
                <a:latin typeface="Consolas" panose="020B0609020204030204" pitchFamily="49" charset="0"/>
                <a:ea typeface="楷体" panose="02010609060101010101" pitchFamily="49" charset="-122"/>
                <a:cs typeface="Times New Roman" panose="02020603050405020304" charset="0"/>
              </a:rPr>
              <a:t>/*</a:t>
            </a:r>
            <a:r>
              <a:rPr lang="zh-CN" altLang="en-US" sz="800" dirty="0">
                <a:latin typeface="Consolas" panose="020B0609020204030204" pitchFamily="49" charset="0"/>
                <a:ea typeface="楷体" panose="02010609060101010101" pitchFamily="49" charset="-122"/>
                <a:cs typeface="Times New Roman" panose="02020603050405020304" charset="0"/>
              </a:rPr>
              <a:t>初始化第</a:t>
            </a:r>
            <a:r>
              <a:rPr lang="en-US" altLang="zh-CN" sz="800" dirty="0">
                <a:latin typeface="Consolas" panose="020B0609020204030204" pitchFamily="49" charset="0"/>
                <a:ea typeface="楷体" panose="02010609060101010101" pitchFamily="49" charset="-122"/>
                <a:cs typeface="Times New Roman" panose="02020603050405020304" charset="0"/>
              </a:rPr>
              <a:t>0</a:t>
            </a:r>
            <a:r>
              <a:rPr lang="zh-CN" altLang="en-US" sz="800" dirty="0">
                <a:latin typeface="Consolas" panose="020B0609020204030204" pitchFamily="49" charset="0"/>
                <a:ea typeface="楷体" panose="02010609060101010101" pitchFamily="49" charset="-122"/>
                <a:cs typeface="Times New Roman" panose="02020603050405020304" charset="0"/>
              </a:rPr>
              <a:t>列*</a:t>
            </a:r>
            <a:r>
              <a:rPr lang="en-US" altLang="zh-CN" sz="800" dirty="0">
                <a:latin typeface="Consolas" panose="020B0609020204030204" pitchFamily="49" charset="0"/>
                <a:ea typeface="楷体" panose="02010609060101010101" pitchFamily="49" charset="-122"/>
                <a:cs typeface="Times New Roman" panose="02020603050405020304" charset="0"/>
              </a:rPr>
              <a:t>/</a:t>
            </a:r>
            <a:endParaRPr lang="en-US" altLang="zh-CN" sz="800" dirty="0"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charset="0"/>
            </a:endParaRPr>
          </a:p>
          <a:p>
            <a:pPr marL="342900" indent="-342900">
              <a:buAutoNum type="arabicPeriod"/>
              <a:defRPr/>
            </a:pPr>
            <a:r>
              <a:rPr lang="pt-BR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For   j</a:t>
            </a:r>
            <a:r>
              <a:rPr lang="en-US" altLang="zh-CN" sz="800" dirty="0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  <a:sym typeface="Symbol" panose="05050102010706020507" pitchFamily="18" charset="2"/>
              </a:rPr>
              <a:t>  </a:t>
            </a:r>
            <a:r>
              <a:rPr lang="pt-BR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1   To   n    Do</a:t>
            </a:r>
            <a:endParaRPr lang="pt-BR" altLang="zh-CN" sz="800" dirty="0"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charset="0"/>
            </a:endParaRPr>
          </a:p>
          <a:p>
            <a:pPr marL="342900" indent="-342900">
              <a:buAutoNum type="arabicPeriod"/>
              <a:defRPr/>
            </a:pP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    K[0,j] </a:t>
            </a:r>
            <a:r>
              <a:rPr lang="en-US" altLang="zh-CN" sz="800" dirty="0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  <a:sym typeface="Symbol" panose="05050102010706020507" pitchFamily="18" charset="2"/>
              </a:rPr>
              <a:t></a:t>
            </a: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 0 </a:t>
            </a:r>
            <a:r>
              <a:rPr lang="pt-BR" altLang="zh-CN" sz="800" dirty="0">
                <a:latin typeface="Consolas" panose="020B0609020204030204" pitchFamily="49" charset="0"/>
                <a:ea typeface="楷体" panose="02010609060101010101" pitchFamily="49" charset="-122"/>
                <a:cs typeface="Times New Roman" panose="02020603050405020304" charset="0"/>
              </a:rPr>
              <a:t>/*</a:t>
            </a:r>
            <a:r>
              <a:rPr lang="zh-CN" altLang="en-US" sz="800" dirty="0">
                <a:latin typeface="Consolas" panose="020B0609020204030204" pitchFamily="49" charset="0"/>
                <a:ea typeface="楷体" panose="02010609060101010101" pitchFamily="49" charset="-122"/>
                <a:cs typeface="Times New Roman" panose="02020603050405020304" charset="0"/>
              </a:rPr>
              <a:t>初始化第</a:t>
            </a:r>
            <a:r>
              <a:rPr lang="en-US" altLang="zh-CN" sz="800" dirty="0">
                <a:latin typeface="Consolas" panose="020B0609020204030204" pitchFamily="49" charset="0"/>
                <a:ea typeface="楷体" panose="02010609060101010101" pitchFamily="49" charset="-122"/>
                <a:cs typeface="Times New Roman" panose="02020603050405020304" charset="0"/>
              </a:rPr>
              <a:t>0</a:t>
            </a:r>
            <a:r>
              <a:rPr lang="zh-CN" altLang="en-US" sz="800" dirty="0">
                <a:latin typeface="Consolas" panose="020B0609020204030204" pitchFamily="49" charset="0"/>
                <a:ea typeface="楷体" panose="02010609060101010101" pitchFamily="49" charset="-122"/>
                <a:cs typeface="Times New Roman" panose="02020603050405020304" charset="0"/>
              </a:rPr>
              <a:t>行*</a:t>
            </a:r>
            <a:r>
              <a:rPr lang="en-US" altLang="zh-CN" sz="800" dirty="0">
                <a:latin typeface="Consolas" panose="020B0609020204030204" pitchFamily="49" charset="0"/>
                <a:ea typeface="楷体" panose="02010609060101010101" pitchFamily="49" charset="-122"/>
                <a:cs typeface="Times New Roman" panose="02020603050405020304" charset="0"/>
              </a:rPr>
              <a:t>/</a:t>
            </a: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 </a:t>
            </a:r>
            <a:endParaRPr lang="en-US" altLang="zh-CN" sz="800" dirty="0"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charset="0"/>
            </a:endParaRPr>
          </a:p>
          <a:p>
            <a:pPr marL="342900" indent="-342900">
              <a:buAutoNum type="arabicPeriod"/>
              <a:defRPr/>
            </a:pPr>
            <a:r>
              <a:rPr lang="pl-PL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For   x</a:t>
            </a:r>
            <a:r>
              <a:rPr lang="en-US" altLang="zh-CN" sz="800" dirty="0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  <a:sym typeface="Symbol" panose="05050102010706020507" pitchFamily="18" charset="2"/>
              </a:rPr>
              <a:t>  </a:t>
            </a:r>
            <a:r>
              <a:rPr lang="pl-PL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0   To   </a:t>
            </a: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C</a:t>
            </a:r>
            <a:r>
              <a:rPr lang="pl-PL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   Do </a:t>
            </a:r>
            <a:endParaRPr lang="en-US" altLang="zh-CN" sz="800" dirty="0"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charset="0"/>
            </a:endParaRPr>
          </a:p>
          <a:p>
            <a:pPr marL="342900" indent="-342900">
              <a:buAutoNum type="arabicPeriod"/>
              <a:defRPr/>
            </a:pPr>
            <a:r>
              <a:rPr lang="pt-BR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    For   j</a:t>
            </a:r>
            <a:r>
              <a:rPr lang="en-US" altLang="zh-CN" sz="800" dirty="0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  <a:sym typeface="Symbol" panose="05050102010706020507" pitchFamily="18" charset="2"/>
              </a:rPr>
              <a:t>  </a:t>
            </a:r>
            <a:r>
              <a:rPr lang="pt-BR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1   To   n    Do</a:t>
            </a:r>
            <a:endParaRPr lang="pt-BR" altLang="zh-CN" sz="800" dirty="0"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charset="0"/>
            </a:endParaRPr>
          </a:p>
          <a:p>
            <a:pPr marL="342900" indent="-342900">
              <a:buAutoNum type="arabicPeriod"/>
              <a:defRPr/>
            </a:pP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        </a:t>
            </a:r>
            <a:r>
              <a:rPr lang="pl-PL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K[x</a:t>
            </a: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,</a:t>
            </a:r>
            <a:r>
              <a:rPr lang="pl-PL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j] </a:t>
            </a:r>
            <a:r>
              <a:rPr lang="en-US" altLang="zh-CN" sz="800" dirty="0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  <a:sym typeface="Symbol" panose="05050102010706020507" pitchFamily="18" charset="2"/>
              </a:rPr>
              <a:t></a:t>
            </a:r>
            <a:r>
              <a:rPr lang="pl-PL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 K[x</a:t>
            </a: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,</a:t>
            </a:r>
            <a:r>
              <a:rPr lang="pl-PL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j-1]</a:t>
            </a:r>
            <a:endParaRPr lang="pl-PL" altLang="zh-CN" sz="800" dirty="0"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charset="0"/>
            </a:endParaRPr>
          </a:p>
          <a:p>
            <a:pPr marL="342900" indent="-342900">
              <a:buAutoNum type="arabicPeriod"/>
              <a:defRPr/>
            </a:pP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        IF </a:t>
            </a:r>
            <a:r>
              <a:rPr lang="en-US" altLang="zh-CN" sz="800" dirty="0" err="1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w</a:t>
            </a:r>
            <a:r>
              <a:rPr lang="en-US" altLang="zh-CN" sz="800" baseline="-25000" dirty="0" err="1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j</a:t>
            </a: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 ≤ x THEN</a:t>
            </a:r>
            <a:endParaRPr lang="en-US" altLang="zh-CN" sz="800" dirty="0"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charset="0"/>
            </a:endParaRPr>
          </a:p>
          <a:p>
            <a:pPr marL="342900" indent="-342900">
              <a:buAutoNum type="arabicPeriod"/>
              <a:defRPr/>
            </a:pP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            K[</a:t>
            </a:r>
            <a:r>
              <a:rPr lang="en-US" altLang="zh-CN" sz="800" dirty="0" err="1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x,j</a:t>
            </a: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] </a:t>
            </a:r>
            <a:r>
              <a:rPr lang="en-US" altLang="zh-CN" sz="800" dirty="0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  <a:sym typeface="Symbol" panose="05050102010706020507" pitchFamily="18" charset="2"/>
              </a:rPr>
              <a:t></a:t>
            </a: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 max{ K[</a:t>
            </a:r>
            <a:r>
              <a:rPr lang="en-US" altLang="zh-CN" sz="800" dirty="0" err="1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x,j</a:t>
            </a: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], K[x – w</a:t>
            </a:r>
            <a:r>
              <a:rPr lang="en-US" altLang="zh-CN" sz="800" baseline="-250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j</a:t>
            </a: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,j-1] + </a:t>
            </a:r>
            <a:r>
              <a:rPr lang="en-US" altLang="zh-CN" sz="800" dirty="0" err="1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v</a:t>
            </a:r>
            <a:r>
              <a:rPr lang="en-US" altLang="zh-CN" sz="800" baseline="-25000" dirty="0" err="1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j</a:t>
            </a: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 }</a:t>
            </a:r>
            <a:endParaRPr lang="en-US" altLang="zh-CN" sz="800" dirty="0"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charset="0"/>
            </a:endParaRPr>
          </a:p>
          <a:p>
            <a:pPr marL="342900" indent="-342900">
              <a:buAutoNum type="arabicPeriod"/>
              <a:defRPr/>
            </a:pP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            IF k[</a:t>
            </a:r>
            <a:r>
              <a:rPr lang="en-US" altLang="zh-CN" sz="800" dirty="0" err="1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x,j</a:t>
            </a: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] was updated THEN</a:t>
            </a:r>
            <a:endParaRPr lang="en-US" altLang="zh-CN" sz="800" dirty="0"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charset="0"/>
            </a:endParaRPr>
          </a:p>
          <a:p>
            <a:pPr marL="342900" indent="-342900">
              <a:buAutoNum type="arabicPeriod"/>
              <a:defRPr/>
            </a:pP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                ITEMS[</a:t>
            </a:r>
            <a:r>
              <a:rPr lang="en-US" altLang="zh-CN" sz="800" dirty="0" err="1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x,j</a:t>
            </a: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]</a:t>
            </a:r>
            <a:r>
              <a:rPr lang="en-US" altLang="zh-CN" sz="800" dirty="0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  <a:sym typeface="Symbol" panose="05050102010706020507" pitchFamily="18" charset="2"/>
              </a:rPr>
              <a:t>  </a:t>
            </a: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ITEMS[x – w</a:t>
            </a:r>
            <a:r>
              <a:rPr lang="en-US" altLang="zh-CN" sz="800" baseline="-250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j</a:t>
            </a: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,j-1]∪ {ITEM j}</a:t>
            </a:r>
            <a:endParaRPr lang="en-US" altLang="zh-CN" sz="800" dirty="0"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charset="0"/>
            </a:endParaRPr>
          </a:p>
          <a:p>
            <a:pPr marL="342900" indent="-342900">
              <a:buAutoNum type="arabicPeriod"/>
              <a:defRPr/>
            </a:pP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            ELSE</a:t>
            </a:r>
            <a:endParaRPr lang="en-US" altLang="zh-CN" sz="800" dirty="0"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charset="0"/>
            </a:endParaRPr>
          </a:p>
          <a:p>
            <a:pPr marL="342900" indent="-342900">
              <a:buAutoNum type="arabicPeriod"/>
              <a:defRPr/>
            </a:pP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                ITEMS[</a:t>
            </a:r>
            <a:r>
              <a:rPr lang="en-US" altLang="zh-CN" sz="800" dirty="0" err="1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x,j</a:t>
            </a: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]</a:t>
            </a:r>
            <a:r>
              <a:rPr lang="en-US" altLang="zh-CN" sz="800" dirty="0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  <a:sym typeface="Symbol" panose="05050102010706020507" pitchFamily="18" charset="2"/>
              </a:rPr>
              <a:t>  </a:t>
            </a: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ITEMS[x,j-1] </a:t>
            </a:r>
            <a:endParaRPr lang="en-US" altLang="zh-CN" sz="800" dirty="0"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charset="0"/>
            </a:endParaRPr>
          </a:p>
          <a:p>
            <a:pPr marL="342900" indent="-342900">
              <a:buAutoNum type="arabicPeriod"/>
              <a:defRPr/>
            </a:pP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Return K[</a:t>
            </a:r>
            <a:r>
              <a:rPr lang="en-US" altLang="zh-CN" sz="800" dirty="0" err="1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C,n</a:t>
            </a: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], ITEMS[</a:t>
            </a:r>
            <a:r>
              <a:rPr lang="en-US" altLang="zh-CN" sz="800" dirty="0" err="1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C,n</a:t>
            </a: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]</a:t>
            </a:r>
            <a:endParaRPr lang="en-US" altLang="zh-CN" sz="800" dirty="0"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2" name="矩形 61"/>
              <p:cNvSpPr/>
              <p:nvPr/>
            </p:nvSpPr>
            <p:spPr>
              <a:xfrm>
                <a:off x="5020956" y="3336237"/>
                <a:ext cx="4007015" cy="66261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𝐾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i="1" dirty="0" err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charset="0"/>
                            </a:rPr>
                          </m:ctrlPr>
                        </m:dPr>
                        <m:e>
                          <m:r>
                            <a:rPr lang="en-US" altLang="zh-CN" i="1" dirty="0" err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charset="0"/>
                            </a:rPr>
                            <m:t>𝑥</m:t>
                          </m:r>
                          <m:r>
                            <a:rPr lang="en-US" altLang="zh-CN" i="1" dirty="0" err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charset="0"/>
                            </a:rPr>
                            <m:t>,</m:t>
                          </m:r>
                          <m:r>
                            <a:rPr lang="en-US" altLang="zh-CN" i="1" dirty="0" err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charset="0"/>
                            </a:rPr>
                            <m:t>𝑗</m:t>
                          </m:r>
                        </m:e>
                      </m:d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=</m:t>
                      </m:r>
                    </m:oMath>
                  </m:oMathPara>
                </a14:m>
                <a:endParaRPr lang="en-US" altLang="zh-CN" i="1" dirty="0">
                  <a:solidFill>
                    <a:srgbClr val="0000FF"/>
                  </a:solidFill>
                  <a:latin typeface="Cambria Math" panose="02040503050406030204" pitchFamily="18" charset="0"/>
                  <a:ea typeface="楷体" panose="02010609060101010101" pitchFamily="49" charset="-122"/>
                  <a:cs typeface="Times New Roman" panose="02020603050405020304" charset="0"/>
                </a:endParaRP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𝑚𝑎𝑥</m:t>
                      </m:r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⁡{</m:t>
                      </m:r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𝐾</m:t>
                      </m:r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[</m:t>
                      </m:r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𝑥</m:t>
                      </m:r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, </m:t>
                      </m:r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𝑗</m:t>
                      </m:r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−</m:t>
                      </m:r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1</m:t>
                      </m:r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] , </m:t>
                      </m:r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𝐾</m:t>
                      </m:r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[</m:t>
                      </m:r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𝑥</m:t>
                      </m:r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 –</m:t>
                      </m:r>
                      <m:sSub>
                        <m:sSubPr>
                          <m:ctrlPr>
                            <a:rPr lang="en-US" altLang="zh-CN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charset="0"/>
                            </a:rPr>
                            <m:t>𝑗</m:t>
                          </m:r>
                        </m:sub>
                      </m:sSub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, </m:t>
                      </m:r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𝑗</m:t>
                      </m:r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−</m:t>
                      </m:r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1</m:t>
                      </m:r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] +</m:t>
                      </m:r>
                      <m:sSub>
                        <m:sSubPr>
                          <m:ctrlPr>
                            <a:rPr lang="en-US" altLang="zh-CN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charset="0"/>
                            </a:rPr>
                            <m:t>𝑗</m:t>
                          </m:r>
                        </m:sub>
                      </m:sSub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}</m:t>
                      </m:r>
                    </m:oMath>
                  </m:oMathPara>
                </a14:m>
                <a:endParaRPr lang="en-US" altLang="zh-CN" dirty="0">
                  <a:solidFill>
                    <a:srgbClr val="0000FF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62" name="矩形 6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0956" y="3336237"/>
                <a:ext cx="4007015" cy="662617"/>
              </a:xfrm>
              <a:prstGeom prst="rect">
                <a:avLst/>
              </a:prstGeom>
              <a:blipFill rotWithShape="1">
                <a:blip r:embed="rId13"/>
                <a:stretch>
                  <a:fillRect t="-88" r="4" b="-322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2119537" y="2015068"/>
            <a:ext cx="2774094" cy="699992"/>
            <a:chOff x="628650" y="2737674"/>
            <a:chExt cx="3565004" cy="857179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5" name="Rectangle 4"/>
            <p:cNvSpPr/>
            <p:nvPr/>
          </p:nvSpPr>
          <p:spPr>
            <a:xfrm>
              <a:off x="628650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rPr>
                <a:t>0</a:t>
              </a:r>
              <a:endParaRPr lang="en-US" dirty="0">
                <a:solidFill>
                  <a:schemeClr val="tx1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1519901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rPr>
                <a:t>0</a:t>
              </a:r>
              <a:endParaRPr lang="en-US" dirty="0">
                <a:solidFill>
                  <a:schemeClr val="tx1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2411152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rPr>
                <a:t>0</a:t>
              </a:r>
              <a:endParaRPr lang="en-US" dirty="0">
                <a:solidFill>
                  <a:schemeClr val="tx1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3302403" y="2738326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rPr>
                <a:t>0</a:t>
              </a:r>
              <a:endParaRPr lang="en-US" dirty="0">
                <a:solidFill>
                  <a:schemeClr val="tx1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15436" y="5221525"/>
            <a:ext cx="1168789" cy="1168789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3688355" y="5237725"/>
            <a:ext cx="3673114" cy="1475713"/>
            <a:chOff x="-479811" y="1751737"/>
            <a:chExt cx="5881453" cy="2600511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11626" y="1998496"/>
              <a:ext cx="890016" cy="890016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98981" y="1966357"/>
              <a:ext cx="922155" cy="922155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23804" y="1751737"/>
              <a:ext cx="1136775" cy="1136775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-479809" y="3113586"/>
              <a:ext cx="1729993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rPr>
                <a:t>Weight:</a:t>
              </a:r>
              <a:endParaRPr lang="en-US" dirty="0">
                <a:solidFill>
                  <a:schemeClr val="accent4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-479809" y="3701409"/>
              <a:ext cx="1729993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rPr>
                <a:t>Value:</a:t>
              </a:r>
              <a:endParaRPr lang="en-US" dirty="0">
                <a:solidFill>
                  <a:schemeClr val="accent1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782501" y="3005866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rPr>
                <a:t>1</a:t>
              </a:r>
              <a:endParaRPr lang="en-US" dirty="0">
                <a:solidFill>
                  <a:schemeClr val="accent4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250794" y="3005864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rPr>
                <a:t>2</a:t>
              </a:r>
              <a:endParaRPr lang="en-US" dirty="0">
                <a:solidFill>
                  <a:schemeClr val="accent4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718736" y="3005862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rPr>
                <a:t>3</a:t>
              </a:r>
              <a:endParaRPr lang="en-US" dirty="0">
                <a:solidFill>
                  <a:schemeClr val="accent4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747641" y="3701409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rPr>
                <a:t>1</a:t>
              </a:r>
              <a:endParaRPr lang="en-US" dirty="0">
                <a:solidFill>
                  <a:schemeClr val="accent1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3215758" y="3667231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rPr>
                <a:t>4</a:t>
              </a:r>
              <a:endParaRPr lang="en-US" dirty="0">
                <a:solidFill>
                  <a:schemeClr val="accent1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4718736" y="3655655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rPr>
                <a:t>6</a:t>
              </a:r>
              <a:endParaRPr lang="en-US" dirty="0">
                <a:solidFill>
                  <a:schemeClr val="accent1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-479811" y="2402818"/>
              <a:ext cx="177038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5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rPr>
                <a:t>Item:</a:t>
              </a:r>
              <a:endParaRPr lang="en-US" dirty="0">
                <a:solidFill>
                  <a:schemeClr val="accent5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7592138" y="6313328"/>
            <a:ext cx="19445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7030A0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rPr>
              <a:t>Capacity: 3</a:t>
            </a:r>
            <a:endParaRPr lang="en-US" sz="2000" dirty="0">
              <a:solidFill>
                <a:srgbClr val="7030A0"/>
              </a:solidFill>
              <a:latin typeface="Times New Roman" panose="02020603050405020304" charset="0"/>
              <a:ea typeface="楷体" panose="02010609060101010101" pitchFamily="49" charset="-122"/>
              <a:cs typeface="Times New Roman" panose="02020603050405020304" charset="0"/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2117568" y="2714528"/>
            <a:ext cx="2774094" cy="699992"/>
            <a:chOff x="628650" y="2737674"/>
            <a:chExt cx="3565004" cy="857179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32" name="Rectangle 31"/>
            <p:cNvSpPr/>
            <p:nvPr/>
          </p:nvSpPr>
          <p:spPr>
            <a:xfrm>
              <a:off x="628650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rPr>
                <a:t>0</a:t>
              </a:r>
              <a:endParaRPr lang="en-US" dirty="0">
                <a:solidFill>
                  <a:schemeClr val="tx1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1519901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rPr>
                <a:t>1</a:t>
              </a:r>
              <a:endParaRPr lang="en-US" dirty="0">
                <a:solidFill>
                  <a:schemeClr val="tx1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411152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rPr>
                <a:t>1</a:t>
              </a:r>
              <a:endParaRPr lang="en-US" dirty="0">
                <a:solidFill>
                  <a:schemeClr val="tx1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3302403" y="2738326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dirty="0">
                <a:solidFill>
                  <a:schemeClr val="tx1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2116933" y="3411408"/>
            <a:ext cx="2774094" cy="699992"/>
            <a:chOff x="628650" y="2737674"/>
            <a:chExt cx="3565004" cy="857179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38" name="Rectangle 37"/>
            <p:cNvSpPr/>
            <p:nvPr/>
          </p:nvSpPr>
          <p:spPr>
            <a:xfrm>
              <a:off x="628650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rPr>
                <a:t>0</a:t>
              </a:r>
              <a:endParaRPr lang="en-US" dirty="0">
                <a:solidFill>
                  <a:schemeClr val="tx1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1519901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rPr>
                <a:t>1</a:t>
              </a:r>
              <a:endParaRPr lang="en-US" dirty="0">
                <a:solidFill>
                  <a:schemeClr val="tx1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2411152" y="2737674"/>
              <a:ext cx="891251" cy="856527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rPr>
                <a:t>4</a:t>
              </a:r>
              <a:endParaRPr lang="en-US" dirty="0">
                <a:solidFill>
                  <a:schemeClr val="tx1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3302403" y="2738326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dirty="0">
                <a:solidFill>
                  <a:schemeClr val="tx1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2117568" y="4111105"/>
            <a:ext cx="2774094" cy="699992"/>
            <a:chOff x="628650" y="2737674"/>
            <a:chExt cx="3565004" cy="857179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44" name="Rectangle 43"/>
            <p:cNvSpPr/>
            <p:nvPr/>
          </p:nvSpPr>
          <p:spPr>
            <a:xfrm>
              <a:off x="628650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rPr>
                <a:t>0</a:t>
              </a:r>
              <a:endParaRPr lang="en-US" dirty="0">
                <a:solidFill>
                  <a:schemeClr val="tx1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1519901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rPr>
                <a:t>1</a:t>
              </a:r>
              <a:endParaRPr lang="en-US" dirty="0">
                <a:solidFill>
                  <a:schemeClr val="tx1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2411152" y="2737674"/>
              <a:ext cx="891251" cy="85652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rPr>
                <a:t>4</a:t>
              </a:r>
              <a:endParaRPr lang="en-US" dirty="0">
                <a:solidFill>
                  <a:schemeClr val="tx1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3302403" y="2738326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dirty="0">
                <a:solidFill>
                  <a:schemeClr val="tx1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</p:grpSp>
      <p:pic>
        <p:nvPicPr>
          <p:cNvPr id="49" name="Picture 4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6192" y="4328932"/>
            <a:ext cx="478947" cy="435192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6192" y="3563080"/>
            <a:ext cx="478947" cy="435192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9909" y="2872314"/>
            <a:ext cx="478947" cy="435192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048" y="3563080"/>
            <a:ext cx="527428" cy="479244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805" y="4328932"/>
            <a:ext cx="527428" cy="479244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0" y="4416041"/>
            <a:ext cx="467136" cy="424460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7797" y="2901331"/>
            <a:ext cx="478947" cy="435192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8377" y="3610496"/>
            <a:ext cx="478947" cy="435192"/>
          </a:xfrm>
          <a:prstGeom prst="rect">
            <a:avLst/>
          </a:prstGeom>
        </p:spPr>
      </p:pic>
      <p:pic>
        <p:nvPicPr>
          <p:cNvPr id="66" name="Picture 6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8377" y="4307613"/>
            <a:ext cx="478947" cy="435192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1902" y="2936230"/>
            <a:ext cx="478947" cy="435192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009404">
            <a:off x="3658983" y="3708215"/>
            <a:ext cx="441007" cy="400718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009404">
            <a:off x="3642075" y="4410840"/>
            <a:ext cx="441007" cy="400718"/>
          </a:xfrm>
          <a:prstGeom prst="rect">
            <a:avLst/>
          </a:prstGeom>
        </p:spPr>
      </p:pic>
      <p:sp>
        <p:nvSpPr>
          <p:cNvPr id="71" name="Rectangle 70"/>
          <p:cNvSpPr/>
          <p:nvPr/>
        </p:nvSpPr>
        <p:spPr>
          <a:xfrm>
            <a:off x="1376682" y="5524009"/>
            <a:ext cx="475267" cy="48652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317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>
              <a:solidFill>
                <a:schemeClr val="tx1"/>
              </a:solidFill>
              <a:latin typeface="Times New Roman" panose="02020603050405020304" charset="0"/>
              <a:ea typeface="楷体" panose="02010609060101010101" pitchFamily="49" charset="-122"/>
              <a:cs typeface="Times New Roman" panose="02020603050405020304" charset="0"/>
            </a:endParaRPr>
          </a:p>
        </p:txBody>
      </p:sp>
      <p:sp>
        <p:nvSpPr>
          <p:cNvPr id="72" name="Rectangle 71"/>
          <p:cNvSpPr/>
          <p:nvPr/>
        </p:nvSpPr>
        <p:spPr>
          <a:xfrm>
            <a:off x="476286" y="5527085"/>
            <a:ext cx="478947" cy="483449"/>
          </a:xfrm>
          <a:prstGeom prst="rect">
            <a:avLst/>
          </a:prstGeom>
          <a:solidFill>
            <a:schemeClr val="accent6">
              <a:lumMod val="75000"/>
            </a:schemeClr>
          </a:solidFill>
          <a:ln w="317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>
              <a:solidFill>
                <a:schemeClr val="tx1"/>
              </a:solidFill>
              <a:latin typeface="Times New Roman" panose="02020603050405020304" charset="0"/>
              <a:ea typeface="楷体" panose="02010609060101010101" pitchFamily="49" charset="-122"/>
              <a:cs typeface="Times New Roman" panose="02020603050405020304" charset="0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337143" y="6056700"/>
            <a:ext cx="10879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rPr>
              <a:t>current entry</a:t>
            </a:r>
            <a:endParaRPr lang="en-US">
              <a:latin typeface="Times New Roman" panose="02020603050405020304" charset="0"/>
              <a:ea typeface="楷体" panose="02010609060101010101" pitchFamily="49" charset="-122"/>
              <a:cs typeface="Times New Roman" panose="02020603050405020304" charset="0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1273424" y="6035788"/>
            <a:ext cx="16179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rPr>
              <a:t>relevant previous entry</a:t>
            </a:r>
            <a:endParaRPr lang="en-US">
              <a:latin typeface="Times New Roman" panose="02020603050405020304" charset="0"/>
              <a:ea typeface="楷体" panose="02010609060101010101" pitchFamily="49" charset="-122"/>
              <a:cs typeface="Times New Roman" panose="02020603050405020304" charset="0"/>
            </a:endParaRPr>
          </a:p>
        </p:txBody>
      </p:sp>
      <p:sp>
        <p:nvSpPr>
          <p:cNvPr id="9" name="Title 29"/>
          <p:cNvSpPr>
            <a:spLocks noGrp="1"/>
          </p:cNvSpPr>
          <p:nvPr>
            <p:ph type="title"/>
          </p:nvPr>
        </p:nvSpPr>
        <p:spPr>
          <a:xfrm>
            <a:off x="-67945" y="271145"/>
            <a:ext cx="8229600" cy="1143000"/>
          </a:xfrm>
        </p:spPr>
        <p:txBody>
          <a:bodyPr/>
          <a:lstStyle/>
          <a:p>
            <a:r>
              <a:rPr lang="zh-CN" altLang="en-US" dirty="0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rPr>
              <a:t>示例</a:t>
            </a:r>
            <a:endParaRPr lang="zh-CN" altLang="en-US" dirty="0">
              <a:latin typeface="Times New Roman" panose="02020603050405020304" charset="0"/>
              <a:ea typeface="楷体" panose="02010609060101010101" pitchFamily="49" charset="-122"/>
              <a:cs typeface="Times New Roman" panose="0202060305040502030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4" name="TextBox 54"/>
              <p:cNvSpPr txBox="1"/>
              <p:nvPr/>
            </p:nvSpPr>
            <p:spPr>
              <a:xfrm>
                <a:off x="1392820" y="2160378"/>
                <a:ext cx="7407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𝑗</m:t>
                      </m:r>
                      <m:r>
                        <a:rPr lang="en-US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=</m:t>
                      </m:r>
                      <m:r>
                        <a:rPr lang="en-US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0</m:t>
                      </m:r>
                    </m:oMath>
                  </m:oMathPara>
                </a14:m>
                <a:endParaRPr lang="en-US" dirty="0">
                  <a:solidFill>
                    <a:srgbClr val="0000FF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64" name="TextBox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2820" y="2160378"/>
                <a:ext cx="740780" cy="369332"/>
              </a:xfrm>
              <a:prstGeom prst="rect">
                <a:avLst/>
              </a:prstGeom>
              <a:blipFill rotWithShape="1">
                <a:blip r:embed="rId5"/>
                <a:stretch>
                  <a:fillRect l="-36" t="-29" b="1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5" name="TextBox 55"/>
              <p:cNvSpPr txBox="1"/>
              <p:nvPr/>
            </p:nvSpPr>
            <p:spPr>
              <a:xfrm>
                <a:off x="1392820" y="2933216"/>
                <a:ext cx="7407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𝑗</m:t>
                      </m:r>
                      <m:r>
                        <a:rPr lang="en-US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=</m:t>
                      </m:r>
                      <m:r>
                        <a:rPr lang="en-US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1</m:t>
                      </m:r>
                    </m:oMath>
                  </m:oMathPara>
                </a14:m>
                <a:endParaRPr lang="en-US" dirty="0">
                  <a:solidFill>
                    <a:srgbClr val="0000FF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75" name="TextBox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2820" y="2933216"/>
                <a:ext cx="740780" cy="369332"/>
              </a:xfrm>
              <a:prstGeom prst="rect">
                <a:avLst/>
              </a:prstGeom>
              <a:blipFill rotWithShape="1">
                <a:blip r:embed="rId6"/>
                <a:stretch>
                  <a:fillRect l="-36" t="-41" b="1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6" name="TextBox 56"/>
              <p:cNvSpPr txBox="1"/>
              <p:nvPr/>
            </p:nvSpPr>
            <p:spPr>
              <a:xfrm>
                <a:off x="1392820" y="3643426"/>
                <a:ext cx="7407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𝑗</m:t>
                      </m:r>
                      <m:r>
                        <a:rPr lang="en-US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=</m:t>
                      </m:r>
                      <m:r>
                        <a:rPr lang="en-US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2</m:t>
                      </m:r>
                    </m:oMath>
                  </m:oMathPara>
                </a14:m>
                <a:endParaRPr lang="en-US" dirty="0">
                  <a:solidFill>
                    <a:srgbClr val="0000FF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76" name="TextBox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2820" y="3643426"/>
                <a:ext cx="740780" cy="369332"/>
              </a:xfrm>
              <a:prstGeom prst="rect">
                <a:avLst/>
              </a:prstGeom>
              <a:blipFill rotWithShape="1">
                <a:blip r:embed="rId7"/>
                <a:stretch>
                  <a:fillRect l="-36" t="-117" b="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7" name="TextBox 57"/>
              <p:cNvSpPr txBox="1"/>
              <p:nvPr/>
            </p:nvSpPr>
            <p:spPr>
              <a:xfrm>
                <a:off x="1342531" y="4361862"/>
                <a:ext cx="7407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𝑗</m:t>
                      </m:r>
                      <m:r>
                        <a:rPr lang="en-US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=</m:t>
                      </m:r>
                      <m:r>
                        <a:rPr lang="en-US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3</m:t>
                      </m:r>
                    </m:oMath>
                  </m:oMathPara>
                </a14:m>
                <a:endParaRPr lang="en-US" dirty="0">
                  <a:solidFill>
                    <a:srgbClr val="0000FF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77" name="TextBox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2531" y="4361862"/>
                <a:ext cx="740780" cy="369332"/>
              </a:xfrm>
              <a:prstGeom prst="rect">
                <a:avLst/>
              </a:prstGeom>
              <a:blipFill rotWithShape="1">
                <a:blip r:embed="rId8"/>
                <a:stretch>
                  <a:fillRect l="-19" t="-13" r="69" b="12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8" name="TextBox 58"/>
              <p:cNvSpPr txBox="1"/>
              <p:nvPr/>
            </p:nvSpPr>
            <p:spPr>
              <a:xfrm>
                <a:off x="2037320" y="1508159"/>
                <a:ext cx="7717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𝑥</m:t>
                      </m:r>
                      <m:r>
                        <a:rPr lang="en-US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=</m:t>
                      </m:r>
                      <m:r>
                        <a:rPr lang="en-US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0</m:t>
                      </m:r>
                    </m:oMath>
                  </m:oMathPara>
                </a14:m>
                <a:endParaRPr lang="en-US" dirty="0">
                  <a:solidFill>
                    <a:srgbClr val="0000FF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78" name="TextBox 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7320" y="1508159"/>
                <a:ext cx="771797" cy="369332"/>
              </a:xfrm>
              <a:prstGeom prst="rect">
                <a:avLst/>
              </a:prstGeom>
              <a:blipFill rotWithShape="1">
                <a:blip r:embed="rId9"/>
                <a:stretch>
                  <a:fillRect l="-31" t="-9" r="66" b="1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9" name="TextBox 59"/>
              <p:cNvSpPr txBox="1"/>
              <p:nvPr/>
            </p:nvSpPr>
            <p:spPr>
              <a:xfrm>
                <a:off x="2730843" y="1508159"/>
                <a:ext cx="7717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𝑥</m:t>
                      </m:r>
                      <m:r>
                        <a:rPr lang="en-US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=</m:t>
                      </m:r>
                      <m:r>
                        <a:rPr lang="en-US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1</m:t>
                      </m:r>
                    </m:oMath>
                  </m:oMathPara>
                </a14:m>
                <a:endParaRPr lang="en-US" dirty="0">
                  <a:solidFill>
                    <a:srgbClr val="0000FF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79" name="TextBox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0843" y="1508159"/>
                <a:ext cx="771797" cy="369332"/>
              </a:xfrm>
              <a:prstGeom prst="rect">
                <a:avLst/>
              </a:prstGeom>
              <a:blipFill rotWithShape="1">
                <a:blip r:embed="rId10"/>
                <a:stretch>
                  <a:fillRect l="-44" t="-9" r="80" b="1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0" name="TextBox 60"/>
              <p:cNvSpPr txBox="1"/>
              <p:nvPr/>
            </p:nvSpPr>
            <p:spPr>
              <a:xfrm>
                <a:off x="3429000" y="1508159"/>
                <a:ext cx="87639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𝑥</m:t>
                      </m:r>
                      <m:r>
                        <a:rPr lang="en-US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=</m:t>
                      </m:r>
                      <m:r>
                        <a:rPr lang="en-US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2</m:t>
                      </m:r>
                    </m:oMath>
                  </m:oMathPara>
                </a14:m>
                <a:endParaRPr lang="en-US" dirty="0">
                  <a:solidFill>
                    <a:srgbClr val="0000FF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80" name="TextBox 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9000" y="1508159"/>
                <a:ext cx="876391" cy="369332"/>
              </a:xfrm>
              <a:prstGeom prst="rect">
                <a:avLst/>
              </a:prstGeom>
              <a:blipFill rotWithShape="1">
                <a:blip r:embed="rId11"/>
                <a:stretch>
                  <a:fillRect t="-9" r="10" b="1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1" name="TextBox 61"/>
              <p:cNvSpPr txBox="1"/>
              <p:nvPr/>
            </p:nvSpPr>
            <p:spPr>
              <a:xfrm>
                <a:off x="4278380" y="1508159"/>
                <a:ext cx="80107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𝑥</m:t>
                      </m:r>
                      <m:r>
                        <a:rPr lang="en-US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=</m:t>
                      </m:r>
                      <m:r>
                        <a:rPr lang="en-US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3</m:t>
                      </m:r>
                    </m:oMath>
                  </m:oMathPara>
                </a14:m>
                <a:endParaRPr lang="en-US" dirty="0">
                  <a:solidFill>
                    <a:srgbClr val="0000FF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81" name="TextBox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8380" y="1508159"/>
                <a:ext cx="801074" cy="369332"/>
              </a:xfrm>
              <a:prstGeom prst="rect">
                <a:avLst/>
              </a:prstGeom>
              <a:blipFill rotWithShape="1">
                <a:blip r:embed="rId12"/>
                <a:stretch>
                  <a:fillRect l="-48" t="-9" r="11" b="1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Text Box 3"/>
          <p:cNvSpPr txBox="1">
            <a:spLocks noChangeArrowheads="1"/>
          </p:cNvSpPr>
          <p:nvPr/>
        </p:nvSpPr>
        <p:spPr bwMode="auto">
          <a:xfrm>
            <a:off x="5190447" y="103531"/>
            <a:ext cx="3953553" cy="250680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  <a:miter lim="800000"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lIns="144000" tIns="144000" bIns="144000">
            <a:spAutoFit/>
          </a:bodyPr>
          <a:lstStyle/>
          <a:p>
            <a:pPr marL="342900" indent="-342900">
              <a:buAutoNum type="arabicPeriod"/>
              <a:defRPr/>
            </a:pP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n</a:t>
            </a:r>
            <a:r>
              <a:rPr lang="en-US" altLang="zh-CN" sz="800" dirty="0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  <a:sym typeface="Symbol" panose="05050102010706020507" pitchFamily="18" charset="2"/>
              </a:rPr>
              <a:t>  </a:t>
            </a: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length(weights)</a:t>
            </a:r>
            <a:endParaRPr lang="en-US" altLang="zh-CN" sz="800" dirty="0"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charset="0"/>
            </a:endParaRPr>
          </a:p>
          <a:p>
            <a:pPr marL="342900" indent="-342900">
              <a:buAutoNum type="arabicPeriod"/>
              <a:defRPr/>
            </a:pPr>
            <a:r>
              <a:rPr lang="pl-PL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For  x</a:t>
            </a:r>
            <a:r>
              <a:rPr lang="en-US" altLang="zh-CN" sz="800" dirty="0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  <a:sym typeface="Symbol" panose="05050102010706020507" pitchFamily="18" charset="2"/>
              </a:rPr>
              <a:t>  </a:t>
            </a:r>
            <a:r>
              <a:rPr lang="pl-PL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0 To  </a:t>
            </a: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C</a:t>
            </a:r>
            <a:r>
              <a:rPr lang="pl-PL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  Do </a:t>
            </a:r>
            <a:endParaRPr lang="en-US" altLang="zh-CN" sz="800" dirty="0"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charset="0"/>
            </a:endParaRPr>
          </a:p>
          <a:p>
            <a:pPr marL="342900" indent="-342900">
              <a:buAutoNum type="arabicPeriod"/>
              <a:defRPr/>
            </a:pPr>
            <a:r>
              <a:rPr lang="pt-BR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    For j</a:t>
            </a:r>
            <a:r>
              <a:rPr lang="en-US" altLang="zh-CN" sz="800" dirty="0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  <a:sym typeface="Symbol" panose="05050102010706020507" pitchFamily="18" charset="2"/>
              </a:rPr>
              <a:t>  </a:t>
            </a:r>
            <a:r>
              <a:rPr lang="pt-BR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1 To n Do</a:t>
            </a:r>
            <a:endParaRPr lang="pt-BR" altLang="zh-CN" sz="800" dirty="0"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charset="0"/>
            </a:endParaRPr>
          </a:p>
          <a:p>
            <a:pPr marL="342900" indent="-342900">
              <a:buAutoNum type="arabicPeriod"/>
              <a:defRPr/>
            </a:pP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        ITEMS[</a:t>
            </a:r>
            <a:r>
              <a:rPr lang="en-US" altLang="zh-CN" sz="800" dirty="0" err="1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x,j</a:t>
            </a: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] </a:t>
            </a:r>
            <a:r>
              <a:rPr lang="en-US" altLang="zh-CN" sz="800" dirty="0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  <a:sym typeface="Symbol" panose="05050102010706020507" pitchFamily="18" charset="2"/>
              </a:rPr>
              <a:t></a:t>
            </a: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 ∅ </a:t>
            </a:r>
            <a:endParaRPr lang="en-US" altLang="zh-CN" sz="800" dirty="0"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charset="0"/>
            </a:endParaRPr>
          </a:p>
          <a:p>
            <a:pPr marL="342900" indent="-342900">
              <a:buAutoNum type="arabicPeriod"/>
              <a:defRPr/>
            </a:pPr>
            <a:r>
              <a:rPr lang="pl-PL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For   x</a:t>
            </a:r>
            <a:r>
              <a:rPr lang="en-US" altLang="zh-CN" sz="800" dirty="0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  <a:sym typeface="Symbol" panose="05050102010706020507" pitchFamily="18" charset="2"/>
              </a:rPr>
              <a:t>  </a:t>
            </a:r>
            <a:r>
              <a:rPr lang="pl-PL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0   To   </a:t>
            </a: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C</a:t>
            </a:r>
            <a:r>
              <a:rPr lang="pl-PL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   Do </a:t>
            </a:r>
            <a:endParaRPr lang="en-US" altLang="zh-CN" sz="800" dirty="0"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charset="0"/>
            </a:endParaRPr>
          </a:p>
          <a:p>
            <a:pPr marL="342900" indent="-342900">
              <a:buAutoNum type="arabicPeriod"/>
              <a:defRPr/>
            </a:pP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    K[x,0] </a:t>
            </a:r>
            <a:r>
              <a:rPr lang="en-US" altLang="zh-CN" sz="800" dirty="0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  <a:sym typeface="Symbol" panose="05050102010706020507" pitchFamily="18" charset="2"/>
              </a:rPr>
              <a:t></a:t>
            </a: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 0  </a:t>
            </a:r>
            <a:r>
              <a:rPr lang="pt-BR" altLang="zh-CN" sz="800" dirty="0">
                <a:latin typeface="Consolas" panose="020B0609020204030204" pitchFamily="49" charset="0"/>
                <a:ea typeface="楷体" panose="02010609060101010101" pitchFamily="49" charset="-122"/>
                <a:cs typeface="Times New Roman" panose="02020603050405020304" charset="0"/>
              </a:rPr>
              <a:t>/*</a:t>
            </a:r>
            <a:r>
              <a:rPr lang="zh-CN" altLang="en-US" sz="800" dirty="0">
                <a:latin typeface="Consolas" panose="020B0609020204030204" pitchFamily="49" charset="0"/>
                <a:ea typeface="楷体" panose="02010609060101010101" pitchFamily="49" charset="-122"/>
                <a:cs typeface="Times New Roman" panose="02020603050405020304" charset="0"/>
              </a:rPr>
              <a:t>初始化第</a:t>
            </a:r>
            <a:r>
              <a:rPr lang="en-US" altLang="zh-CN" sz="800" dirty="0">
                <a:latin typeface="Consolas" panose="020B0609020204030204" pitchFamily="49" charset="0"/>
                <a:ea typeface="楷体" panose="02010609060101010101" pitchFamily="49" charset="-122"/>
                <a:cs typeface="Times New Roman" panose="02020603050405020304" charset="0"/>
              </a:rPr>
              <a:t>0</a:t>
            </a:r>
            <a:r>
              <a:rPr lang="zh-CN" altLang="en-US" sz="800" dirty="0">
                <a:latin typeface="Consolas" panose="020B0609020204030204" pitchFamily="49" charset="0"/>
                <a:ea typeface="楷体" panose="02010609060101010101" pitchFamily="49" charset="-122"/>
                <a:cs typeface="Times New Roman" panose="02020603050405020304" charset="0"/>
              </a:rPr>
              <a:t>列*</a:t>
            </a:r>
            <a:r>
              <a:rPr lang="en-US" altLang="zh-CN" sz="800" dirty="0">
                <a:latin typeface="Consolas" panose="020B0609020204030204" pitchFamily="49" charset="0"/>
                <a:ea typeface="楷体" panose="02010609060101010101" pitchFamily="49" charset="-122"/>
                <a:cs typeface="Times New Roman" panose="02020603050405020304" charset="0"/>
              </a:rPr>
              <a:t>/</a:t>
            </a:r>
            <a:endParaRPr lang="en-US" altLang="zh-CN" sz="800" dirty="0"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charset="0"/>
            </a:endParaRPr>
          </a:p>
          <a:p>
            <a:pPr marL="342900" indent="-342900">
              <a:buAutoNum type="arabicPeriod"/>
              <a:defRPr/>
            </a:pPr>
            <a:r>
              <a:rPr lang="pt-BR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For   j</a:t>
            </a:r>
            <a:r>
              <a:rPr lang="en-US" altLang="zh-CN" sz="800" dirty="0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  <a:sym typeface="Symbol" panose="05050102010706020507" pitchFamily="18" charset="2"/>
              </a:rPr>
              <a:t>  </a:t>
            </a:r>
            <a:r>
              <a:rPr lang="pt-BR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1   To   n    Do</a:t>
            </a:r>
            <a:endParaRPr lang="pt-BR" altLang="zh-CN" sz="800" dirty="0"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charset="0"/>
            </a:endParaRPr>
          </a:p>
          <a:p>
            <a:pPr marL="342900" indent="-342900">
              <a:buAutoNum type="arabicPeriod"/>
              <a:defRPr/>
            </a:pP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    K[0,j] </a:t>
            </a:r>
            <a:r>
              <a:rPr lang="en-US" altLang="zh-CN" sz="800" dirty="0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  <a:sym typeface="Symbol" panose="05050102010706020507" pitchFamily="18" charset="2"/>
              </a:rPr>
              <a:t></a:t>
            </a: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 0 </a:t>
            </a:r>
            <a:r>
              <a:rPr lang="pt-BR" altLang="zh-CN" sz="800" dirty="0">
                <a:latin typeface="Consolas" panose="020B0609020204030204" pitchFamily="49" charset="0"/>
                <a:ea typeface="楷体" panose="02010609060101010101" pitchFamily="49" charset="-122"/>
                <a:cs typeface="Times New Roman" panose="02020603050405020304" charset="0"/>
              </a:rPr>
              <a:t>/*</a:t>
            </a:r>
            <a:r>
              <a:rPr lang="zh-CN" altLang="en-US" sz="800" dirty="0">
                <a:latin typeface="Consolas" panose="020B0609020204030204" pitchFamily="49" charset="0"/>
                <a:ea typeface="楷体" panose="02010609060101010101" pitchFamily="49" charset="-122"/>
                <a:cs typeface="Times New Roman" panose="02020603050405020304" charset="0"/>
              </a:rPr>
              <a:t>初始化第</a:t>
            </a:r>
            <a:r>
              <a:rPr lang="en-US" altLang="zh-CN" sz="800" dirty="0">
                <a:latin typeface="Consolas" panose="020B0609020204030204" pitchFamily="49" charset="0"/>
                <a:ea typeface="楷体" panose="02010609060101010101" pitchFamily="49" charset="-122"/>
                <a:cs typeface="Times New Roman" panose="02020603050405020304" charset="0"/>
              </a:rPr>
              <a:t>0</a:t>
            </a:r>
            <a:r>
              <a:rPr lang="zh-CN" altLang="en-US" sz="800" dirty="0">
                <a:latin typeface="Consolas" panose="020B0609020204030204" pitchFamily="49" charset="0"/>
                <a:ea typeface="楷体" panose="02010609060101010101" pitchFamily="49" charset="-122"/>
                <a:cs typeface="Times New Roman" panose="02020603050405020304" charset="0"/>
              </a:rPr>
              <a:t>行*</a:t>
            </a:r>
            <a:r>
              <a:rPr lang="en-US" altLang="zh-CN" sz="800" dirty="0">
                <a:latin typeface="Consolas" panose="020B0609020204030204" pitchFamily="49" charset="0"/>
                <a:ea typeface="楷体" panose="02010609060101010101" pitchFamily="49" charset="-122"/>
                <a:cs typeface="Times New Roman" panose="02020603050405020304" charset="0"/>
              </a:rPr>
              <a:t>/</a:t>
            </a: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 </a:t>
            </a:r>
            <a:endParaRPr lang="en-US" altLang="zh-CN" sz="800" dirty="0"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charset="0"/>
            </a:endParaRPr>
          </a:p>
          <a:p>
            <a:pPr marL="342900" indent="-342900">
              <a:buAutoNum type="arabicPeriod"/>
              <a:defRPr/>
            </a:pPr>
            <a:r>
              <a:rPr lang="pl-PL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For   x</a:t>
            </a:r>
            <a:r>
              <a:rPr lang="en-US" altLang="zh-CN" sz="800" dirty="0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  <a:sym typeface="Symbol" panose="05050102010706020507" pitchFamily="18" charset="2"/>
              </a:rPr>
              <a:t>  </a:t>
            </a:r>
            <a:r>
              <a:rPr lang="pl-PL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0   To   </a:t>
            </a: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C</a:t>
            </a:r>
            <a:r>
              <a:rPr lang="pl-PL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   Do </a:t>
            </a:r>
            <a:endParaRPr lang="en-US" altLang="zh-CN" sz="800" dirty="0"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charset="0"/>
            </a:endParaRPr>
          </a:p>
          <a:p>
            <a:pPr marL="342900" indent="-342900">
              <a:buAutoNum type="arabicPeriod"/>
              <a:defRPr/>
            </a:pPr>
            <a:r>
              <a:rPr lang="pt-BR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    For   j</a:t>
            </a:r>
            <a:r>
              <a:rPr lang="en-US" altLang="zh-CN" sz="800" dirty="0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  <a:sym typeface="Symbol" panose="05050102010706020507" pitchFamily="18" charset="2"/>
              </a:rPr>
              <a:t>  </a:t>
            </a:r>
            <a:r>
              <a:rPr lang="pt-BR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1   To   n    Do</a:t>
            </a:r>
            <a:endParaRPr lang="pt-BR" altLang="zh-CN" sz="800" dirty="0"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charset="0"/>
            </a:endParaRPr>
          </a:p>
          <a:p>
            <a:pPr marL="342900" indent="-342900">
              <a:buAutoNum type="arabicPeriod"/>
              <a:defRPr/>
            </a:pP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        </a:t>
            </a:r>
            <a:r>
              <a:rPr lang="pl-PL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K[x</a:t>
            </a: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,</a:t>
            </a:r>
            <a:r>
              <a:rPr lang="pl-PL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j] </a:t>
            </a:r>
            <a:r>
              <a:rPr lang="en-US" altLang="zh-CN" sz="800" dirty="0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  <a:sym typeface="Symbol" panose="05050102010706020507" pitchFamily="18" charset="2"/>
              </a:rPr>
              <a:t></a:t>
            </a:r>
            <a:r>
              <a:rPr lang="pl-PL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 K[x</a:t>
            </a: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,</a:t>
            </a:r>
            <a:r>
              <a:rPr lang="pl-PL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j-1]</a:t>
            </a:r>
            <a:endParaRPr lang="pl-PL" altLang="zh-CN" sz="800" dirty="0"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charset="0"/>
            </a:endParaRPr>
          </a:p>
          <a:p>
            <a:pPr marL="342900" indent="-342900">
              <a:buAutoNum type="arabicPeriod"/>
              <a:defRPr/>
            </a:pP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        IF </a:t>
            </a:r>
            <a:r>
              <a:rPr lang="en-US" altLang="zh-CN" sz="800" dirty="0" err="1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w</a:t>
            </a:r>
            <a:r>
              <a:rPr lang="en-US" altLang="zh-CN" sz="800" baseline="-25000" dirty="0" err="1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j</a:t>
            </a: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 ≤ x THEN</a:t>
            </a:r>
            <a:endParaRPr lang="en-US" altLang="zh-CN" sz="800" dirty="0"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charset="0"/>
            </a:endParaRPr>
          </a:p>
          <a:p>
            <a:pPr marL="342900" indent="-342900">
              <a:buAutoNum type="arabicPeriod"/>
              <a:defRPr/>
            </a:pP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            K[</a:t>
            </a:r>
            <a:r>
              <a:rPr lang="en-US" altLang="zh-CN" sz="800" dirty="0" err="1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x,j</a:t>
            </a: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] </a:t>
            </a:r>
            <a:r>
              <a:rPr lang="en-US" altLang="zh-CN" sz="800" dirty="0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  <a:sym typeface="Symbol" panose="05050102010706020507" pitchFamily="18" charset="2"/>
              </a:rPr>
              <a:t></a:t>
            </a: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 max{ K[</a:t>
            </a:r>
            <a:r>
              <a:rPr lang="en-US" altLang="zh-CN" sz="800" dirty="0" err="1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x,j</a:t>
            </a: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], K[x – w</a:t>
            </a:r>
            <a:r>
              <a:rPr lang="en-US" altLang="zh-CN" sz="800" baseline="-250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j</a:t>
            </a: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,j-1] + </a:t>
            </a:r>
            <a:r>
              <a:rPr lang="en-US" altLang="zh-CN" sz="800" dirty="0" err="1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v</a:t>
            </a:r>
            <a:r>
              <a:rPr lang="en-US" altLang="zh-CN" sz="800" baseline="-25000" dirty="0" err="1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j</a:t>
            </a: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 }</a:t>
            </a:r>
            <a:endParaRPr lang="en-US" altLang="zh-CN" sz="800" dirty="0"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charset="0"/>
            </a:endParaRPr>
          </a:p>
          <a:p>
            <a:pPr marL="342900" indent="-342900">
              <a:buAutoNum type="arabicPeriod"/>
              <a:defRPr/>
            </a:pP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            IF k[</a:t>
            </a:r>
            <a:r>
              <a:rPr lang="en-US" altLang="zh-CN" sz="800" dirty="0" err="1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x,j</a:t>
            </a: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] was updated THEN</a:t>
            </a:r>
            <a:endParaRPr lang="en-US" altLang="zh-CN" sz="800" dirty="0"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charset="0"/>
            </a:endParaRPr>
          </a:p>
          <a:p>
            <a:pPr marL="342900" indent="-342900">
              <a:buAutoNum type="arabicPeriod"/>
              <a:defRPr/>
            </a:pP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                ITEMS[</a:t>
            </a:r>
            <a:r>
              <a:rPr lang="en-US" altLang="zh-CN" sz="800" dirty="0" err="1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x,j</a:t>
            </a: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]</a:t>
            </a:r>
            <a:r>
              <a:rPr lang="en-US" altLang="zh-CN" sz="800" dirty="0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  <a:sym typeface="Symbol" panose="05050102010706020507" pitchFamily="18" charset="2"/>
              </a:rPr>
              <a:t>  </a:t>
            </a: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ITEMS[x – w</a:t>
            </a:r>
            <a:r>
              <a:rPr lang="en-US" altLang="zh-CN" sz="800" baseline="-250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j</a:t>
            </a: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,j-1]∪ {ITEM j}</a:t>
            </a:r>
            <a:endParaRPr lang="en-US" altLang="zh-CN" sz="800" dirty="0"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charset="0"/>
            </a:endParaRPr>
          </a:p>
          <a:p>
            <a:pPr marL="342900" indent="-342900">
              <a:buAutoNum type="arabicPeriod"/>
              <a:defRPr/>
            </a:pP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            ELSE</a:t>
            </a:r>
            <a:endParaRPr lang="en-US" altLang="zh-CN" sz="800" dirty="0"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charset="0"/>
            </a:endParaRPr>
          </a:p>
          <a:p>
            <a:pPr marL="342900" indent="-342900">
              <a:buAutoNum type="arabicPeriod"/>
              <a:defRPr/>
            </a:pP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                ITEMS[</a:t>
            </a:r>
            <a:r>
              <a:rPr lang="en-US" altLang="zh-CN" sz="800" dirty="0" err="1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x,j</a:t>
            </a: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]</a:t>
            </a:r>
            <a:r>
              <a:rPr lang="en-US" altLang="zh-CN" sz="800" dirty="0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  <a:sym typeface="Symbol" panose="05050102010706020507" pitchFamily="18" charset="2"/>
              </a:rPr>
              <a:t>  </a:t>
            </a: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ITEMS[x,j-1] </a:t>
            </a:r>
            <a:endParaRPr lang="en-US" altLang="zh-CN" sz="800" dirty="0"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charset="0"/>
            </a:endParaRPr>
          </a:p>
          <a:p>
            <a:pPr marL="342900" indent="-342900">
              <a:buAutoNum type="arabicPeriod"/>
              <a:defRPr/>
            </a:pP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Return K[</a:t>
            </a:r>
            <a:r>
              <a:rPr lang="en-US" altLang="zh-CN" sz="800" dirty="0" err="1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C,n</a:t>
            </a: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], ITEMS[</a:t>
            </a:r>
            <a:r>
              <a:rPr lang="en-US" altLang="zh-CN" sz="800" dirty="0" err="1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C,n</a:t>
            </a: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]</a:t>
            </a:r>
            <a:endParaRPr lang="en-US" altLang="zh-CN" sz="800" dirty="0"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2" name="矩形 81"/>
              <p:cNvSpPr/>
              <p:nvPr/>
            </p:nvSpPr>
            <p:spPr>
              <a:xfrm>
                <a:off x="5020956" y="3336237"/>
                <a:ext cx="4007015" cy="66261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𝐾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i="1" dirty="0" err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charset="0"/>
                            </a:rPr>
                          </m:ctrlPr>
                        </m:dPr>
                        <m:e>
                          <m:r>
                            <a:rPr lang="en-US" altLang="zh-CN" i="1" dirty="0" err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charset="0"/>
                            </a:rPr>
                            <m:t>𝑥</m:t>
                          </m:r>
                          <m:r>
                            <a:rPr lang="en-US" altLang="zh-CN" i="1" dirty="0" err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charset="0"/>
                            </a:rPr>
                            <m:t>,</m:t>
                          </m:r>
                          <m:r>
                            <a:rPr lang="en-US" altLang="zh-CN" i="1" dirty="0" err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charset="0"/>
                            </a:rPr>
                            <m:t>𝑗</m:t>
                          </m:r>
                        </m:e>
                      </m:d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=</m:t>
                      </m:r>
                    </m:oMath>
                  </m:oMathPara>
                </a14:m>
                <a:endParaRPr lang="en-US" altLang="zh-CN" i="1" dirty="0">
                  <a:solidFill>
                    <a:srgbClr val="0000FF"/>
                  </a:solidFill>
                  <a:latin typeface="Cambria Math" panose="02040503050406030204" pitchFamily="18" charset="0"/>
                  <a:ea typeface="楷体" panose="02010609060101010101" pitchFamily="49" charset="-122"/>
                  <a:cs typeface="Times New Roman" panose="02020603050405020304" charset="0"/>
                </a:endParaRP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𝑚𝑎𝑥</m:t>
                      </m:r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⁡{</m:t>
                      </m:r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𝐾</m:t>
                      </m:r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[</m:t>
                      </m:r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𝑥</m:t>
                      </m:r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, </m:t>
                      </m:r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𝑗</m:t>
                      </m:r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−</m:t>
                      </m:r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1</m:t>
                      </m:r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] , </m:t>
                      </m:r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𝐾</m:t>
                      </m:r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[</m:t>
                      </m:r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𝑥</m:t>
                      </m:r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 –</m:t>
                      </m:r>
                      <m:sSub>
                        <m:sSubPr>
                          <m:ctrlPr>
                            <a:rPr lang="en-US" altLang="zh-CN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charset="0"/>
                            </a:rPr>
                            <m:t>𝑗</m:t>
                          </m:r>
                        </m:sub>
                      </m:sSub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, </m:t>
                      </m:r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𝑗</m:t>
                      </m:r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−</m:t>
                      </m:r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1</m:t>
                      </m:r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] +</m:t>
                      </m:r>
                      <m:sSub>
                        <m:sSubPr>
                          <m:ctrlPr>
                            <a:rPr lang="en-US" altLang="zh-CN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charset="0"/>
                            </a:rPr>
                            <m:t>𝑗</m:t>
                          </m:r>
                        </m:sub>
                      </m:sSub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}</m:t>
                      </m:r>
                    </m:oMath>
                  </m:oMathPara>
                </a14:m>
                <a:endParaRPr lang="en-US" altLang="zh-CN" dirty="0">
                  <a:solidFill>
                    <a:srgbClr val="0000FF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82" name="矩形 8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0956" y="3336237"/>
                <a:ext cx="4007015" cy="662617"/>
              </a:xfrm>
              <a:prstGeom prst="rect">
                <a:avLst/>
              </a:prstGeom>
              <a:blipFill rotWithShape="1">
                <a:blip r:embed="rId13"/>
                <a:stretch>
                  <a:fillRect t="-88" r="4" b="-322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2119537" y="2015068"/>
            <a:ext cx="2774094" cy="699992"/>
            <a:chOff x="628650" y="2737674"/>
            <a:chExt cx="3565004" cy="857179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5" name="Rectangle 4"/>
            <p:cNvSpPr/>
            <p:nvPr/>
          </p:nvSpPr>
          <p:spPr>
            <a:xfrm>
              <a:off x="628650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rPr>
                <a:t>0</a:t>
              </a:r>
              <a:endParaRPr lang="en-US" dirty="0">
                <a:solidFill>
                  <a:schemeClr val="tx1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1519901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rPr>
                <a:t>0</a:t>
              </a:r>
              <a:endParaRPr lang="en-US" dirty="0">
                <a:solidFill>
                  <a:schemeClr val="tx1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2411152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rPr>
                <a:t>0</a:t>
              </a:r>
              <a:endParaRPr lang="en-US" dirty="0">
                <a:solidFill>
                  <a:schemeClr val="tx1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3302403" y="2738326"/>
              <a:ext cx="891251" cy="856527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rPr>
                <a:t>0</a:t>
              </a:r>
              <a:endParaRPr lang="en-US" dirty="0">
                <a:solidFill>
                  <a:schemeClr val="tx1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15436" y="5221525"/>
            <a:ext cx="1168789" cy="1168789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3688355" y="5237725"/>
            <a:ext cx="3673114" cy="1475713"/>
            <a:chOff x="-479811" y="1751737"/>
            <a:chExt cx="5881453" cy="2600511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11626" y="1998496"/>
              <a:ext cx="890016" cy="890016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98981" y="1966357"/>
              <a:ext cx="922155" cy="922155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23804" y="1751737"/>
              <a:ext cx="1136775" cy="1136775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-479809" y="3113586"/>
              <a:ext cx="1729993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rPr>
                <a:t>Weight:</a:t>
              </a:r>
              <a:endParaRPr lang="en-US" dirty="0">
                <a:solidFill>
                  <a:schemeClr val="accent4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-479809" y="3701409"/>
              <a:ext cx="1729993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rPr>
                <a:t>Value:</a:t>
              </a:r>
              <a:endParaRPr lang="en-US" dirty="0">
                <a:solidFill>
                  <a:schemeClr val="accent1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782501" y="3005866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rPr>
                <a:t>1</a:t>
              </a:r>
              <a:endParaRPr lang="en-US" dirty="0">
                <a:solidFill>
                  <a:schemeClr val="accent4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250794" y="3005864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rPr>
                <a:t>2</a:t>
              </a:r>
              <a:endParaRPr lang="en-US" dirty="0">
                <a:solidFill>
                  <a:schemeClr val="accent4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718736" y="3005862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rPr>
                <a:t>3</a:t>
              </a:r>
              <a:endParaRPr lang="en-US" dirty="0">
                <a:solidFill>
                  <a:schemeClr val="accent4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747641" y="3701409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rPr>
                <a:t>1</a:t>
              </a:r>
              <a:endParaRPr lang="en-US" dirty="0">
                <a:solidFill>
                  <a:schemeClr val="accent1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3215758" y="3667231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rPr>
                <a:t>4</a:t>
              </a:r>
              <a:endParaRPr lang="en-US" dirty="0">
                <a:solidFill>
                  <a:schemeClr val="accent1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4718736" y="3655655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rPr>
                <a:t>6</a:t>
              </a:r>
              <a:endParaRPr lang="en-US" dirty="0">
                <a:solidFill>
                  <a:schemeClr val="accent1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-479811" y="2402818"/>
              <a:ext cx="177038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5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rPr>
                <a:t>Item:</a:t>
              </a:r>
              <a:endParaRPr lang="en-US" dirty="0">
                <a:solidFill>
                  <a:schemeClr val="accent5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7592138" y="6313328"/>
            <a:ext cx="19445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7030A0"/>
                </a:solidFill>
                <a:latin typeface="Times New Roman" panose="02020603050405020304" charset="0"/>
                <a:cs typeface="Times New Roman" panose="02020603050405020304" charset="0"/>
              </a:rPr>
              <a:t>Capacity: 3</a:t>
            </a:r>
            <a:endParaRPr lang="en-US" sz="2000" dirty="0">
              <a:solidFill>
                <a:srgbClr val="7030A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2117568" y="2714528"/>
            <a:ext cx="2774094" cy="699992"/>
            <a:chOff x="628650" y="2737674"/>
            <a:chExt cx="3565004" cy="857179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32" name="Rectangle 31"/>
            <p:cNvSpPr/>
            <p:nvPr/>
          </p:nvSpPr>
          <p:spPr>
            <a:xfrm>
              <a:off x="628650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rPr>
                <a:t>0</a:t>
              </a:r>
              <a:endParaRPr lang="en-US" dirty="0">
                <a:solidFill>
                  <a:schemeClr val="tx1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1519901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rPr>
                <a:t>1</a:t>
              </a:r>
              <a:endParaRPr lang="en-US" dirty="0">
                <a:solidFill>
                  <a:schemeClr val="tx1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411152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rPr>
                <a:t>1</a:t>
              </a:r>
              <a:endParaRPr lang="en-US" dirty="0">
                <a:solidFill>
                  <a:schemeClr val="tx1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3302403" y="2738326"/>
              <a:ext cx="891251" cy="85652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>
                  <a:solidFill>
                    <a:schemeClr val="tx1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rPr>
                <a:t>0</a:t>
              </a:r>
              <a:endParaRPr lang="en-US" dirty="0">
                <a:solidFill>
                  <a:schemeClr val="tx1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2117568" y="3413313"/>
            <a:ext cx="2774094" cy="699992"/>
            <a:chOff x="628650" y="2737674"/>
            <a:chExt cx="3565004" cy="857179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38" name="Rectangle 37"/>
            <p:cNvSpPr/>
            <p:nvPr/>
          </p:nvSpPr>
          <p:spPr>
            <a:xfrm>
              <a:off x="628650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rPr>
                <a:t>0</a:t>
              </a:r>
              <a:endParaRPr lang="en-US" dirty="0">
                <a:solidFill>
                  <a:schemeClr val="tx1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1519901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rPr>
                <a:t>1</a:t>
              </a:r>
              <a:endParaRPr lang="en-US" dirty="0">
                <a:solidFill>
                  <a:schemeClr val="tx1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2411152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rPr>
                <a:t>4</a:t>
              </a:r>
              <a:endParaRPr lang="en-US" dirty="0">
                <a:solidFill>
                  <a:schemeClr val="tx1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3302403" y="2738326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dirty="0">
                <a:solidFill>
                  <a:schemeClr val="tx1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2117568" y="4111105"/>
            <a:ext cx="2774094" cy="699992"/>
            <a:chOff x="628650" y="2737674"/>
            <a:chExt cx="3565004" cy="857179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44" name="Rectangle 43"/>
            <p:cNvSpPr/>
            <p:nvPr/>
          </p:nvSpPr>
          <p:spPr>
            <a:xfrm>
              <a:off x="628650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rPr>
                <a:t>0</a:t>
              </a:r>
              <a:endParaRPr lang="en-US" dirty="0">
                <a:solidFill>
                  <a:schemeClr val="tx1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1519901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rPr>
                <a:t>1</a:t>
              </a:r>
              <a:endParaRPr lang="en-US" dirty="0">
                <a:solidFill>
                  <a:schemeClr val="tx1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2411152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rPr>
                <a:t>4</a:t>
              </a:r>
              <a:endParaRPr lang="en-US" dirty="0">
                <a:solidFill>
                  <a:schemeClr val="tx1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3302403" y="2738326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dirty="0">
                <a:solidFill>
                  <a:schemeClr val="tx1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</p:grpSp>
      <p:pic>
        <p:nvPicPr>
          <p:cNvPr id="49" name="Picture 4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6192" y="4328932"/>
            <a:ext cx="478947" cy="435192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6192" y="3563080"/>
            <a:ext cx="478947" cy="435192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9909" y="2872314"/>
            <a:ext cx="478947" cy="435192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048" y="3563080"/>
            <a:ext cx="527428" cy="479244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805" y="4328932"/>
            <a:ext cx="527428" cy="479244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0" y="4416041"/>
            <a:ext cx="467136" cy="424460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7797" y="2901331"/>
            <a:ext cx="478947" cy="435192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8377" y="3610496"/>
            <a:ext cx="478947" cy="435192"/>
          </a:xfrm>
          <a:prstGeom prst="rect">
            <a:avLst/>
          </a:prstGeom>
        </p:spPr>
      </p:pic>
      <p:pic>
        <p:nvPicPr>
          <p:cNvPr id="66" name="Picture 6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8377" y="4307613"/>
            <a:ext cx="478947" cy="435192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1902" y="2936230"/>
            <a:ext cx="478947" cy="435192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009404">
            <a:off x="3661523" y="3690435"/>
            <a:ext cx="441007" cy="400718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009404">
            <a:off x="3642075" y="4410840"/>
            <a:ext cx="441007" cy="400718"/>
          </a:xfrm>
          <a:prstGeom prst="rect">
            <a:avLst/>
          </a:prstGeom>
        </p:spPr>
      </p:pic>
      <p:sp>
        <p:nvSpPr>
          <p:cNvPr id="73" name="Rectangle 72"/>
          <p:cNvSpPr/>
          <p:nvPr/>
        </p:nvSpPr>
        <p:spPr>
          <a:xfrm>
            <a:off x="1388747" y="5527184"/>
            <a:ext cx="475267" cy="48652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317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>
              <a:solidFill>
                <a:schemeClr val="tx1"/>
              </a:solidFill>
              <a:latin typeface="Times New Roman" panose="02020603050405020304" charset="0"/>
              <a:ea typeface="楷体" panose="02010609060101010101" pitchFamily="49" charset="-122"/>
              <a:cs typeface="Times New Roman" panose="02020603050405020304" charset="0"/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476921" y="5527085"/>
            <a:ext cx="478947" cy="483449"/>
          </a:xfrm>
          <a:prstGeom prst="rect">
            <a:avLst/>
          </a:prstGeom>
          <a:solidFill>
            <a:schemeClr val="accent6">
              <a:lumMod val="75000"/>
            </a:schemeClr>
          </a:solidFill>
          <a:ln w="317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>
              <a:solidFill>
                <a:schemeClr val="tx1"/>
              </a:solidFill>
              <a:latin typeface="Times New Roman" panose="02020603050405020304" charset="0"/>
              <a:ea typeface="楷体" panose="02010609060101010101" pitchFamily="49" charset="-122"/>
              <a:cs typeface="Times New Roman" panose="02020603050405020304" charset="0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337143" y="6056700"/>
            <a:ext cx="10879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rPr>
              <a:t>current entry</a:t>
            </a:r>
            <a:endParaRPr lang="en-US">
              <a:latin typeface="Times New Roman" panose="02020603050405020304" charset="0"/>
              <a:ea typeface="楷体" panose="02010609060101010101" pitchFamily="49" charset="-122"/>
              <a:cs typeface="Times New Roman" panose="02020603050405020304" charset="0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1273424" y="6035788"/>
            <a:ext cx="16179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rPr>
              <a:t>relevant previous entry</a:t>
            </a:r>
            <a:endParaRPr lang="en-US">
              <a:latin typeface="Times New Roman" panose="02020603050405020304" charset="0"/>
              <a:ea typeface="楷体" panose="02010609060101010101" pitchFamily="49" charset="-122"/>
              <a:cs typeface="Times New Roman" panose="02020603050405020304" charset="0"/>
            </a:endParaRPr>
          </a:p>
        </p:txBody>
      </p:sp>
      <p:sp>
        <p:nvSpPr>
          <p:cNvPr id="9" name="Title 29"/>
          <p:cNvSpPr>
            <a:spLocks noGrp="1"/>
          </p:cNvSpPr>
          <p:nvPr>
            <p:ph type="title"/>
          </p:nvPr>
        </p:nvSpPr>
        <p:spPr>
          <a:xfrm>
            <a:off x="-67945" y="271145"/>
            <a:ext cx="8229600" cy="1143000"/>
          </a:xfrm>
        </p:spPr>
        <p:txBody>
          <a:bodyPr/>
          <a:lstStyle/>
          <a:p>
            <a:r>
              <a:rPr lang="zh-CN" altLang="en-US" dirty="0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rPr>
              <a:t>示例</a:t>
            </a:r>
            <a:endParaRPr lang="zh-CN" altLang="en-US" dirty="0">
              <a:latin typeface="Times New Roman" panose="02020603050405020304" charset="0"/>
              <a:ea typeface="楷体" panose="02010609060101010101" pitchFamily="49" charset="-122"/>
              <a:cs typeface="Times New Roman" panose="0202060305040502030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4" name="TextBox 54"/>
              <p:cNvSpPr txBox="1"/>
              <p:nvPr/>
            </p:nvSpPr>
            <p:spPr>
              <a:xfrm>
                <a:off x="1392820" y="2160378"/>
                <a:ext cx="7407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𝑗</m:t>
                      </m:r>
                      <m:r>
                        <a:rPr lang="en-US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=</m:t>
                      </m:r>
                      <m:r>
                        <a:rPr lang="en-US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0</m:t>
                      </m:r>
                    </m:oMath>
                  </m:oMathPara>
                </a14:m>
                <a:endParaRPr lang="en-US" dirty="0">
                  <a:solidFill>
                    <a:srgbClr val="0000FF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64" name="TextBox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2820" y="2160378"/>
                <a:ext cx="740780" cy="369332"/>
              </a:xfrm>
              <a:prstGeom prst="rect">
                <a:avLst/>
              </a:prstGeom>
              <a:blipFill rotWithShape="1">
                <a:blip r:embed="rId5"/>
                <a:stretch>
                  <a:fillRect l="-36" t="-29" b="1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1" name="TextBox 55"/>
              <p:cNvSpPr txBox="1"/>
              <p:nvPr/>
            </p:nvSpPr>
            <p:spPr>
              <a:xfrm>
                <a:off x="1392820" y="2933216"/>
                <a:ext cx="7407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𝑗</m:t>
                      </m:r>
                      <m:r>
                        <a:rPr lang="en-US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=</m:t>
                      </m:r>
                      <m:r>
                        <a:rPr lang="en-US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1</m:t>
                      </m:r>
                    </m:oMath>
                  </m:oMathPara>
                </a14:m>
                <a:endParaRPr lang="en-US" dirty="0">
                  <a:solidFill>
                    <a:srgbClr val="0000FF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71" name="TextBox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2820" y="2933216"/>
                <a:ext cx="740780" cy="369332"/>
              </a:xfrm>
              <a:prstGeom prst="rect">
                <a:avLst/>
              </a:prstGeom>
              <a:blipFill rotWithShape="1">
                <a:blip r:embed="rId6"/>
                <a:stretch>
                  <a:fillRect l="-36" t="-41" b="1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2" name="TextBox 56"/>
              <p:cNvSpPr txBox="1"/>
              <p:nvPr/>
            </p:nvSpPr>
            <p:spPr>
              <a:xfrm>
                <a:off x="1392820" y="3643426"/>
                <a:ext cx="7407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𝑗</m:t>
                      </m:r>
                      <m:r>
                        <a:rPr lang="en-US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=</m:t>
                      </m:r>
                      <m:r>
                        <a:rPr lang="en-US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2</m:t>
                      </m:r>
                    </m:oMath>
                  </m:oMathPara>
                </a14:m>
                <a:endParaRPr lang="en-US" dirty="0">
                  <a:solidFill>
                    <a:srgbClr val="0000FF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72" name="TextBox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2820" y="3643426"/>
                <a:ext cx="740780" cy="369332"/>
              </a:xfrm>
              <a:prstGeom prst="rect">
                <a:avLst/>
              </a:prstGeom>
              <a:blipFill rotWithShape="1">
                <a:blip r:embed="rId7"/>
                <a:stretch>
                  <a:fillRect l="-36" t="-117" b="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7" name="TextBox 57"/>
              <p:cNvSpPr txBox="1"/>
              <p:nvPr/>
            </p:nvSpPr>
            <p:spPr>
              <a:xfrm>
                <a:off x="1342531" y="4361862"/>
                <a:ext cx="7407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𝑗</m:t>
                      </m:r>
                      <m:r>
                        <a:rPr lang="en-US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=</m:t>
                      </m:r>
                      <m:r>
                        <a:rPr lang="en-US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3</m:t>
                      </m:r>
                    </m:oMath>
                  </m:oMathPara>
                </a14:m>
                <a:endParaRPr lang="en-US" dirty="0">
                  <a:solidFill>
                    <a:srgbClr val="0000FF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77" name="TextBox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2531" y="4361862"/>
                <a:ext cx="740780" cy="369332"/>
              </a:xfrm>
              <a:prstGeom prst="rect">
                <a:avLst/>
              </a:prstGeom>
              <a:blipFill rotWithShape="1">
                <a:blip r:embed="rId8"/>
                <a:stretch>
                  <a:fillRect l="-19" t="-13" r="69" b="12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8" name="TextBox 58"/>
              <p:cNvSpPr txBox="1"/>
              <p:nvPr/>
            </p:nvSpPr>
            <p:spPr>
              <a:xfrm>
                <a:off x="2037320" y="1508159"/>
                <a:ext cx="7717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𝑥</m:t>
                      </m:r>
                      <m:r>
                        <a:rPr lang="en-US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=</m:t>
                      </m:r>
                      <m:r>
                        <a:rPr lang="en-US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0</m:t>
                      </m:r>
                    </m:oMath>
                  </m:oMathPara>
                </a14:m>
                <a:endParaRPr lang="en-US" dirty="0">
                  <a:solidFill>
                    <a:srgbClr val="0000FF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78" name="TextBox 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7320" y="1508159"/>
                <a:ext cx="771797" cy="369332"/>
              </a:xfrm>
              <a:prstGeom prst="rect">
                <a:avLst/>
              </a:prstGeom>
              <a:blipFill rotWithShape="1">
                <a:blip r:embed="rId9"/>
                <a:stretch>
                  <a:fillRect l="-31" t="-9" r="66" b="1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9" name="TextBox 59"/>
              <p:cNvSpPr txBox="1"/>
              <p:nvPr/>
            </p:nvSpPr>
            <p:spPr>
              <a:xfrm>
                <a:off x="2730843" y="1508159"/>
                <a:ext cx="7717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𝑥</m:t>
                      </m:r>
                      <m:r>
                        <a:rPr lang="en-US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=</m:t>
                      </m:r>
                      <m:r>
                        <a:rPr lang="en-US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1</m:t>
                      </m:r>
                    </m:oMath>
                  </m:oMathPara>
                </a14:m>
                <a:endParaRPr lang="en-US" dirty="0">
                  <a:solidFill>
                    <a:srgbClr val="0000FF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79" name="TextBox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0843" y="1508159"/>
                <a:ext cx="771797" cy="369332"/>
              </a:xfrm>
              <a:prstGeom prst="rect">
                <a:avLst/>
              </a:prstGeom>
              <a:blipFill rotWithShape="1">
                <a:blip r:embed="rId10"/>
                <a:stretch>
                  <a:fillRect l="-44" t="-9" r="80" b="1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0" name="TextBox 60"/>
              <p:cNvSpPr txBox="1"/>
              <p:nvPr/>
            </p:nvSpPr>
            <p:spPr>
              <a:xfrm>
                <a:off x="3429000" y="1508159"/>
                <a:ext cx="87639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𝑥</m:t>
                      </m:r>
                      <m:r>
                        <a:rPr lang="en-US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=</m:t>
                      </m:r>
                      <m:r>
                        <a:rPr lang="en-US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2</m:t>
                      </m:r>
                    </m:oMath>
                  </m:oMathPara>
                </a14:m>
                <a:endParaRPr lang="en-US" dirty="0">
                  <a:solidFill>
                    <a:srgbClr val="0000FF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80" name="TextBox 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9000" y="1508159"/>
                <a:ext cx="876391" cy="369332"/>
              </a:xfrm>
              <a:prstGeom prst="rect">
                <a:avLst/>
              </a:prstGeom>
              <a:blipFill rotWithShape="1">
                <a:blip r:embed="rId11"/>
                <a:stretch>
                  <a:fillRect t="-9" r="10" b="1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1" name="TextBox 61"/>
              <p:cNvSpPr txBox="1"/>
              <p:nvPr/>
            </p:nvSpPr>
            <p:spPr>
              <a:xfrm>
                <a:off x="4278380" y="1508159"/>
                <a:ext cx="80107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𝑥</m:t>
                      </m:r>
                      <m:r>
                        <a:rPr lang="en-US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=</m:t>
                      </m:r>
                      <m:r>
                        <a:rPr lang="en-US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3</m:t>
                      </m:r>
                    </m:oMath>
                  </m:oMathPara>
                </a14:m>
                <a:endParaRPr lang="en-US" dirty="0">
                  <a:solidFill>
                    <a:srgbClr val="0000FF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81" name="TextBox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8380" y="1508159"/>
                <a:ext cx="801074" cy="369332"/>
              </a:xfrm>
              <a:prstGeom prst="rect">
                <a:avLst/>
              </a:prstGeom>
              <a:blipFill rotWithShape="1">
                <a:blip r:embed="rId12"/>
                <a:stretch>
                  <a:fillRect l="-48" t="-9" r="11" b="1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Text Box 3"/>
          <p:cNvSpPr txBox="1">
            <a:spLocks noChangeArrowheads="1"/>
          </p:cNvSpPr>
          <p:nvPr/>
        </p:nvSpPr>
        <p:spPr bwMode="auto">
          <a:xfrm>
            <a:off x="5190447" y="103531"/>
            <a:ext cx="3953553" cy="250680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  <a:miter lim="800000"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lIns="144000" tIns="144000" bIns="144000">
            <a:spAutoFit/>
          </a:bodyPr>
          <a:lstStyle/>
          <a:p>
            <a:pPr marL="342900" indent="-342900">
              <a:buAutoNum type="arabicPeriod"/>
              <a:defRPr/>
            </a:pP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n</a:t>
            </a:r>
            <a:r>
              <a:rPr lang="en-US" altLang="zh-CN" sz="800" dirty="0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  <a:sym typeface="Symbol" panose="05050102010706020507" pitchFamily="18" charset="2"/>
              </a:rPr>
              <a:t>  </a:t>
            </a: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length(weights)</a:t>
            </a:r>
            <a:endParaRPr lang="en-US" altLang="zh-CN" sz="800" dirty="0"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charset="0"/>
            </a:endParaRPr>
          </a:p>
          <a:p>
            <a:pPr marL="342900" indent="-342900">
              <a:buAutoNum type="arabicPeriod"/>
              <a:defRPr/>
            </a:pPr>
            <a:r>
              <a:rPr lang="pl-PL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For  x</a:t>
            </a:r>
            <a:r>
              <a:rPr lang="en-US" altLang="zh-CN" sz="800" dirty="0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  <a:sym typeface="Symbol" panose="05050102010706020507" pitchFamily="18" charset="2"/>
              </a:rPr>
              <a:t>  </a:t>
            </a:r>
            <a:r>
              <a:rPr lang="pl-PL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0 To  </a:t>
            </a: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C</a:t>
            </a:r>
            <a:r>
              <a:rPr lang="pl-PL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  Do </a:t>
            </a:r>
            <a:endParaRPr lang="en-US" altLang="zh-CN" sz="800" dirty="0"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charset="0"/>
            </a:endParaRPr>
          </a:p>
          <a:p>
            <a:pPr marL="342900" indent="-342900">
              <a:buAutoNum type="arabicPeriod"/>
              <a:defRPr/>
            </a:pPr>
            <a:r>
              <a:rPr lang="pt-BR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    For j</a:t>
            </a:r>
            <a:r>
              <a:rPr lang="en-US" altLang="zh-CN" sz="800" dirty="0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  <a:sym typeface="Symbol" panose="05050102010706020507" pitchFamily="18" charset="2"/>
              </a:rPr>
              <a:t>  </a:t>
            </a:r>
            <a:r>
              <a:rPr lang="pt-BR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1 To n Do</a:t>
            </a:r>
            <a:endParaRPr lang="pt-BR" altLang="zh-CN" sz="800" dirty="0"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charset="0"/>
            </a:endParaRPr>
          </a:p>
          <a:p>
            <a:pPr marL="342900" indent="-342900">
              <a:buAutoNum type="arabicPeriod"/>
              <a:defRPr/>
            </a:pP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        ITEMS[</a:t>
            </a:r>
            <a:r>
              <a:rPr lang="en-US" altLang="zh-CN" sz="800" dirty="0" err="1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x,j</a:t>
            </a: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] </a:t>
            </a:r>
            <a:r>
              <a:rPr lang="en-US" altLang="zh-CN" sz="800" dirty="0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  <a:sym typeface="Symbol" panose="05050102010706020507" pitchFamily="18" charset="2"/>
              </a:rPr>
              <a:t></a:t>
            </a: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 ∅ </a:t>
            </a:r>
            <a:endParaRPr lang="en-US" altLang="zh-CN" sz="800" dirty="0"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charset="0"/>
            </a:endParaRPr>
          </a:p>
          <a:p>
            <a:pPr marL="342900" indent="-342900">
              <a:buAutoNum type="arabicPeriod"/>
              <a:defRPr/>
            </a:pPr>
            <a:r>
              <a:rPr lang="pl-PL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For   x</a:t>
            </a:r>
            <a:r>
              <a:rPr lang="en-US" altLang="zh-CN" sz="800" dirty="0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  <a:sym typeface="Symbol" panose="05050102010706020507" pitchFamily="18" charset="2"/>
              </a:rPr>
              <a:t>  </a:t>
            </a:r>
            <a:r>
              <a:rPr lang="pl-PL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0   To   </a:t>
            </a: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C</a:t>
            </a:r>
            <a:r>
              <a:rPr lang="pl-PL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   Do </a:t>
            </a:r>
            <a:endParaRPr lang="en-US" altLang="zh-CN" sz="800" dirty="0"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charset="0"/>
            </a:endParaRPr>
          </a:p>
          <a:p>
            <a:pPr marL="342900" indent="-342900">
              <a:buAutoNum type="arabicPeriod"/>
              <a:defRPr/>
            </a:pP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    K[x,0] </a:t>
            </a:r>
            <a:r>
              <a:rPr lang="en-US" altLang="zh-CN" sz="800" dirty="0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  <a:sym typeface="Symbol" panose="05050102010706020507" pitchFamily="18" charset="2"/>
              </a:rPr>
              <a:t></a:t>
            </a: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 0  </a:t>
            </a:r>
            <a:r>
              <a:rPr lang="pt-BR" altLang="zh-CN" sz="800" dirty="0">
                <a:latin typeface="Consolas" panose="020B0609020204030204" pitchFamily="49" charset="0"/>
                <a:ea typeface="楷体" panose="02010609060101010101" pitchFamily="49" charset="-122"/>
                <a:cs typeface="Times New Roman" panose="02020603050405020304" charset="0"/>
              </a:rPr>
              <a:t>/*</a:t>
            </a:r>
            <a:r>
              <a:rPr lang="zh-CN" altLang="en-US" sz="800" dirty="0">
                <a:latin typeface="Consolas" panose="020B0609020204030204" pitchFamily="49" charset="0"/>
                <a:ea typeface="楷体" panose="02010609060101010101" pitchFamily="49" charset="-122"/>
                <a:cs typeface="Times New Roman" panose="02020603050405020304" charset="0"/>
              </a:rPr>
              <a:t>初始化第</a:t>
            </a:r>
            <a:r>
              <a:rPr lang="en-US" altLang="zh-CN" sz="800" dirty="0">
                <a:latin typeface="Consolas" panose="020B0609020204030204" pitchFamily="49" charset="0"/>
                <a:ea typeface="楷体" panose="02010609060101010101" pitchFamily="49" charset="-122"/>
                <a:cs typeface="Times New Roman" panose="02020603050405020304" charset="0"/>
              </a:rPr>
              <a:t>0</a:t>
            </a:r>
            <a:r>
              <a:rPr lang="zh-CN" altLang="en-US" sz="800" dirty="0">
                <a:latin typeface="Consolas" panose="020B0609020204030204" pitchFamily="49" charset="0"/>
                <a:ea typeface="楷体" panose="02010609060101010101" pitchFamily="49" charset="-122"/>
                <a:cs typeface="Times New Roman" panose="02020603050405020304" charset="0"/>
              </a:rPr>
              <a:t>列*</a:t>
            </a:r>
            <a:r>
              <a:rPr lang="en-US" altLang="zh-CN" sz="800" dirty="0">
                <a:latin typeface="Consolas" panose="020B0609020204030204" pitchFamily="49" charset="0"/>
                <a:ea typeface="楷体" panose="02010609060101010101" pitchFamily="49" charset="-122"/>
                <a:cs typeface="Times New Roman" panose="02020603050405020304" charset="0"/>
              </a:rPr>
              <a:t>/</a:t>
            </a:r>
            <a:endParaRPr lang="en-US" altLang="zh-CN" sz="800" dirty="0"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charset="0"/>
            </a:endParaRPr>
          </a:p>
          <a:p>
            <a:pPr marL="342900" indent="-342900">
              <a:buAutoNum type="arabicPeriod"/>
              <a:defRPr/>
            </a:pPr>
            <a:r>
              <a:rPr lang="pt-BR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For   j</a:t>
            </a:r>
            <a:r>
              <a:rPr lang="en-US" altLang="zh-CN" sz="800" dirty="0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  <a:sym typeface="Symbol" panose="05050102010706020507" pitchFamily="18" charset="2"/>
              </a:rPr>
              <a:t>  </a:t>
            </a:r>
            <a:r>
              <a:rPr lang="pt-BR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1   To   n    Do</a:t>
            </a:r>
            <a:endParaRPr lang="pt-BR" altLang="zh-CN" sz="800" dirty="0"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charset="0"/>
            </a:endParaRPr>
          </a:p>
          <a:p>
            <a:pPr marL="342900" indent="-342900">
              <a:buAutoNum type="arabicPeriod"/>
              <a:defRPr/>
            </a:pP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    K[0,j] </a:t>
            </a:r>
            <a:r>
              <a:rPr lang="en-US" altLang="zh-CN" sz="800" dirty="0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  <a:sym typeface="Symbol" panose="05050102010706020507" pitchFamily="18" charset="2"/>
              </a:rPr>
              <a:t></a:t>
            </a: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 0 </a:t>
            </a:r>
            <a:r>
              <a:rPr lang="pt-BR" altLang="zh-CN" sz="800" dirty="0">
                <a:latin typeface="Consolas" panose="020B0609020204030204" pitchFamily="49" charset="0"/>
                <a:ea typeface="楷体" panose="02010609060101010101" pitchFamily="49" charset="-122"/>
                <a:cs typeface="Times New Roman" panose="02020603050405020304" charset="0"/>
              </a:rPr>
              <a:t>/*</a:t>
            </a:r>
            <a:r>
              <a:rPr lang="zh-CN" altLang="en-US" sz="800" dirty="0">
                <a:latin typeface="Consolas" panose="020B0609020204030204" pitchFamily="49" charset="0"/>
                <a:ea typeface="楷体" panose="02010609060101010101" pitchFamily="49" charset="-122"/>
                <a:cs typeface="Times New Roman" panose="02020603050405020304" charset="0"/>
              </a:rPr>
              <a:t>初始化第</a:t>
            </a:r>
            <a:r>
              <a:rPr lang="en-US" altLang="zh-CN" sz="800" dirty="0">
                <a:latin typeface="Consolas" panose="020B0609020204030204" pitchFamily="49" charset="0"/>
                <a:ea typeface="楷体" panose="02010609060101010101" pitchFamily="49" charset="-122"/>
                <a:cs typeface="Times New Roman" panose="02020603050405020304" charset="0"/>
              </a:rPr>
              <a:t>0</a:t>
            </a:r>
            <a:r>
              <a:rPr lang="zh-CN" altLang="en-US" sz="800" dirty="0">
                <a:latin typeface="Consolas" panose="020B0609020204030204" pitchFamily="49" charset="0"/>
                <a:ea typeface="楷体" panose="02010609060101010101" pitchFamily="49" charset="-122"/>
                <a:cs typeface="Times New Roman" panose="02020603050405020304" charset="0"/>
              </a:rPr>
              <a:t>行*</a:t>
            </a:r>
            <a:r>
              <a:rPr lang="en-US" altLang="zh-CN" sz="800" dirty="0">
                <a:latin typeface="Consolas" panose="020B0609020204030204" pitchFamily="49" charset="0"/>
                <a:ea typeface="楷体" panose="02010609060101010101" pitchFamily="49" charset="-122"/>
                <a:cs typeface="Times New Roman" panose="02020603050405020304" charset="0"/>
              </a:rPr>
              <a:t>/</a:t>
            </a: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 </a:t>
            </a:r>
            <a:endParaRPr lang="en-US" altLang="zh-CN" sz="800" dirty="0"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charset="0"/>
            </a:endParaRPr>
          </a:p>
          <a:p>
            <a:pPr marL="342900" indent="-342900">
              <a:buAutoNum type="arabicPeriod"/>
              <a:defRPr/>
            </a:pPr>
            <a:r>
              <a:rPr lang="pl-PL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For   x</a:t>
            </a:r>
            <a:r>
              <a:rPr lang="en-US" altLang="zh-CN" sz="800" dirty="0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  <a:sym typeface="Symbol" panose="05050102010706020507" pitchFamily="18" charset="2"/>
              </a:rPr>
              <a:t>  </a:t>
            </a:r>
            <a:r>
              <a:rPr lang="pl-PL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0   To   </a:t>
            </a: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C</a:t>
            </a:r>
            <a:r>
              <a:rPr lang="pl-PL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   Do </a:t>
            </a:r>
            <a:endParaRPr lang="en-US" altLang="zh-CN" sz="800" dirty="0"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charset="0"/>
            </a:endParaRPr>
          </a:p>
          <a:p>
            <a:pPr marL="342900" indent="-342900">
              <a:buAutoNum type="arabicPeriod"/>
              <a:defRPr/>
            </a:pPr>
            <a:r>
              <a:rPr lang="pt-BR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    For   j</a:t>
            </a:r>
            <a:r>
              <a:rPr lang="en-US" altLang="zh-CN" sz="800" dirty="0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  <a:sym typeface="Symbol" panose="05050102010706020507" pitchFamily="18" charset="2"/>
              </a:rPr>
              <a:t>  </a:t>
            </a:r>
            <a:r>
              <a:rPr lang="pt-BR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1   To   n    Do</a:t>
            </a:r>
            <a:endParaRPr lang="pt-BR" altLang="zh-CN" sz="800" dirty="0"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charset="0"/>
            </a:endParaRPr>
          </a:p>
          <a:p>
            <a:pPr marL="342900" indent="-342900">
              <a:buAutoNum type="arabicPeriod"/>
              <a:defRPr/>
            </a:pP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        </a:t>
            </a:r>
            <a:r>
              <a:rPr lang="pl-PL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K[x</a:t>
            </a: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,</a:t>
            </a:r>
            <a:r>
              <a:rPr lang="pl-PL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j] </a:t>
            </a:r>
            <a:r>
              <a:rPr lang="en-US" altLang="zh-CN" sz="800" dirty="0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  <a:sym typeface="Symbol" panose="05050102010706020507" pitchFamily="18" charset="2"/>
              </a:rPr>
              <a:t></a:t>
            </a:r>
            <a:r>
              <a:rPr lang="pl-PL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 K[x</a:t>
            </a: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,</a:t>
            </a:r>
            <a:r>
              <a:rPr lang="pl-PL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j-1]</a:t>
            </a:r>
            <a:endParaRPr lang="pl-PL" altLang="zh-CN" sz="800" dirty="0"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charset="0"/>
            </a:endParaRPr>
          </a:p>
          <a:p>
            <a:pPr marL="342900" indent="-342900">
              <a:buAutoNum type="arabicPeriod"/>
              <a:defRPr/>
            </a:pP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        IF </a:t>
            </a:r>
            <a:r>
              <a:rPr lang="en-US" altLang="zh-CN" sz="800" dirty="0" err="1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w</a:t>
            </a:r>
            <a:r>
              <a:rPr lang="en-US" altLang="zh-CN" sz="800" baseline="-25000" dirty="0" err="1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j</a:t>
            </a: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 ≤ x THEN</a:t>
            </a:r>
            <a:endParaRPr lang="en-US" altLang="zh-CN" sz="800" dirty="0"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charset="0"/>
            </a:endParaRPr>
          </a:p>
          <a:p>
            <a:pPr marL="342900" indent="-342900">
              <a:buAutoNum type="arabicPeriod"/>
              <a:defRPr/>
            </a:pP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            K[</a:t>
            </a:r>
            <a:r>
              <a:rPr lang="en-US" altLang="zh-CN" sz="800" dirty="0" err="1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x,j</a:t>
            </a: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] </a:t>
            </a:r>
            <a:r>
              <a:rPr lang="en-US" altLang="zh-CN" sz="800" dirty="0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  <a:sym typeface="Symbol" panose="05050102010706020507" pitchFamily="18" charset="2"/>
              </a:rPr>
              <a:t></a:t>
            </a: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 max{ K[</a:t>
            </a:r>
            <a:r>
              <a:rPr lang="en-US" altLang="zh-CN" sz="800" dirty="0" err="1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x,j</a:t>
            </a: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], K[x – w</a:t>
            </a:r>
            <a:r>
              <a:rPr lang="en-US" altLang="zh-CN" sz="800" baseline="-250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j</a:t>
            </a: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,j-1] + </a:t>
            </a:r>
            <a:r>
              <a:rPr lang="en-US" altLang="zh-CN" sz="800" dirty="0" err="1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v</a:t>
            </a:r>
            <a:r>
              <a:rPr lang="en-US" altLang="zh-CN" sz="800" baseline="-25000" dirty="0" err="1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j</a:t>
            </a: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 }</a:t>
            </a:r>
            <a:endParaRPr lang="en-US" altLang="zh-CN" sz="800" dirty="0"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charset="0"/>
            </a:endParaRPr>
          </a:p>
          <a:p>
            <a:pPr marL="342900" indent="-342900">
              <a:buAutoNum type="arabicPeriod"/>
              <a:defRPr/>
            </a:pP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            IF k[</a:t>
            </a:r>
            <a:r>
              <a:rPr lang="en-US" altLang="zh-CN" sz="800" dirty="0" err="1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x,j</a:t>
            </a: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] was updated THEN</a:t>
            </a:r>
            <a:endParaRPr lang="en-US" altLang="zh-CN" sz="800" dirty="0"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charset="0"/>
            </a:endParaRPr>
          </a:p>
          <a:p>
            <a:pPr marL="342900" indent="-342900">
              <a:buAutoNum type="arabicPeriod"/>
              <a:defRPr/>
            </a:pP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                ITEMS[</a:t>
            </a:r>
            <a:r>
              <a:rPr lang="en-US" altLang="zh-CN" sz="800" dirty="0" err="1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x,j</a:t>
            </a: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]</a:t>
            </a:r>
            <a:r>
              <a:rPr lang="en-US" altLang="zh-CN" sz="800" dirty="0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  <a:sym typeface="Symbol" panose="05050102010706020507" pitchFamily="18" charset="2"/>
              </a:rPr>
              <a:t>  </a:t>
            </a: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ITEMS[x – w</a:t>
            </a:r>
            <a:r>
              <a:rPr lang="en-US" altLang="zh-CN" sz="800" baseline="-250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j</a:t>
            </a: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,j-1]∪ {ITEM j}</a:t>
            </a:r>
            <a:endParaRPr lang="en-US" altLang="zh-CN" sz="800" dirty="0"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charset="0"/>
            </a:endParaRPr>
          </a:p>
          <a:p>
            <a:pPr marL="342900" indent="-342900">
              <a:buAutoNum type="arabicPeriod"/>
              <a:defRPr/>
            </a:pP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            ELSE</a:t>
            </a:r>
            <a:endParaRPr lang="en-US" altLang="zh-CN" sz="800" dirty="0"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charset="0"/>
            </a:endParaRPr>
          </a:p>
          <a:p>
            <a:pPr marL="342900" indent="-342900">
              <a:buAutoNum type="arabicPeriod"/>
              <a:defRPr/>
            </a:pP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                ITEMS[</a:t>
            </a:r>
            <a:r>
              <a:rPr lang="en-US" altLang="zh-CN" sz="800" dirty="0" err="1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x,j</a:t>
            </a: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]</a:t>
            </a:r>
            <a:r>
              <a:rPr lang="en-US" altLang="zh-CN" sz="800" dirty="0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  <a:sym typeface="Symbol" panose="05050102010706020507" pitchFamily="18" charset="2"/>
              </a:rPr>
              <a:t>  </a:t>
            </a: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ITEMS[x,j-1] </a:t>
            </a:r>
            <a:endParaRPr lang="en-US" altLang="zh-CN" sz="800" dirty="0"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charset="0"/>
            </a:endParaRPr>
          </a:p>
          <a:p>
            <a:pPr marL="342900" indent="-342900">
              <a:buAutoNum type="arabicPeriod"/>
              <a:defRPr/>
            </a:pP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Return K[</a:t>
            </a:r>
            <a:r>
              <a:rPr lang="en-US" altLang="zh-CN" sz="800" dirty="0" err="1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C,n</a:t>
            </a: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], ITEMS[</a:t>
            </a:r>
            <a:r>
              <a:rPr lang="en-US" altLang="zh-CN" sz="800" dirty="0" err="1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C,n</a:t>
            </a: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]</a:t>
            </a:r>
            <a:endParaRPr lang="en-US" altLang="zh-CN" sz="800" dirty="0"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2" name="矩形 81"/>
              <p:cNvSpPr/>
              <p:nvPr/>
            </p:nvSpPr>
            <p:spPr>
              <a:xfrm>
                <a:off x="5020956" y="3336237"/>
                <a:ext cx="4007015" cy="66261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𝐾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i="1" dirty="0" err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charset="0"/>
                            </a:rPr>
                          </m:ctrlPr>
                        </m:dPr>
                        <m:e>
                          <m:r>
                            <a:rPr lang="en-US" altLang="zh-CN" i="1" dirty="0" err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charset="0"/>
                            </a:rPr>
                            <m:t>𝑥</m:t>
                          </m:r>
                          <m:r>
                            <a:rPr lang="en-US" altLang="zh-CN" i="1" dirty="0" err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charset="0"/>
                            </a:rPr>
                            <m:t>,</m:t>
                          </m:r>
                          <m:r>
                            <a:rPr lang="en-US" altLang="zh-CN" i="1" dirty="0" err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charset="0"/>
                            </a:rPr>
                            <m:t>𝑗</m:t>
                          </m:r>
                        </m:e>
                      </m:d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=</m:t>
                      </m:r>
                    </m:oMath>
                  </m:oMathPara>
                </a14:m>
                <a:endParaRPr lang="en-US" altLang="zh-CN" i="1" dirty="0">
                  <a:solidFill>
                    <a:srgbClr val="0000FF"/>
                  </a:solidFill>
                  <a:latin typeface="Cambria Math" panose="02040503050406030204" pitchFamily="18" charset="0"/>
                  <a:ea typeface="楷体" panose="02010609060101010101" pitchFamily="49" charset="-122"/>
                  <a:cs typeface="Times New Roman" panose="02020603050405020304" charset="0"/>
                </a:endParaRP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𝑚𝑎𝑥</m:t>
                      </m:r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⁡{</m:t>
                      </m:r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𝐾</m:t>
                      </m:r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[</m:t>
                      </m:r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𝑥</m:t>
                      </m:r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, </m:t>
                      </m:r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𝑗</m:t>
                      </m:r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−</m:t>
                      </m:r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1</m:t>
                      </m:r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] , </m:t>
                      </m:r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𝐾</m:t>
                      </m:r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[</m:t>
                      </m:r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𝑥</m:t>
                      </m:r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 –</m:t>
                      </m:r>
                      <m:sSub>
                        <m:sSubPr>
                          <m:ctrlPr>
                            <a:rPr lang="en-US" altLang="zh-CN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charset="0"/>
                            </a:rPr>
                            <m:t>𝑗</m:t>
                          </m:r>
                        </m:sub>
                      </m:sSub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, </m:t>
                      </m:r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𝑗</m:t>
                      </m:r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−</m:t>
                      </m:r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1</m:t>
                      </m:r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] +</m:t>
                      </m:r>
                      <m:sSub>
                        <m:sSubPr>
                          <m:ctrlPr>
                            <a:rPr lang="en-US" altLang="zh-CN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charset="0"/>
                            </a:rPr>
                            <m:t>𝑗</m:t>
                          </m:r>
                        </m:sub>
                      </m:sSub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}</m:t>
                      </m:r>
                    </m:oMath>
                  </m:oMathPara>
                </a14:m>
                <a:endParaRPr lang="en-US" altLang="zh-CN" dirty="0">
                  <a:solidFill>
                    <a:srgbClr val="0000FF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82" name="矩形 8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0956" y="3336237"/>
                <a:ext cx="4007015" cy="662617"/>
              </a:xfrm>
              <a:prstGeom prst="rect">
                <a:avLst/>
              </a:prstGeom>
              <a:blipFill rotWithShape="1">
                <a:blip r:embed="rId13"/>
                <a:stretch>
                  <a:fillRect t="-88" r="4" b="-322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2117632" y="2015068"/>
            <a:ext cx="2774094" cy="699992"/>
            <a:chOff x="628650" y="2737674"/>
            <a:chExt cx="3565004" cy="857179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5" name="Rectangle 4"/>
            <p:cNvSpPr/>
            <p:nvPr/>
          </p:nvSpPr>
          <p:spPr>
            <a:xfrm>
              <a:off x="628650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rPr>
                <a:t>0</a:t>
              </a:r>
              <a:endParaRPr lang="en-US" dirty="0">
                <a:solidFill>
                  <a:schemeClr val="tx1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1519901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rPr>
                <a:t>0</a:t>
              </a:r>
              <a:endParaRPr lang="en-US" dirty="0">
                <a:solidFill>
                  <a:schemeClr val="tx1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2411152" y="2737674"/>
              <a:ext cx="891251" cy="856527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rPr>
                <a:t>0</a:t>
              </a:r>
              <a:endParaRPr lang="en-US" dirty="0">
                <a:solidFill>
                  <a:schemeClr val="tx1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3302403" y="2738326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rPr>
                <a:t>0</a:t>
              </a:r>
              <a:endParaRPr lang="en-US" dirty="0">
                <a:solidFill>
                  <a:schemeClr val="tx1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15436" y="5221525"/>
            <a:ext cx="1168789" cy="1168789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3688355" y="5237725"/>
            <a:ext cx="3673114" cy="1475713"/>
            <a:chOff x="-479811" y="1751737"/>
            <a:chExt cx="5881453" cy="2600511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11626" y="1998496"/>
              <a:ext cx="890016" cy="890016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98981" y="1966357"/>
              <a:ext cx="922155" cy="922155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23804" y="1751737"/>
              <a:ext cx="1136775" cy="1136775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-479809" y="3113586"/>
              <a:ext cx="1729993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rPr>
                <a:t>Weight:</a:t>
              </a:r>
              <a:endParaRPr lang="en-US" dirty="0">
                <a:solidFill>
                  <a:schemeClr val="accent4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-479809" y="3701409"/>
              <a:ext cx="1729993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rPr>
                <a:t>Value:</a:t>
              </a:r>
              <a:endParaRPr lang="en-US" dirty="0">
                <a:solidFill>
                  <a:schemeClr val="accent1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782501" y="3005866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rPr>
                <a:t>1</a:t>
              </a:r>
              <a:endParaRPr lang="en-US" dirty="0">
                <a:solidFill>
                  <a:schemeClr val="accent4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250794" y="3005864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rPr>
                <a:t>2</a:t>
              </a:r>
              <a:endParaRPr lang="en-US" dirty="0">
                <a:solidFill>
                  <a:schemeClr val="accent4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718736" y="3005862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rPr>
                <a:t>3</a:t>
              </a:r>
              <a:endParaRPr lang="en-US" dirty="0">
                <a:solidFill>
                  <a:schemeClr val="accent4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747641" y="3701409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rPr>
                <a:t>1</a:t>
              </a:r>
              <a:endParaRPr lang="en-US" dirty="0">
                <a:solidFill>
                  <a:schemeClr val="accent1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3215758" y="3667231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rPr>
                <a:t>4</a:t>
              </a:r>
              <a:endParaRPr lang="en-US" dirty="0">
                <a:solidFill>
                  <a:schemeClr val="accent1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4718736" y="3655655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rPr>
                <a:t>6</a:t>
              </a:r>
              <a:endParaRPr lang="en-US" dirty="0">
                <a:solidFill>
                  <a:schemeClr val="accent1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-479811" y="2402818"/>
              <a:ext cx="177038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5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rPr>
                <a:t>Item:</a:t>
              </a:r>
              <a:endParaRPr lang="en-US" dirty="0">
                <a:solidFill>
                  <a:schemeClr val="accent5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7592138" y="6313328"/>
            <a:ext cx="19445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7030A0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rPr>
              <a:t>Capacity: 3</a:t>
            </a:r>
            <a:endParaRPr lang="en-US" sz="2000" dirty="0">
              <a:solidFill>
                <a:srgbClr val="7030A0"/>
              </a:solidFill>
              <a:latin typeface="Times New Roman" panose="02020603050405020304" charset="0"/>
              <a:ea typeface="楷体" panose="02010609060101010101" pitchFamily="49" charset="-122"/>
              <a:cs typeface="Times New Roman" panose="02020603050405020304" charset="0"/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2117568" y="2714528"/>
            <a:ext cx="2774094" cy="699992"/>
            <a:chOff x="628650" y="2737674"/>
            <a:chExt cx="3565004" cy="857179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32" name="Rectangle 31"/>
            <p:cNvSpPr/>
            <p:nvPr/>
          </p:nvSpPr>
          <p:spPr>
            <a:xfrm>
              <a:off x="628650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rPr>
                <a:t>0</a:t>
              </a:r>
              <a:endParaRPr lang="en-US" dirty="0">
                <a:solidFill>
                  <a:schemeClr val="tx1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1519901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rPr>
                <a:t>1</a:t>
              </a:r>
              <a:endParaRPr lang="en-US" dirty="0">
                <a:solidFill>
                  <a:schemeClr val="tx1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411152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rPr>
                <a:t>1</a:t>
              </a:r>
              <a:endParaRPr lang="en-US" dirty="0">
                <a:solidFill>
                  <a:schemeClr val="tx1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3302403" y="2738326"/>
              <a:ext cx="891251" cy="85652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rPr>
                <a:t>1</a:t>
              </a:r>
              <a:endParaRPr lang="en-US" dirty="0">
                <a:solidFill>
                  <a:schemeClr val="tx1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2117568" y="3413313"/>
            <a:ext cx="2774094" cy="699992"/>
            <a:chOff x="628650" y="2737674"/>
            <a:chExt cx="3565004" cy="857179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38" name="Rectangle 37"/>
            <p:cNvSpPr/>
            <p:nvPr/>
          </p:nvSpPr>
          <p:spPr>
            <a:xfrm>
              <a:off x="628650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rPr>
                <a:t>0</a:t>
              </a:r>
              <a:endParaRPr lang="en-US" dirty="0">
                <a:solidFill>
                  <a:schemeClr val="tx1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1519901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rPr>
                <a:t>1</a:t>
              </a:r>
              <a:endParaRPr lang="en-US" dirty="0">
                <a:solidFill>
                  <a:schemeClr val="tx1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2411152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rPr>
                <a:t>4</a:t>
              </a:r>
              <a:endParaRPr lang="en-US" dirty="0">
                <a:solidFill>
                  <a:schemeClr val="tx1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3302403" y="2738326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dirty="0">
                <a:solidFill>
                  <a:schemeClr val="tx1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2117568" y="4111105"/>
            <a:ext cx="2774094" cy="699992"/>
            <a:chOff x="628650" y="2737674"/>
            <a:chExt cx="3565004" cy="857179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44" name="Rectangle 43"/>
            <p:cNvSpPr/>
            <p:nvPr/>
          </p:nvSpPr>
          <p:spPr>
            <a:xfrm>
              <a:off x="628650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rPr>
                <a:t>0</a:t>
              </a:r>
              <a:endParaRPr lang="en-US" dirty="0">
                <a:solidFill>
                  <a:schemeClr val="tx1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1519901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rPr>
                <a:t>1</a:t>
              </a:r>
              <a:endParaRPr lang="en-US" dirty="0">
                <a:solidFill>
                  <a:schemeClr val="tx1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2411152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rPr>
                <a:t>4</a:t>
              </a:r>
              <a:endParaRPr lang="en-US" dirty="0">
                <a:solidFill>
                  <a:schemeClr val="tx1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3302403" y="2738326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dirty="0">
                <a:solidFill>
                  <a:schemeClr val="tx1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</p:grpSp>
      <p:pic>
        <p:nvPicPr>
          <p:cNvPr id="49" name="Picture 4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6192" y="4328932"/>
            <a:ext cx="478947" cy="435192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6192" y="3563080"/>
            <a:ext cx="478947" cy="435192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9909" y="2872314"/>
            <a:ext cx="478947" cy="435192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048" y="3563080"/>
            <a:ext cx="527428" cy="479244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805" y="4328932"/>
            <a:ext cx="527428" cy="479244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0" y="4416041"/>
            <a:ext cx="467136" cy="424460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7797" y="2901331"/>
            <a:ext cx="478947" cy="435192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8377" y="3610496"/>
            <a:ext cx="478947" cy="435192"/>
          </a:xfrm>
          <a:prstGeom prst="rect">
            <a:avLst/>
          </a:prstGeom>
        </p:spPr>
      </p:pic>
      <p:pic>
        <p:nvPicPr>
          <p:cNvPr id="66" name="Picture 6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8377" y="4307613"/>
            <a:ext cx="478947" cy="435192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1902" y="2936230"/>
            <a:ext cx="478947" cy="435192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009404">
            <a:off x="3661523" y="3690435"/>
            <a:ext cx="441007" cy="400718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009404">
            <a:off x="3642075" y="4410840"/>
            <a:ext cx="441007" cy="400718"/>
          </a:xfrm>
          <a:prstGeom prst="rect">
            <a:avLst/>
          </a:prstGeom>
        </p:spPr>
      </p:pic>
      <p:pic>
        <p:nvPicPr>
          <p:cNvPr id="72" name="Picture 7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5425" y="2928519"/>
            <a:ext cx="478947" cy="435192"/>
          </a:xfrm>
          <a:prstGeom prst="rect">
            <a:avLst/>
          </a:prstGeom>
        </p:spPr>
      </p:pic>
      <p:sp>
        <p:nvSpPr>
          <p:cNvPr id="63" name="Rectangle 62"/>
          <p:cNvSpPr/>
          <p:nvPr/>
        </p:nvSpPr>
        <p:spPr>
          <a:xfrm>
            <a:off x="1376682" y="5524009"/>
            <a:ext cx="475267" cy="48652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317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>
              <a:solidFill>
                <a:schemeClr val="tx1"/>
              </a:solidFill>
              <a:latin typeface="Times New Roman" panose="02020603050405020304" charset="0"/>
              <a:ea typeface="楷体" panose="02010609060101010101" pitchFamily="49" charset="-122"/>
              <a:cs typeface="Times New Roman" panose="02020603050405020304" charset="0"/>
            </a:endParaRPr>
          </a:p>
        </p:txBody>
      </p:sp>
      <p:sp>
        <p:nvSpPr>
          <p:cNvPr id="71" name="Rectangle 70"/>
          <p:cNvSpPr/>
          <p:nvPr/>
        </p:nvSpPr>
        <p:spPr>
          <a:xfrm>
            <a:off x="476286" y="5527085"/>
            <a:ext cx="478947" cy="483449"/>
          </a:xfrm>
          <a:prstGeom prst="rect">
            <a:avLst/>
          </a:prstGeom>
          <a:solidFill>
            <a:schemeClr val="accent6">
              <a:lumMod val="75000"/>
            </a:schemeClr>
          </a:solidFill>
          <a:ln w="317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>
              <a:solidFill>
                <a:schemeClr val="tx1"/>
              </a:solidFill>
              <a:latin typeface="Times New Roman" panose="02020603050405020304" charset="0"/>
              <a:ea typeface="楷体" panose="02010609060101010101" pitchFamily="49" charset="-122"/>
              <a:cs typeface="Times New Roman" panose="02020603050405020304" charset="0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337143" y="6056700"/>
            <a:ext cx="10879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rPr>
              <a:t>current entry</a:t>
            </a:r>
            <a:endParaRPr lang="en-US">
              <a:latin typeface="Times New Roman" panose="02020603050405020304" charset="0"/>
              <a:ea typeface="楷体" panose="02010609060101010101" pitchFamily="49" charset="-122"/>
              <a:cs typeface="Times New Roman" panose="02020603050405020304" charset="0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1273424" y="6035788"/>
            <a:ext cx="16179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rPr>
              <a:t>relevant previous entry</a:t>
            </a:r>
            <a:endParaRPr lang="en-US">
              <a:latin typeface="Times New Roman" panose="02020603050405020304" charset="0"/>
              <a:ea typeface="楷体" panose="02010609060101010101" pitchFamily="49" charset="-122"/>
              <a:cs typeface="Times New Roman" panose="02020603050405020304" charset="0"/>
            </a:endParaRPr>
          </a:p>
        </p:txBody>
      </p:sp>
      <p:sp>
        <p:nvSpPr>
          <p:cNvPr id="9" name="Title 29"/>
          <p:cNvSpPr>
            <a:spLocks noGrp="1"/>
          </p:cNvSpPr>
          <p:nvPr>
            <p:ph type="title"/>
          </p:nvPr>
        </p:nvSpPr>
        <p:spPr>
          <a:xfrm>
            <a:off x="-67945" y="271145"/>
            <a:ext cx="8229600" cy="1143000"/>
          </a:xfrm>
        </p:spPr>
        <p:txBody>
          <a:bodyPr/>
          <a:lstStyle/>
          <a:p>
            <a:r>
              <a:rPr lang="zh-CN" altLang="en-US" dirty="0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rPr>
              <a:t>示例</a:t>
            </a:r>
            <a:endParaRPr lang="zh-CN" altLang="en-US" dirty="0">
              <a:latin typeface="Times New Roman" panose="02020603050405020304" charset="0"/>
              <a:ea typeface="楷体" panose="02010609060101010101" pitchFamily="49" charset="-122"/>
              <a:cs typeface="Times New Roman" panose="0202060305040502030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5" name="TextBox 54"/>
              <p:cNvSpPr txBox="1"/>
              <p:nvPr/>
            </p:nvSpPr>
            <p:spPr>
              <a:xfrm>
                <a:off x="1392820" y="2160378"/>
                <a:ext cx="7407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𝑗</m:t>
                      </m:r>
                      <m:r>
                        <a:rPr lang="en-US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=</m:t>
                      </m:r>
                      <m:r>
                        <a:rPr lang="en-US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0</m:t>
                      </m:r>
                    </m:oMath>
                  </m:oMathPara>
                </a14:m>
                <a:endParaRPr lang="en-US" dirty="0">
                  <a:solidFill>
                    <a:srgbClr val="0000FF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75" name="TextBox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2820" y="2160378"/>
                <a:ext cx="740780" cy="369332"/>
              </a:xfrm>
              <a:prstGeom prst="rect">
                <a:avLst/>
              </a:prstGeom>
              <a:blipFill rotWithShape="1">
                <a:blip r:embed="rId5"/>
                <a:stretch>
                  <a:fillRect l="-36" t="-29" b="1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6" name="TextBox 55"/>
              <p:cNvSpPr txBox="1"/>
              <p:nvPr/>
            </p:nvSpPr>
            <p:spPr>
              <a:xfrm>
                <a:off x="1392820" y="2933216"/>
                <a:ext cx="7407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𝑗</m:t>
                      </m:r>
                      <m:r>
                        <a:rPr lang="en-US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=</m:t>
                      </m:r>
                      <m:r>
                        <a:rPr lang="en-US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1</m:t>
                      </m:r>
                    </m:oMath>
                  </m:oMathPara>
                </a14:m>
                <a:endParaRPr lang="en-US" dirty="0">
                  <a:solidFill>
                    <a:srgbClr val="0000FF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76" name="TextBox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2820" y="2933216"/>
                <a:ext cx="740780" cy="369332"/>
              </a:xfrm>
              <a:prstGeom prst="rect">
                <a:avLst/>
              </a:prstGeom>
              <a:blipFill rotWithShape="1">
                <a:blip r:embed="rId6"/>
                <a:stretch>
                  <a:fillRect l="-36" t="-41" b="1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7" name="TextBox 56"/>
              <p:cNvSpPr txBox="1"/>
              <p:nvPr/>
            </p:nvSpPr>
            <p:spPr>
              <a:xfrm>
                <a:off x="1392820" y="3643426"/>
                <a:ext cx="7407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𝑗</m:t>
                      </m:r>
                      <m:r>
                        <a:rPr lang="en-US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=</m:t>
                      </m:r>
                      <m:r>
                        <a:rPr lang="en-US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2</m:t>
                      </m:r>
                    </m:oMath>
                  </m:oMathPara>
                </a14:m>
                <a:endParaRPr lang="en-US" dirty="0">
                  <a:solidFill>
                    <a:srgbClr val="0000FF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77" name="TextBox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2820" y="3643426"/>
                <a:ext cx="740780" cy="369332"/>
              </a:xfrm>
              <a:prstGeom prst="rect">
                <a:avLst/>
              </a:prstGeom>
              <a:blipFill rotWithShape="1">
                <a:blip r:embed="rId7"/>
                <a:stretch>
                  <a:fillRect l="-36" t="-117" b="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8" name="TextBox 57"/>
              <p:cNvSpPr txBox="1"/>
              <p:nvPr/>
            </p:nvSpPr>
            <p:spPr>
              <a:xfrm>
                <a:off x="1342531" y="4361862"/>
                <a:ext cx="7407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𝑗</m:t>
                      </m:r>
                      <m:r>
                        <a:rPr lang="en-US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=</m:t>
                      </m:r>
                      <m:r>
                        <a:rPr lang="en-US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3</m:t>
                      </m:r>
                    </m:oMath>
                  </m:oMathPara>
                </a14:m>
                <a:endParaRPr lang="en-US" dirty="0">
                  <a:solidFill>
                    <a:srgbClr val="0000FF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78" name="TextBox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2531" y="4361862"/>
                <a:ext cx="740780" cy="369332"/>
              </a:xfrm>
              <a:prstGeom prst="rect">
                <a:avLst/>
              </a:prstGeom>
              <a:blipFill rotWithShape="1">
                <a:blip r:embed="rId8"/>
                <a:stretch>
                  <a:fillRect l="-19" t="-13" r="69" b="12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9" name="TextBox 58"/>
              <p:cNvSpPr txBox="1"/>
              <p:nvPr/>
            </p:nvSpPr>
            <p:spPr>
              <a:xfrm>
                <a:off x="2037320" y="1508159"/>
                <a:ext cx="7717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𝑥</m:t>
                      </m:r>
                      <m:r>
                        <a:rPr lang="en-US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=</m:t>
                      </m:r>
                      <m:r>
                        <a:rPr lang="en-US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0</m:t>
                      </m:r>
                    </m:oMath>
                  </m:oMathPara>
                </a14:m>
                <a:endParaRPr lang="en-US" dirty="0">
                  <a:solidFill>
                    <a:srgbClr val="0000FF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79" name="TextBox 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7320" y="1508159"/>
                <a:ext cx="771797" cy="369332"/>
              </a:xfrm>
              <a:prstGeom prst="rect">
                <a:avLst/>
              </a:prstGeom>
              <a:blipFill rotWithShape="1">
                <a:blip r:embed="rId9"/>
                <a:stretch>
                  <a:fillRect l="-31" t="-9" r="66" b="1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0" name="TextBox 59"/>
              <p:cNvSpPr txBox="1"/>
              <p:nvPr/>
            </p:nvSpPr>
            <p:spPr>
              <a:xfrm>
                <a:off x="2730843" y="1508159"/>
                <a:ext cx="7717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𝑥</m:t>
                      </m:r>
                      <m:r>
                        <a:rPr lang="en-US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=</m:t>
                      </m:r>
                      <m:r>
                        <a:rPr lang="en-US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1</m:t>
                      </m:r>
                    </m:oMath>
                  </m:oMathPara>
                </a14:m>
                <a:endParaRPr lang="en-US" dirty="0">
                  <a:solidFill>
                    <a:srgbClr val="0000FF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80" name="TextBox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0843" y="1508159"/>
                <a:ext cx="771797" cy="369332"/>
              </a:xfrm>
              <a:prstGeom prst="rect">
                <a:avLst/>
              </a:prstGeom>
              <a:blipFill rotWithShape="1">
                <a:blip r:embed="rId10"/>
                <a:stretch>
                  <a:fillRect l="-44" t="-9" r="80" b="1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1" name="TextBox 60"/>
              <p:cNvSpPr txBox="1"/>
              <p:nvPr/>
            </p:nvSpPr>
            <p:spPr>
              <a:xfrm>
                <a:off x="3429000" y="1508159"/>
                <a:ext cx="87639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𝑥</m:t>
                      </m:r>
                      <m:r>
                        <a:rPr lang="en-US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=</m:t>
                      </m:r>
                      <m:r>
                        <a:rPr lang="en-US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2</m:t>
                      </m:r>
                    </m:oMath>
                  </m:oMathPara>
                </a14:m>
                <a:endParaRPr lang="en-US" dirty="0">
                  <a:solidFill>
                    <a:srgbClr val="0000FF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81" name="TextBox 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9000" y="1508159"/>
                <a:ext cx="876391" cy="369332"/>
              </a:xfrm>
              <a:prstGeom prst="rect">
                <a:avLst/>
              </a:prstGeom>
              <a:blipFill rotWithShape="1">
                <a:blip r:embed="rId11"/>
                <a:stretch>
                  <a:fillRect t="-9" r="10" b="1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2" name="TextBox 61"/>
              <p:cNvSpPr txBox="1"/>
              <p:nvPr/>
            </p:nvSpPr>
            <p:spPr>
              <a:xfrm>
                <a:off x="4278380" y="1508159"/>
                <a:ext cx="80107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𝑥</m:t>
                      </m:r>
                      <m:r>
                        <a:rPr lang="en-US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=</m:t>
                      </m:r>
                      <m:r>
                        <a:rPr lang="en-US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3</m:t>
                      </m:r>
                    </m:oMath>
                  </m:oMathPara>
                </a14:m>
                <a:endParaRPr lang="en-US" dirty="0">
                  <a:solidFill>
                    <a:srgbClr val="0000FF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82" name="TextBox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8380" y="1508159"/>
                <a:ext cx="801074" cy="369332"/>
              </a:xfrm>
              <a:prstGeom prst="rect">
                <a:avLst/>
              </a:prstGeom>
              <a:blipFill rotWithShape="1">
                <a:blip r:embed="rId12"/>
                <a:stretch>
                  <a:fillRect l="-48" t="-9" r="11" b="1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Text Box 3"/>
          <p:cNvSpPr txBox="1">
            <a:spLocks noChangeArrowheads="1"/>
          </p:cNvSpPr>
          <p:nvPr/>
        </p:nvSpPr>
        <p:spPr bwMode="auto">
          <a:xfrm>
            <a:off x="5190447" y="103531"/>
            <a:ext cx="3953553" cy="250680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  <a:miter lim="800000"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lIns="144000" tIns="144000" bIns="144000">
            <a:spAutoFit/>
          </a:bodyPr>
          <a:lstStyle/>
          <a:p>
            <a:pPr marL="342900" indent="-342900">
              <a:buAutoNum type="arabicPeriod"/>
              <a:defRPr/>
            </a:pP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n</a:t>
            </a:r>
            <a:r>
              <a:rPr lang="en-US" altLang="zh-CN" sz="800" dirty="0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  <a:sym typeface="Symbol" panose="05050102010706020507" pitchFamily="18" charset="2"/>
              </a:rPr>
              <a:t>  </a:t>
            </a: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length(weights)</a:t>
            </a:r>
            <a:endParaRPr lang="en-US" altLang="zh-CN" sz="800" dirty="0"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charset="0"/>
            </a:endParaRPr>
          </a:p>
          <a:p>
            <a:pPr marL="342900" indent="-342900">
              <a:buAutoNum type="arabicPeriod"/>
              <a:defRPr/>
            </a:pPr>
            <a:r>
              <a:rPr lang="pl-PL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For  x</a:t>
            </a:r>
            <a:r>
              <a:rPr lang="en-US" altLang="zh-CN" sz="800" dirty="0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  <a:sym typeface="Symbol" panose="05050102010706020507" pitchFamily="18" charset="2"/>
              </a:rPr>
              <a:t>  </a:t>
            </a:r>
            <a:r>
              <a:rPr lang="pl-PL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0 To  </a:t>
            </a: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C</a:t>
            </a:r>
            <a:r>
              <a:rPr lang="pl-PL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  Do </a:t>
            </a:r>
            <a:endParaRPr lang="en-US" altLang="zh-CN" sz="800" dirty="0"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charset="0"/>
            </a:endParaRPr>
          </a:p>
          <a:p>
            <a:pPr marL="342900" indent="-342900">
              <a:buAutoNum type="arabicPeriod"/>
              <a:defRPr/>
            </a:pPr>
            <a:r>
              <a:rPr lang="pt-BR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    For j</a:t>
            </a:r>
            <a:r>
              <a:rPr lang="en-US" altLang="zh-CN" sz="800" dirty="0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  <a:sym typeface="Symbol" panose="05050102010706020507" pitchFamily="18" charset="2"/>
              </a:rPr>
              <a:t>  </a:t>
            </a:r>
            <a:r>
              <a:rPr lang="pt-BR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1 To n Do</a:t>
            </a:r>
            <a:endParaRPr lang="pt-BR" altLang="zh-CN" sz="800" dirty="0"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charset="0"/>
            </a:endParaRPr>
          </a:p>
          <a:p>
            <a:pPr marL="342900" indent="-342900">
              <a:buAutoNum type="arabicPeriod"/>
              <a:defRPr/>
            </a:pP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        ITEMS[</a:t>
            </a:r>
            <a:r>
              <a:rPr lang="en-US" altLang="zh-CN" sz="800" dirty="0" err="1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x,j</a:t>
            </a: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] </a:t>
            </a:r>
            <a:r>
              <a:rPr lang="en-US" altLang="zh-CN" sz="800" dirty="0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  <a:sym typeface="Symbol" panose="05050102010706020507" pitchFamily="18" charset="2"/>
              </a:rPr>
              <a:t></a:t>
            </a: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 ∅ </a:t>
            </a:r>
            <a:endParaRPr lang="en-US" altLang="zh-CN" sz="800" dirty="0"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charset="0"/>
            </a:endParaRPr>
          </a:p>
          <a:p>
            <a:pPr marL="342900" indent="-342900">
              <a:buAutoNum type="arabicPeriod"/>
              <a:defRPr/>
            </a:pPr>
            <a:r>
              <a:rPr lang="pl-PL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For   x</a:t>
            </a:r>
            <a:r>
              <a:rPr lang="en-US" altLang="zh-CN" sz="800" dirty="0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  <a:sym typeface="Symbol" panose="05050102010706020507" pitchFamily="18" charset="2"/>
              </a:rPr>
              <a:t>  </a:t>
            </a:r>
            <a:r>
              <a:rPr lang="pl-PL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0   To   </a:t>
            </a: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C</a:t>
            </a:r>
            <a:r>
              <a:rPr lang="pl-PL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   Do </a:t>
            </a:r>
            <a:endParaRPr lang="en-US" altLang="zh-CN" sz="800" dirty="0"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charset="0"/>
            </a:endParaRPr>
          </a:p>
          <a:p>
            <a:pPr marL="342900" indent="-342900">
              <a:buAutoNum type="arabicPeriod"/>
              <a:defRPr/>
            </a:pP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    K[x,0] </a:t>
            </a:r>
            <a:r>
              <a:rPr lang="en-US" altLang="zh-CN" sz="800" dirty="0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  <a:sym typeface="Symbol" panose="05050102010706020507" pitchFamily="18" charset="2"/>
              </a:rPr>
              <a:t></a:t>
            </a: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 0  </a:t>
            </a:r>
            <a:r>
              <a:rPr lang="pt-BR" altLang="zh-CN" sz="800" dirty="0">
                <a:latin typeface="Consolas" panose="020B0609020204030204" pitchFamily="49" charset="0"/>
                <a:ea typeface="楷体" panose="02010609060101010101" pitchFamily="49" charset="-122"/>
                <a:cs typeface="Times New Roman" panose="02020603050405020304" charset="0"/>
              </a:rPr>
              <a:t>/*</a:t>
            </a:r>
            <a:r>
              <a:rPr lang="zh-CN" altLang="en-US" sz="800" dirty="0">
                <a:latin typeface="Consolas" panose="020B0609020204030204" pitchFamily="49" charset="0"/>
                <a:ea typeface="楷体" panose="02010609060101010101" pitchFamily="49" charset="-122"/>
                <a:cs typeface="Times New Roman" panose="02020603050405020304" charset="0"/>
              </a:rPr>
              <a:t>初始化第</a:t>
            </a:r>
            <a:r>
              <a:rPr lang="en-US" altLang="zh-CN" sz="800" dirty="0">
                <a:latin typeface="Consolas" panose="020B0609020204030204" pitchFamily="49" charset="0"/>
                <a:ea typeface="楷体" panose="02010609060101010101" pitchFamily="49" charset="-122"/>
                <a:cs typeface="Times New Roman" panose="02020603050405020304" charset="0"/>
              </a:rPr>
              <a:t>0</a:t>
            </a:r>
            <a:r>
              <a:rPr lang="zh-CN" altLang="en-US" sz="800" dirty="0">
                <a:latin typeface="Consolas" panose="020B0609020204030204" pitchFamily="49" charset="0"/>
                <a:ea typeface="楷体" panose="02010609060101010101" pitchFamily="49" charset="-122"/>
                <a:cs typeface="Times New Roman" panose="02020603050405020304" charset="0"/>
              </a:rPr>
              <a:t>列*</a:t>
            </a:r>
            <a:r>
              <a:rPr lang="en-US" altLang="zh-CN" sz="800" dirty="0">
                <a:latin typeface="Consolas" panose="020B0609020204030204" pitchFamily="49" charset="0"/>
                <a:ea typeface="楷体" panose="02010609060101010101" pitchFamily="49" charset="-122"/>
                <a:cs typeface="Times New Roman" panose="02020603050405020304" charset="0"/>
              </a:rPr>
              <a:t>/</a:t>
            </a:r>
            <a:endParaRPr lang="en-US" altLang="zh-CN" sz="800" dirty="0"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charset="0"/>
            </a:endParaRPr>
          </a:p>
          <a:p>
            <a:pPr marL="342900" indent="-342900">
              <a:buAutoNum type="arabicPeriod"/>
              <a:defRPr/>
            </a:pPr>
            <a:r>
              <a:rPr lang="pt-BR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For   j</a:t>
            </a:r>
            <a:r>
              <a:rPr lang="en-US" altLang="zh-CN" sz="800" dirty="0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  <a:sym typeface="Symbol" panose="05050102010706020507" pitchFamily="18" charset="2"/>
              </a:rPr>
              <a:t>  </a:t>
            </a:r>
            <a:r>
              <a:rPr lang="pt-BR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1   To   n    Do</a:t>
            </a:r>
            <a:endParaRPr lang="pt-BR" altLang="zh-CN" sz="800" dirty="0"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charset="0"/>
            </a:endParaRPr>
          </a:p>
          <a:p>
            <a:pPr marL="342900" indent="-342900">
              <a:buAutoNum type="arabicPeriod"/>
              <a:defRPr/>
            </a:pP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    K[0,j] </a:t>
            </a:r>
            <a:r>
              <a:rPr lang="en-US" altLang="zh-CN" sz="800" dirty="0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  <a:sym typeface="Symbol" panose="05050102010706020507" pitchFamily="18" charset="2"/>
              </a:rPr>
              <a:t></a:t>
            </a: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 0 </a:t>
            </a:r>
            <a:r>
              <a:rPr lang="pt-BR" altLang="zh-CN" sz="800" dirty="0">
                <a:latin typeface="Consolas" panose="020B0609020204030204" pitchFamily="49" charset="0"/>
                <a:ea typeface="楷体" panose="02010609060101010101" pitchFamily="49" charset="-122"/>
                <a:cs typeface="Times New Roman" panose="02020603050405020304" charset="0"/>
              </a:rPr>
              <a:t>/*</a:t>
            </a:r>
            <a:r>
              <a:rPr lang="zh-CN" altLang="en-US" sz="800" dirty="0">
                <a:latin typeface="Consolas" panose="020B0609020204030204" pitchFamily="49" charset="0"/>
                <a:ea typeface="楷体" panose="02010609060101010101" pitchFamily="49" charset="-122"/>
                <a:cs typeface="Times New Roman" panose="02020603050405020304" charset="0"/>
              </a:rPr>
              <a:t>初始化第</a:t>
            </a:r>
            <a:r>
              <a:rPr lang="en-US" altLang="zh-CN" sz="800" dirty="0">
                <a:latin typeface="Consolas" panose="020B0609020204030204" pitchFamily="49" charset="0"/>
                <a:ea typeface="楷体" panose="02010609060101010101" pitchFamily="49" charset="-122"/>
                <a:cs typeface="Times New Roman" panose="02020603050405020304" charset="0"/>
              </a:rPr>
              <a:t>0</a:t>
            </a:r>
            <a:r>
              <a:rPr lang="zh-CN" altLang="en-US" sz="800" dirty="0">
                <a:latin typeface="Consolas" panose="020B0609020204030204" pitchFamily="49" charset="0"/>
                <a:ea typeface="楷体" panose="02010609060101010101" pitchFamily="49" charset="-122"/>
                <a:cs typeface="Times New Roman" panose="02020603050405020304" charset="0"/>
              </a:rPr>
              <a:t>行*</a:t>
            </a:r>
            <a:r>
              <a:rPr lang="en-US" altLang="zh-CN" sz="800" dirty="0">
                <a:latin typeface="Consolas" panose="020B0609020204030204" pitchFamily="49" charset="0"/>
                <a:ea typeface="楷体" panose="02010609060101010101" pitchFamily="49" charset="-122"/>
                <a:cs typeface="Times New Roman" panose="02020603050405020304" charset="0"/>
              </a:rPr>
              <a:t>/</a:t>
            </a: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 </a:t>
            </a:r>
            <a:endParaRPr lang="en-US" altLang="zh-CN" sz="800" dirty="0"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charset="0"/>
            </a:endParaRPr>
          </a:p>
          <a:p>
            <a:pPr marL="342900" indent="-342900">
              <a:buAutoNum type="arabicPeriod"/>
              <a:defRPr/>
            </a:pPr>
            <a:r>
              <a:rPr lang="pl-PL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For   x</a:t>
            </a:r>
            <a:r>
              <a:rPr lang="en-US" altLang="zh-CN" sz="800" dirty="0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  <a:sym typeface="Symbol" panose="05050102010706020507" pitchFamily="18" charset="2"/>
              </a:rPr>
              <a:t>  </a:t>
            </a:r>
            <a:r>
              <a:rPr lang="pl-PL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0   To   </a:t>
            </a: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C</a:t>
            </a:r>
            <a:r>
              <a:rPr lang="pl-PL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   Do </a:t>
            </a:r>
            <a:endParaRPr lang="en-US" altLang="zh-CN" sz="800" dirty="0"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charset="0"/>
            </a:endParaRPr>
          </a:p>
          <a:p>
            <a:pPr marL="342900" indent="-342900">
              <a:buAutoNum type="arabicPeriod"/>
              <a:defRPr/>
            </a:pPr>
            <a:r>
              <a:rPr lang="pt-BR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    For   j</a:t>
            </a:r>
            <a:r>
              <a:rPr lang="en-US" altLang="zh-CN" sz="800" dirty="0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  <a:sym typeface="Symbol" panose="05050102010706020507" pitchFamily="18" charset="2"/>
              </a:rPr>
              <a:t>  </a:t>
            </a:r>
            <a:r>
              <a:rPr lang="pt-BR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1   To   n    Do</a:t>
            </a:r>
            <a:endParaRPr lang="pt-BR" altLang="zh-CN" sz="800" dirty="0"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charset="0"/>
            </a:endParaRPr>
          </a:p>
          <a:p>
            <a:pPr marL="342900" indent="-342900">
              <a:buAutoNum type="arabicPeriod"/>
              <a:defRPr/>
            </a:pP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        </a:t>
            </a:r>
            <a:r>
              <a:rPr lang="pl-PL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K[x</a:t>
            </a: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,</a:t>
            </a:r>
            <a:r>
              <a:rPr lang="pl-PL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j] </a:t>
            </a:r>
            <a:r>
              <a:rPr lang="en-US" altLang="zh-CN" sz="800" dirty="0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  <a:sym typeface="Symbol" panose="05050102010706020507" pitchFamily="18" charset="2"/>
              </a:rPr>
              <a:t></a:t>
            </a:r>
            <a:r>
              <a:rPr lang="pl-PL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 K[x</a:t>
            </a: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,</a:t>
            </a:r>
            <a:r>
              <a:rPr lang="pl-PL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j-1]</a:t>
            </a:r>
            <a:endParaRPr lang="pl-PL" altLang="zh-CN" sz="800" dirty="0"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charset="0"/>
            </a:endParaRPr>
          </a:p>
          <a:p>
            <a:pPr marL="342900" indent="-342900">
              <a:buAutoNum type="arabicPeriod"/>
              <a:defRPr/>
            </a:pP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        IF </a:t>
            </a:r>
            <a:r>
              <a:rPr lang="en-US" altLang="zh-CN" sz="800" dirty="0" err="1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w</a:t>
            </a:r>
            <a:r>
              <a:rPr lang="en-US" altLang="zh-CN" sz="800" baseline="-25000" dirty="0" err="1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j</a:t>
            </a: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 ≤ x THEN</a:t>
            </a:r>
            <a:endParaRPr lang="en-US" altLang="zh-CN" sz="800" dirty="0"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charset="0"/>
            </a:endParaRPr>
          </a:p>
          <a:p>
            <a:pPr marL="342900" indent="-342900">
              <a:buAutoNum type="arabicPeriod"/>
              <a:defRPr/>
            </a:pP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            K[</a:t>
            </a:r>
            <a:r>
              <a:rPr lang="en-US" altLang="zh-CN" sz="800" dirty="0" err="1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x,j</a:t>
            </a: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] </a:t>
            </a:r>
            <a:r>
              <a:rPr lang="en-US" altLang="zh-CN" sz="800" dirty="0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  <a:sym typeface="Symbol" panose="05050102010706020507" pitchFamily="18" charset="2"/>
              </a:rPr>
              <a:t></a:t>
            </a: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 max{ K[</a:t>
            </a:r>
            <a:r>
              <a:rPr lang="en-US" altLang="zh-CN" sz="800" dirty="0" err="1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x,j</a:t>
            </a: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], K[x – w</a:t>
            </a:r>
            <a:r>
              <a:rPr lang="en-US" altLang="zh-CN" sz="800" baseline="-250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j</a:t>
            </a: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,j-1] + </a:t>
            </a:r>
            <a:r>
              <a:rPr lang="en-US" altLang="zh-CN" sz="800" dirty="0" err="1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v</a:t>
            </a:r>
            <a:r>
              <a:rPr lang="en-US" altLang="zh-CN" sz="800" baseline="-25000" dirty="0" err="1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j</a:t>
            </a: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 }</a:t>
            </a:r>
            <a:endParaRPr lang="en-US" altLang="zh-CN" sz="800" dirty="0"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charset="0"/>
            </a:endParaRPr>
          </a:p>
          <a:p>
            <a:pPr marL="342900" indent="-342900">
              <a:buAutoNum type="arabicPeriod"/>
              <a:defRPr/>
            </a:pP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            IF k[</a:t>
            </a:r>
            <a:r>
              <a:rPr lang="en-US" altLang="zh-CN" sz="800" dirty="0" err="1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x,j</a:t>
            </a: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] was updated THEN</a:t>
            </a:r>
            <a:endParaRPr lang="en-US" altLang="zh-CN" sz="800" dirty="0"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charset="0"/>
            </a:endParaRPr>
          </a:p>
          <a:p>
            <a:pPr marL="342900" indent="-342900">
              <a:buAutoNum type="arabicPeriod"/>
              <a:defRPr/>
            </a:pP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                ITEMS[</a:t>
            </a:r>
            <a:r>
              <a:rPr lang="en-US" altLang="zh-CN" sz="800" dirty="0" err="1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x,j</a:t>
            </a: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]</a:t>
            </a:r>
            <a:r>
              <a:rPr lang="en-US" altLang="zh-CN" sz="800" dirty="0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  <a:sym typeface="Symbol" panose="05050102010706020507" pitchFamily="18" charset="2"/>
              </a:rPr>
              <a:t>  </a:t>
            </a: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ITEMS[x – w</a:t>
            </a:r>
            <a:r>
              <a:rPr lang="en-US" altLang="zh-CN" sz="800" baseline="-250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j</a:t>
            </a: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,j-1]∪ {ITEM j}</a:t>
            </a:r>
            <a:endParaRPr lang="en-US" altLang="zh-CN" sz="800" dirty="0"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charset="0"/>
            </a:endParaRPr>
          </a:p>
          <a:p>
            <a:pPr marL="342900" indent="-342900">
              <a:buAutoNum type="arabicPeriod"/>
              <a:defRPr/>
            </a:pP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            ELSE</a:t>
            </a:r>
            <a:endParaRPr lang="en-US" altLang="zh-CN" sz="800" dirty="0"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charset="0"/>
            </a:endParaRPr>
          </a:p>
          <a:p>
            <a:pPr marL="342900" indent="-342900">
              <a:buAutoNum type="arabicPeriod"/>
              <a:defRPr/>
            </a:pP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                ITEMS[</a:t>
            </a:r>
            <a:r>
              <a:rPr lang="en-US" altLang="zh-CN" sz="800" dirty="0" err="1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x,j</a:t>
            </a: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]</a:t>
            </a:r>
            <a:r>
              <a:rPr lang="en-US" altLang="zh-CN" sz="800" dirty="0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  <a:sym typeface="Symbol" panose="05050102010706020507" pitchFamily="18" charset="2"/>
              </a:rPr>
              <a:t>  </a:t>
            </a: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ITEMS[x,j-1] </a:t>
            </a:r>
            <a:endParaRPr lang="en-US" altLang="zh-CN" sz="800" dirty="0"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charset="0"/>
            </a:endParaRPr>
          </a:p>
          <a:p>
            <a:pPr marL="342900" indent="-342900">
              <a:buAutoNum type="arabicPeriod"/>
              <a:defRPr/>
            </a:pP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Return K[</a:t>
            </a:r>
            <a:r>
              <a:rPr lang="en-US" altLang="zh-CN" sz="800" dirty="0" err="1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C,n</a:t>
            </a: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], ITEMS[</a:t>
            </a:r>
            <a:r>
              <a:rPr lang="en-US" altLang="zh-CN" sz="800" dirty="0" err="1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C,n</a:t>
            </a: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]</a:t>
            </a:r>
            <a:endParaRPr lang="en-US" altLang="zh-CN" sz="800" dirty="0"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3" name="矩形 82"/>
              <p:cNvSpPr/>
              <p:nvPr/>
            </p:nvSpPr>
            <p:spPr>
              <a:xfrm>
                <a:off x="5020956" y="3336237"/>
                <a:ext cx="4007015" cy="66261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𝐾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i="1" dirty="0" err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charset="0"/>
                            </a:rPr>
                          </m:ctrlPr>
                        </m:dPr>
                        <m:e>
                          <m:r>
                            <a:rPr lang="en-US" altLang="zh-CN" i="1" dirty="0" err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charset="0"/>
                            </a:rPr>
                            <m:t>𝑥</m:t>
                          </m:r>
                          <m:r>
                            <a:rPr lang="en-US" altLang="zh-CN" i="1" dirty="0" err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charset="0"/>
                            </a:rPr>
                            <m:t>,</m:t>
                          </m:r>
                          <m:r>
                            <a:rPr lang="en-US" altLang="zh-CN" i="1" dirty="0" err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charset="0"/>
                            </a:rPr>
                            <m:t>𝑗</m:t>
                          </m:r>
                        </m:e>
                      </m:d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=</m:t>
                      </m:r>
                    </m:oMath>
                  </m:oMathPara>
                </a14:m>
                <a:endParaRPr lang="en-US" altLang="zh-CN" i="1" dirty="0">
                  <a:solidFill>
                    <a:srgbClr val="0000FF"/>
                  </a:solidFill>
                  <a:latin typeface="Cambria Math" panose="02040503050406030204" pitchFamily="18" charset="0"/>
                  <a:ea typeface="楷体" panose="02010609060101010101" pitchFamily="49" charset="-122"/>
                  <a:cs typeface="Times New Roman" panose="02020603050405020304" charset="0"/>
                </a:endParaRP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𝑚𝑎𝑥</m:t>
                      </m:r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⁡{</m:t>
                      </m:r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𝐾</m:t>
                      </m:r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[</m:t>
                      </m:r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𝑥</m:t>
                      </m:r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, </m:t>
                      </m:r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𝑗</m:t>
                      </m:r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−</m:t>
                      </m:r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1</m:t>
                      </m:r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] , </m:t>
                      </m:r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𝐾</m:t>
                      </m:r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[</m:t>
                      </m:r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𝑥</m:t>
                      </m:r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 –</m:t>
                      </m:r>
                      <m:sSub>
                        <m:sSubPr>
                          <m:ctrlPr>
                            <a:rPr lang="en-US" altLang="zh-CN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charset="0"/>
                            </a:rPr>
                            <m:t>𝑗</m:t>
                          </m:r>
                        </m:sub>
                      </m:sSub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, </m:t>
                      </m:r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𝑗</m:t>
                      </m:r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−</m:t>
                      </m:r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1</m:t>
                      </m:r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] +</m:t>
                      </m:r>
                      <m:sSub>
                        <m:sSubPr>
                          <m:ctrlPr>
                            <a:rPr lang="en-US" altLang="zh-CN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charset="0"/>
                            </a:rPr>
                            <m:t>𝑗</m:t>
                          </m:r>
                        </m:sub>
                      </m:sSub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}</m:t>
                      </m:r>
                    </m:oMath>
                  </m:oMathPara>
                </a14:m>
                <a:endParaRPr lang="en-US" altLang="zh-CN" dirty="0">
                  <a:solidFill>
                    <a:srgbClr val="0000FF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83" name="矩形 8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0956" y="3336237"/>
                <a:ext cx="4007015" cy="662617"/>
              </a:xfrm>
              <a:prstGeom prst="rect">
                <a:avLst/>
              </a:prstGeom>
              <a:blipFill rotWithShape="1">
                <a:blip r:embed="rId13"/>
                <a:stretch>
                  <a:fillRect t="-88" r="4" b="-322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2119537" y="2015068"/>
            <a:ext cx="2774094" cy="699992"/>
            <a:chOff x="628650" y="2737674"/>
            <a:chExt cx="3565004" cy="857179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5" name="Rectangle 4"/>
            <p:cNvSpPr/>
            <p:nvPr/>
          </p:nvSpPr>
          <p:spPr>
            <a:xfrm>
              <a:off x="628650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rPr>
                <a:t>0</a:t>
              </a:r>
              <a:endParaRPr lang="en-US" dirty="0">
                <a:solidFill>
                  <a:schemeClr val="tx1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1519901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rPr>
                <a:t>0</a:t>
              </a:r>
              <a:endParaRPr lang="en-US" dirty="0">
                <a:solidFill>
                  <a:schemeClr val="tx1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2411152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rPr>
                <a:t>0</a:t>
              </a:r>
              <a:endParaRPr lang="en-US" dirty="0">
                <a:solidFill>
                  <a:schemeClr val="tx1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3302403" y="2738326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rPr>
                <a:t>0</a:t>
              </a:r>
              <a:endParaRPr lang="en-US" dirty="0">
                <a:solidFill>
                  <a:schemeClr val="tx1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15436" y="5221525"/>
            <a:ext cx="1168789" cy="1168789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3688355" y="5237725"/>
            <a:ext cx="3673114" cy="1475713"/>
            <a:chOff x="-479811" y="1751737"/>
            <a:chExt cx="5881453" cy="2600511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11626" y="1998496"/>
              <a:ext cx="890016" cy="890016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98981" y="1966357"/>
              <a:ext cx="922155" cy="922155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23804" y="1751737"/>
              <a:ext cx="1136775" cy="1136775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-479809" y="3113586"/>
              <a:ext cx="1729993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rPr>
                <a:t>Weight:</a:t>
              </a:r>
              <a:endParaRPr lang="en-US" dirty="0">
                <a:solidFill>
                  <a:schemeClr val="accent4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-479809" y="3701409"/>
              <a:ext cx="1729993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rPr>
                <a:t>Value:</a:t>
              </a:r>
              <a:endParaRPr lang="en-US" dirty="0">
                <a:solidFill>
                  <a:schemeClr val="accent1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782501" y="3005866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rPr>
                <a:t>1</a:t>
              </a:r>
              <a:endParaRPr lang="en-US" dirty="0">
                <a:solidFill>
                  <a:schemeClr val="accent4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250794" y="3005864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rPr>
                <a:t>2</a:t>
              </a:r>
              <a:endParaRPr lang="en-US" dirty="0">
                <a:solidFill>
                  <a:schemeClr val="accent4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718736" y="3005862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rPr>
                <a:t>3</a:t>
              </a:r>
              <a:endParaRPr lang="en-US" dirty="0">
                <a:solidFill>
                  <a:schemeClr val="accent4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747641" y="3701409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rPr>
                <a:t>1</a:t>
              </a:r>
              <a:endParaRPr lang="en-US" dirty="0">
                <a:solidFill>
                  <a:schemeClr val="accent1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3215758" y="3667231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rPr>
                <a:t>4</a:t>
              </a:r>
              <a:endParaRPr lang="en-US" dirty="0">
                <a:solidFill>
                  <a:schemeClr val="accent1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4718736" y="3655655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rPr>
                <a:t>6</a:t>
              </a:r>
              <a:endParaRPr lang="en-US" dirty="0">
                <a:solidFill>
                  <a:schemeClr val="accent1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-479811" y="2402818"/>
              <a:ext cx="177038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5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rPr>
                <a:t>Item:</a:t>
              </a:r>
              <a:endParaRPr lang="en-US" dirty="0">
                <a:solidFill>
                  <a:schemeClr val="accent5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7592138" y="6313328"/>
            <a:ext cx="19445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7030A0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rPr>
              <a:t>Capacity: 3</a:t>
            </a:r>
            <a:endParaRPr lang="en-US" sz="2000" dirty="0">
              <a:solidFill>
                <a:srgbClr val="7030A0"/>
              </a:solidFill>
              <a:latin typeface="Times New Roman" panose="02020603050405020304" charset="0"/>
              <a:ea typeface="楷体" panose="02010609060101010101" pitchFamily="49" charset="-122"/>
              <a:cs typeface="Times New Roman" panose="02020603050405020304" charset="0"/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2117568" y="2712623"/>
            <a:ext cx="2774094" cy="699992"/>
            <a:chOff x="628650" y="2737674"/>
            <a:chExt cx="3565004" cy="857179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32" name="Rectangle 31"/>
            <p:cNvSpPr/>
            <p:nvPr/>
          </p:nvSpPr>
          <p:spPr>
            <a:xfrm>
              <a:off x="628650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rPr>
                <a:t>0</a:t>
              </a:r>
              <a:endParaRPr lang="en-US" dirty="0">
                <a:solidFill>
                  <a:schemeClr val="tx1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1519901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rPr>
                <a:t>1</a:t>
              </a:r>
              <a:endParaRPr lang="en-US" dirty="0">
                <a:solidFill>
                  <a:schemeClr val="tx1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411152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rPr>
                <a:t>1</a:t>
              </a:r>
              <a:endParaRPr lang="en-US" dirty="0">
                <a:solidFill>
                  <a:schemeClr val="tx1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3302403" y="2738326"/>
              <a:ext cx="891251" cy="856527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rPr>
                <a:t>1</a:t>
              </a:r>
              <a:endParaRPr lang="en-US" dirty="0">
                <a:solidFill>
                  <a:schemeClr val="tx1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2117568" y="3413313"/>
            <a:ext cx="2774094" cy="699992"/>
            <a:chOff x="628650" y="2737674"/>
            <a:chExt cx="3565004" cy="857179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38" name="Rectangle 37"/>
            <p:cNvSpPr/>
            <p:nvPr/>
          </p:nvSpPr>
          <p:spPr>
            <a:xfrm>
              <a:off x="628650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rPr>
                <a:t>0</a:t>
              </a:r>
              <a:endParaRPr lang="en-US" dirty="0">
                <a:solidFill>
                  <a:schemeClr val="tx1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1519901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rPr>
                <a:t>1</a:t>
              </a:r>
              <a:endParaRPr lang="en-US" dirty="0">
                <a:solidFill>
                  <a:schemeClr val="tx1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2411152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rPr>
                <a:t>4</a:t>
              </a:r>
              <a:endParaRPr lang="en-US" dirty="0">
                <a:solidFill>
                  <a:schemeClr val="tx1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3302403" y="2738326"/>
              <a:ext cx="891251" cy="85652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rPr>
                <a:t>1</a:t>
              </a:r>
              <a:endParaRPr lang="en-US" dirty="0">
                <a:solidFill>
                  <a:schemeClr val="tx1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2117568" y="4111105"/>
            <a:ext cx="2774094" cy="699992"/>
            <a:chOff x="628650" y="2737674"/>
            <a:chExt cx="3565004" cy="857179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44" name="Rectangle 43"/>
            <p:cNvSpPr/>
            <p:nvPr/>
          </p:nvSpPr>
          <p:spPr>
            <a:xfrm>
              <a:off x="628650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rPr>
                <a:t>0</a:t>
              </a:r>
              <a:endParaRPr lang="en-US" dirty="0">
                <a:solidFill>
                  <a:schemeClr val="tx1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1519901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rPr>
                <a:t>1</a:t>
              </a:r>
              <a:endParaRPr lang="en-US" dirty="0">
                <a:solidFill>
                  <a:schemeClr val="tx1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2411152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rPr>
                <a:t>4</a:t>
              </a:r>
              <a:endParaRPr lang="en-US" dirty="0">
                <a:solidFill>
                  <a:schemeClr val="tx1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3302403" y="2738326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dirty="0">
                <a:solidFill>
                  <a:schemeClr val="tx1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</p:grpSp>
      <p:pic>
        <p:nvPicPr>
          <p:cNvPr id="49" name="Picture 4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6192" y="4328932"/>
            <a:ext cx="478947" cy="435192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6192" y="3563080"/>
            <a:ext cx="478947" cy="435192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9909" y="2872314"/>
            <a:ext cx="478947" cy="435192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048" y="3563080"/>
            <a:ext cx="527428" cy="479244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805" y="4328932"/>
            <a:ext cx="527428" cy="479244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0" y="4416041"/>
            <a:ext cx="467136" cy="424460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7797" y="2901331"/>
            <a:ext cx="478947" cy="435192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8377" y="3610496"/>
            <a:ext cx="478947" cy="435192"/>
          </a:xfrm>
          <a:prstGeom prst="rect">
            <a:avLst/>
          </a:prstGeom>
        </p:spPr>
      </p:pic>
      <p:pic>
        <p:nvPicPr>
          <p:cNvPr id="66" name="Picture 6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8377" y="4307613"/>
            <a:ext cx="478947" cy="435192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1902" y="2936230"/>
            <a:ext cx="478947" cy="435192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009404">
            <a:off x="3661523" y="3690435"/>
            <a:ext cx="441007" cy="400718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009404">
            <a:off x="3642075" y="4410840"/>
            <a:ext cx="441007" cy="400718"/>
          </a:xfrm>
          <a:prstGeom prst="rect">
            <a:avLst/>
          </a:prstGeom>
        </p:spPr>
      </p:pic>
      <p:pic>
        <p:nvPicPr>
          <p:cNvPr id="72" name="Picture 7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5425" y="2932964"/>
            <a:ext cx="478947" cy="435192"/>
          </a:xfrm>
          <a:prstGeom prst="rect">
            <a:avLst/>
          </a:prstGeom>
        </p:spPr>
      </p:pic>
      <p:pic>
        <p:nvPicPr>
          <p:cNvPr id="71" name="Picture 7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5425" y="3602110"/>
            <a:ext cx="478947" cy="435192"/>
          </a:xfrm>
          <a:prstGeom prst="rect">
            <a:avLst/>
          </a:prstGeom>
        </p:spPr>
      </p:pic>
      <p:sp>
        <p:nvSpPr>
          <p:cNvPr id="73" name="Rectangle 72"/>
          <p:cNvSpPr/>
          <p:nvPr/>
        </p:nvSpPr>
        <p:spPr>
          <a:xfrm>
            <a:off x="1376682" y="5524009"/>
            <a:ext cx="475267" cy="48652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317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>
              <a:solidFill>
                <a:schemeClr val="tx1"/>
              </a:solidFill>
              <a:latin typeface="Times New Roman" panose="02020603050405020304" charset="0"/>
              <a:ea typeface="楷体" panose="02010609060101010101" pitchFamily="49" charset="-122"/>
              <a:cs typeface="Times New Roman" panose="02020603050405020304" charset="0"/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476286" y="5527085"/>
            <a:ext cx="478947" cy="483449"/>
          </a:xfrm>
          <a:prstGeom prst="rect">
            <a:avLst/>
          </a:prstGeom>
          <a:solidFill>
            <a:schemeClr val="accent6">
              <a:lumMod val="75000"/>
            </a:schemeClr>
          </a:solidFill>
          <a:ln w="317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>
              <a:solidFill>
                <a:schemeClr val="tx1"/>
              </a:solidFill>
              <a:latin typeface="Times New Roman" panose="02020603050405020304" charset="0"/>
              <a:ea typeface="楷体" panose="02010609060101010101" pitchFamily="49" charset="-122"/>
              <a:cs typeface="Times New Roman" panose="02020603050405020304" charset="0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337143" y="6056700"/>
            <a:ext cx="10879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rPr>
              <a:t>current entry</a:t>
            </a:r>
            <a:endParaRPr lang="en-US">
              <a:latin typeface="Times New Roman" panose="02020603050405020304" charset="0"/>
              <a:ea typeface="楷体" panose="02010609060101010101" pitchFamily="49" charset="-122"/>
              <a:cs typeface="Times New Roman" panose="02020603050405020304" charset="0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1273424" y="6035788"/>
            <a:ext cx="16179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rPr>
              <a:t>relevant previous entry</a:t>
            </a:r>
            <a:endParaRPr lang="en-US">
              <a:latin typeface="Times New Roman" panose="02020603050405020304" charset="0"/>
              <a:ea typeface="楷体" panose="02010609060101010101" pitchFamily="49" charset="-122"/>
              <a:cs typeface="Times New Roman" panose="02020603050405020304" charset="0"/>
            </a:endParaRPr>
          </a:p>
        </p:txBody>
      </p:sp>
      <p:sp>
        <p:nvSpPr>
          <p:cNvPr id="9" name="Title 29"/>
          <p:cNvSpPr>
            <a:spLocks noGrp="1"/>
          </p:cNvSpPr>
          <p:nvPr>
            <p:ph type="title"/>
          </p:nvPr>
        </p:nvSpPr>
        <p:spPr>
          <a:xfrm>
            <a:off x="-67945" y="271145"/>
            <a:ext cx="8229600" cy="1143000"/>
          </a:xfrm>
        </p:spPr>
        <p:txBody>
          <a:bodyPr/>
          <a:lstStyle/>
          <a:p>
            <a:r>
              <a:rPr lang="zh-CN" altLang="en-US" dirty="0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rPr>
              <a:t>示例</a:t>
            </a:r>
            <a:endParaRPr lang="zh-CN" altLang="en-US" dirty="0">
              <a:latin typeface="Times New Roman" panose="02020603050405020304" charset="0"/>
              <a:ea typeface="楷体" panose="02010609060101010101" pitchFamily="49" charset="-122"/>
              <a:cs typeface="Times New Roman" panose="0202060305040502030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8" name="TextBox 54"/>
              <p:cNvSpPr txBox="1"/>
              <p:nvPr/>
            </p:nvSpPr>
            <p:spPr>
              <a:xfrm>
                <a:off x="1392820" y="2160378"/>
                <a:ext cx="7407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𝑗</m:t>
                      </m:r>
                      <m:r>
                        <a:rPr lang="en-US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=</m:t>
                      </m:r>
                      <m:r>
                        <a:rPr lang="en-US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0</m:t>
                      </m:r>
                    </m:oMath>
                  </m:oMathPara>
                </a14:m>
                <a:endParaRPr lang="en-US" dirty="0">
                  <a:solidFill>
                    <a:srgbClr val="0000FF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78" name="TextBox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2820" y="2160378"/>
                <a:ext cx="740780" cy="369332"/>
              </a:xfrm>
              <a:prstGeom prst="rect">
                <a:avLst/>
              </a:prstGeom>
              <a:blipFill rotWithShape="1">
                <a:blip r:embed="rId5"/>
                <a:stretch>
                  <a:fillRect l="-36" t="-29" b="1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9" name="TextBox 55"/>
              <p:cNvSpPr txBox="1"/>
              <p:nvPr/>
            </p:nvSpPr>
            <p:spPr>
              <a:xfrm>
                <a:off x="1392820" y="2933216"/>
                <a:ext cx="7407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𝑗</m:t>
                      </m:r>
                      <m:r>
                        <a:rPr lang="en-US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=</m:t>
                      </m:r>
                      <m:r>
                        <a:rPr lang="en-US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1</m:t>
                      </m:r>
                    </m:oMath>
                  </m:oMathPara>
                </a14:m>
                <a:endParaRPr lang="en-US" dirty="0">
                  <a:solidFill>
                    <a:srgbClr val="0000FF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79" name="TextBox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2820" y="2933216"/>
                <a:ext cx="740780" cy="369332"/>
              </a:xfrm>
              <a:prstGeom prst="rect">
                <a:avLst/>
              </a:prstGeom>
              <a:blipFill rotWithShape="1">
                <a:blip r:embed="rId6"/>
                <a:stretch>
                  <a:fillRect l="-36" t="-41" b="1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0" name="TextBox 56"/>
              <p:cNvSpPr txBox="1"/>
              <p:nvPr/>
            </p:nvSpPr>
            <p:spPr>
              <a:xfrm>
                <a:off x="1392820" y="3643426"/>
                <a:ext cx="7407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𝑗</m:t>
                      </m:r>
                      <m:r>
                        <a:rPr lang="en-US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=</m:t>
                      </m:r>
                      <m:r>
                        <a:rPr lang="en-US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2</m:t>
                      </m:r>
                    </m:oMath>
                  </m:oMathPara>
                </a14:m>
                <a:endParaRPr lang="en-US" dirty="0">
                  <a:solidFill>
                    <a:srgbClr val="0000FF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80" name="TextBox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2820" y="3643426"/>
                <a:ext cx="740780" cy="369332"/>
              </a:xfrm>
              <a:prstGeom prst="rect">
                <a:avLst/>
              </a:prstGeom>
              <a:blipFill rotWithShape="1">
                <a:blip r:embed="rId7"/>
                <a:stretch>
                  <a:fillRect l="-36" t="-117" b="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1" name="TextBox 57"/>
              <p:cNvSpPr txBox="1"/>
              <p:nvPr/>
            </p:nvSpPr>
            <p:spPr>
              <a:xfrm>
                <a:off x="1342531" y="4361862"/>
                <a:ext cx="7407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𝑗</m:t>
                      </m:r>
                      <m:r>
                        <a:rPr lang="en-US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=</m:t>
                      </m:r>
                      <m:r>
                        <a:rPr lang="en-US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3</m:t>
                      </m:r>
                    </m:oMath>
                  </m:oMathPara>
                </a14:m>
                <a:endParaRPr lang="en-US" dirty="0">
                  <a:solidFill>
                    <a:srgbClr val="0000FF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81" name="TextBox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2531" y="4361862"/>
                <a:ext cx="740780" cy="369332"/>
              </a:xfrm>
              <a:prstGeom prst="rect">
                <a:avLst/>
              </a:prstGeom>
              <a:blipFill rotWithShape="1">
                <a:blip r:embed="rId8"/>
                <a:stretch>
                  <a:fillRect l="-19" t="-13" r="69" b="12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2" name="TextBox 58"/>
              <p:cNvSpPr txBox="1"/>
              <p:nvPr/>
            </p:nvSpPr>
            <p:spPr>
              <a:xfrm>
                <a:off x="2037320" y="1508159"/>
                <a:ext cx="7717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𝑥</m:t>
                      </m:r>
                      <m:r>
                        <a:rPr lang="en-US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=</m:t>
                      </m:r>
                      <m:r>
                        <a:rPr lang="en-US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0</m:t>
                      </m:r>
                    </m:oMath>
                  </m:oMathPara>
                </a14:m>
                <a:endParaRPr lang="en-US" dirty="0">
                  <a:solidFill>
                    <a:srgbClr val="0000FF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82" name="TextBox 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7320" y="1508159"/>
                <a:ext cx="771797" cy="369332"/>
              </a:xfrm>
              <a:prstGeom prst="rect">
                <a:avLst/>
              </a:prstGeom>
              <a:blipFill rotWithShape="1">
                <a:blip r:embed="rId9"/>
                <a:stretch>
                  <a:fillRect l="-31" t="-9" r="66" b="1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3" name="TextBox 59"/>
              <p:cNvSpPr txBox="1"/>
              <p:nvPr/>
            </p:nvSpPr>
            <p:spPr>
              <a:xfrm>
                <a:off x="2730843" y="1508159"/>
                <a:ext cx="7717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𝑥</m:t>
                      </m:r>
                      <m:r>
                        <a:rPr lang="en-US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=</m:t>
                      </m:r>
                      <m:r>
                        <a:rPr lang="en-US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1</m:t>
                      </m:r>
                    </m:oMath>
                  </m:oMathPara>
                </a14:m>
                <a:endParaRPr lang="en-US" dirty="0">
                  <a:solidFill>
                    <a:srgbClr val="0000FF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83" name="TextBox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0843" y="1508159"/>
                <a:ext cx="771797" cy="369332"/>
              </a:xfrm>
              <a:prstGeom prst="rect">
                <a:avLst/>
              </a:prstGeom>
              <a:blipFill rotWithShape="1">
                <a:blip r:embed="rId10"/>
                <a:stretch>
                  <a:fillRect l="-44" t="-9" r="80" b="1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4" name="TextBox 60"/>
              <p:cNvSpPr txBox="1"/>
              <p:nvPr/>
            </p:nvSpPr>
            <p:spPr>
              <a:xfrm>
                <a:off x="3429000" y="1508159"/>
                <a:ext cx="87639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𝑥</m:t>
                      </m:r>
                      <m:r>
                        <a:rPr lang="en-US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=</m:t>
                      </m:r>
                      <m:r>
                        <a:rPr lang="en-US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2</m:t>
                      </m:r>
                    </m:oMath>
                  </m:oMathPara>
                </a14:m>
                <a:endParaRPr lang="en-US" dirty="0">
                  <a:solidFill>
                    <a:srgbClr val="0000FF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84" name="TextBox 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9000" y="1508159"/>
                <a:ext cx="876391" cy="369332"/>
              </a:xfrm>
              <a:prstGeom prst="rect">
                <a:avLst/>
              </a:prstGeom>
              <a:blipFill rotWithShape="1">
                <a:blip r:embed="rId11"/>
                <a:stretch>
                  <a:fillRect t="-9" r="10" b="1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5" name="TextBox 61"/>
              <p:cNvSpPr txBox="1"/>
              <p:nvPr/>
            </p:nvSpPr>
            <p:spPr>
              <a:xfrm>
                <a:off x="4278380" y="1508159"/>
                <a:ext cx="80107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𝑥</m:t>
                      </m:r>
                      <m:r>
                        <a:rPr lang="en-US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=</m:t>
                      </m:r>
                      <m:r>
                        <a:rPr lang="en-US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3</m:t>
                      </m:r>
                    </m:oMath>
                  </m:oMathPara>
                </a14:m>
                <a:endParaRPr lang="en-US" dirty="0">
                  <a:solidFill>
                    <a:srgbClr val="0000FF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85" name="TextBox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8380" y="1508159"/>
                <a:ext cx="801074" cy="369332"/>
              </a:xfrm>
              <a:prstGeom prst="rect">
                <a:avLst/>
              </a:prstGeom>
              <a:blipFill rotWithShape="1">
                <a:blip r:embed="rId12"/>
                <a:stretch>
                  <a:fillRect l="-48" t="-9" r="11" b="1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Text Box 3"/>
          <p:cNvSpPr txBox="1">
            <a:spLocks noChangeArrowheads="1"/>
          </p:cNvSpPr>
          <p:nvPr/>
        </p:nvSpPr>
        <p:spPr bwMode="auto">
          <a:xfrm>
            <a:off x="5190447" y="103531"/>
            <a:ext cx="3953553" cy="250680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  <a:miter lim="800000"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lIns="144000" tIns="144000" bIns="144000">
            <a:spAutoFit/>
          </a:bodyPr>
          <a:lstStyle/>
          <a:p>
            <a:pPr marL="342900" indent="-342900">
              <a:buAutoNum type="arabicPeriod"/>
              <a:defRPr/>
            </a:pP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n</a:t>
            </a:r>
            <a:r>
              <a:rPr lang="en-US" altLang="zh-CN" sz="800" dirty="0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  <a:sym typeface="Symbol" panose="05050102010706020507" pitchFamily="18" charset="2"/>
              </a:rPr>
              <a:t>  </a:t>
            </a: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length(weights)</a:t>
            </a:r>
            <a:endParaRPr lang="en-US" altLang="zh-CN" sz="800" dirty="0"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charset="0"/>
            </a:endParaRPr>
          </a:p>
          <a:p>
            <a:pPr marL="342900" indent="-342900">
              <a:buAutoNum type="arabicPeriod"/>
              <a:defRPr/>
            </a:pPr>
            <a:r>
              <a:rPr lang="pl-PL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For  x</a:t>
            </a:r>
            <a:r>
              <a:rPr lang="en-US" altLang="zh-CN" sz="800" dirty="0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  <a:sym typeface="Symbol" panose="05050102010706020507" pitchFamily="18" charset="2"/>
              </a:rPr>
              <a:t>  </a:t>
            </a:r>
            <a:r>
              <a:rPr lang="pl-PL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0 To  </a:t>
            </a: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C</a:t>
            </a:r>
            <a:r>
              <a:rPr lang="pl-PL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  Do </a:t>
            </a:r>
            <a:endParaRPr lang="en-US" altLang="zh-CN" sz="800" dirty="0"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charset="0"/>
            </a:endParaRPr>
          </a:p>
          <a:p>
            <a:pPr marL="342900" indent="-342900">
              <a:buAutoNum type="arabicPeriod"/>
              <a:defRPr/>
            </a:pPr>
            <a:r>
              <a:rPr lang="pt-BR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    For j</a:t>
            </a:r>
            <a:r>
              <a:rPr lang="en-US" altLang="zh-CN" sz="800" dirty="0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  <a:sym typeface="Symbol" panose="05050102010706020507" pitchFamily="18" charset="2"/>
              </a:rPr>
              <a:t>  </a:t>
            </a:r>
            <a:r>
              <a:rPr lang="pt-BR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1 To n Do</a:t>
            </a:r>
            <a:endParaRPr lang="pt-BR" altLang="zh-CN" sz="800" dirty="0"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charset="0"/>
            </a:endParaRPr>
          </a:p>
          <a:p>
            <a:pPr marL="342900" indent="-342900">
              <a:buAutoNum type="arabicPeriod"/>
              <a:defRPr/>
            </a:pP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        ITEMS[</a:t>
            </a:r>
            <a:r>
              <a:rPr lang="en-US" altLang="zh-CN" sz="800" dirty="0" err="1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x,j</a:t>
            </a: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] </a:t>
            </a:r>
            <a:r>
              <a:rPr lang="en-US" altLang="zh-CN" sz="800" dirty="0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  <a:sym typeface="Symbol" panose="05050102010706020507" pitchFamily="18" charset="2"/>
              </a:rPr>
              <a:t></a:t>
            </a: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 ∅ </a:t>
            </a:r>
            <a:endParaRPr lang="en-US" altLang="zh-CN" sz="800" dirty="0"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charset="0"/>
            </a:endParaRPr>
          </a:p>
          <a:p>
            <a:pPr marL="342900" indent="-342900">
              <a:buAutoNum type="arabicPeriod"/>
              <a:defRPr/>
            </a:pPr>
            <a:r>
              <a:rPr lang="pl-PL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For   x</a:t>
            </a:r>
            <a:r>
              <a:rPr lang="en-US" altLang="zh-CN" sz="800" dirty="0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  <a:sym typeface="Symbol" panose="05050102010706020507" pitchFamily="18" charset="2"/>
              </a:rPr>
              <a:t>  </a:t>
            </a:r>
            <a:r>
              <a:rPr lang="pl-PL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0   To   </a:t>
            </a: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C</a:t>
            </a:r>
            <a:r>
              <a:rPr lang="pl-PL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   Do </a:t>
            </a:r>
            <a:endParaRPr lang="en-US" altLang="zh-CN" sz="800" dirty="0"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charset="0"/>
            </a:endParaRPr>
          </a:p>
          <a:p>
            <a:pPr marL="342900" indent="-342900">
              <a:buAutoNum type="arabicPeriod"/>
              <a:defRPr/>
            </a:pP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    K[x,0] </a:t>
            </a:r>
            <a:r>
              <a:rPr lang="en-US" altLang="zh-CN" sz="800" dirty="0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  <a:sym typeface="Symbol" panose="05050102010706020507" pitchFamily="18" charset="2"/>
              </a:rPr>
              <a:t></a:t>
            </a: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 0  </a:t>
            </a:r>
            <a:r>
              <a:rPr lang="pt-BR" altLang="zh-CN" sz="800" dirty="0">
                <a:latin typeface="Consolas" panose="020B0609020204030204" pitchFamily="49" charset="0"/>
                <a:ea typeface="楷体" panose="02010609060101010101" pitchFamily="49" charset="-122"/>
                <a:cs typeface="Times New Roman" panose="02020603050405020304" charset="0"/>
              </a:rPr>
              <a:t>/*</a:t>
            </a:r>
            <a:r>
              <a:rPr lang="zh-CN" altLang="en-US" sz="800" dirty="0">
                <a:latin typeface="Consolas" panose="020B0609020204030204" pitchFamily="49" charset="0"/>
                <a:ea typeface="楷体" panose="02010609060101010101" pitchFamily="49" charset="-122"/>
                <a:cs typeface="Times New Roman" panose="02020603050405020304" charset="0"/>
              </a:rPr>
              <a:t>初始化第</a:t>
            </a:r>
            <a:r>
              <a:rPr lang="en-US" altLang="zh-CN" sz="800" dirty="0">
                <a:latin typeface="Consolas" panose="020B0609020204030204" pitchFamily="49" charset="0"/>
                <a:ea typeface="楷体" panose="02010609060101010101" pitchFamily="49" charset="-122"/>
                <a:cs typeface="Times New Roman" panose="02020603050405020304" charset="0"/>
              </a:rPr>
              <a:t>0</a:t>
            </a:r>
            <a:r>
              <a:rPr lang="zh-CN" altLang="en-US" sz="800" dirty="0">
                <a:latin typeface="Consolas" panose="020B0609020204030204" pitchFamily="49" charset="0"/>
                <a:ea typeface="楷体" panose="02010609060101010101" pitchFamily="49" charset="-122"/>
                <a:cs typeface="Times New Roman" panose="02020603050405020304" charset="0"/>
              </a:rPr>
              <a:t>列*</a:t>
            </a:r>
            <a:r>
              <a:rPr lang="en-US" altLang="zh-CN" sz="800" dirty="0">
                <a:latin typeface="Consolas" panose="020B0609020204030204" pitchFamily="49" charset="0"/>
                <a:ea typeface="楷体" panose="02010609060101010101" pitchFamily="49" charset="-122"/>
                <a:cs typeface="Times New Roman" panose="02020603050405020304" charset="0"/>
              </a:rPr>
              <a:t>/</a:t>
            </a:r>
            <a:endParaRPr lang="en-US" altLang="zh-CN" sz="800" dirty="0"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charset="0"/>
            </a:endParaRPr>
          </a:p>
          <a:p>
            <a:pPr marL="342900" indent="-342900">
              <a:buAutoNum type="arabicPeriod"/>
              <a:defRPr/>
            </a:pPr>
            <a:r>
              <a:rPr lang="pt-BR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For   j</a:t>
            </a:r>
            <a:r>
              <a:rPr lang="en-US" altLang="zh-CN" sz="800" dirty="0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  <a:sym typeface="Symbol" panose="05050102010706020507" pitchFamily="18" charset="2"/>
              </a:rPr>
              <a:t>  </a:t>
            </a:r>
            <a:r>
              <a:rPr lang="pt-BR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1   To   n    Do</a:t>
            </a:r>
            <a:endParaRPr lang="pt-BR" altLang="zh-CN" sz="800" dirty="0"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charset="0"/>
            </a:endParaRPr>
          </a:p>
          <a:p>
            <a:pPr marL="342900" indent="-342900">
              <a:buAutoNum type="arabicPeriod"/>
              <a:defRPr/>
            </a:pP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    K[0,j] </a:t>
            </a:r>
            <a:r>
              <a:rPr lang="en-US" altLang="zh-CN" sz="800" dirty="0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  <a:sym typeface="Symbol" panose="05050102010706020507" pitchFamily="18" charset="2"/>
              </a:rPr>
              <a:t></a:t>
            </a: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 0 </a:t>
            </a:r>
            <a:r>
              <a:rPr lang="pt-BR" altLang="zh-CN" sz="800" dirty="0">
                <a:latin typeface="Consolas" panose="020B0609020204030204" pitchFamily="49" charset="0"/>
                <a:ea typeface="楷体" panose="02010609060101010101" pitchFamily="49" charset="-122"/>
                <a:cs typeface="Times New Roman" panose="02020603050405020304" charset="0"/>
              </a:rPr>
              <a:t>/*</a:t>
            </a:r>
            <a:r>
              <a:rPr lang="zh-CN" altLang="en-US" sz="800" dirty="0">
                <a:latin typeface="Consolas" panose="020B0609020204030204" pitchFamily="49" charset="0"/>
                <a:ea typeface="楷体" panose="02010609060101010101" pitchFamily="49" charset="-122"/>
                <a:cs typeface="Times New Roman" panose="02020603050405020304" charset="0"/>
              </a:rPr>
              <a:t>初始化第</a:t>
            </a:r>
            <a:r>
              <a:rPr lang="en-US" altLang="zh-CN" sz="800" dirty="0">
                <a:latin typeface="Consolas" panose="020B0609020204030204" pitchFamily="49" charset="0"/>
                <a:ea typeface="楷体" panose="02010609060101010101" pitchFamily="49" charset="-122"/>
                <a:cs typeface="Times New Roman" panose="02020603050405020304" charset="0"/>
              </a:rPr>
              <a:t>0</a:t>
            </a:r>
            <a:r>
              <a:rPr lang="zh-CN" altLang="en-US" sz="800" dirty="0">
                <a:latin typeface="Consolas" panose="020B0609020204030204" pitchFamily="49" charset="0"/>
                <a:ea typeface="楷体" panose="02010609060101010101" pitchFamily="49" charset="-122"/>
                <a:cs typeface="Times New Roman" panose="02020603050405020304" charset="0"/>
              </a:rPr>
              <a:t>行*</a:t>
            </a:r>
            <a:r>
              <a:rPr lang="en-US" altLang="zh-CN" sz="800" dirty="0">
                <a:latin typeface="Consolas" panose="020B0609020204030204" pitchFamily="49" charset="0"/>
                <a:ea typeface="楷体" panose="02010609060101010101" pitchFamily="49" charset="-122"/>
                <a:cs typeface="Times New Roman" panose="02020603050405020304" charset="0"/>
              </a:rPr>
              <a:t>/</a:t>
            </a: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 </a:t>
            </a:r>
            <a:endParaRPr lang="en-US" altLang="zh-CN" sz="800" dirty="0"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charset="0"/>
            </a:endParaRPr>
          </a:p>
          <a:p>
            <a:pPr marL="342900" indent="-342900">
              <a:buAutoNum type="arabicPeriod"/>
              <a:defRPr/>
            </a:pPr>
            <a:r>
              <a:rPr lang="pl-PL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For   x</a:t>
            </a:r>
            <a:r>
              <a:rPr lang="en-US" altLang="zh-CN" sz="800" dirty="0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  <a:sym typeface="Symbol" panose="05050102010706020507" pitchFamily="18" charset="2"/>
              </a:rPr>
              <a:t>  </a:t>
            </a:r>
            <a:r>
              <a:rPr lang="pl-PL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0   To   </a:t>
            </a: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C</a:t>
            </a:r>
            <a:r>
              <a:rPr lang="pl-PL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   Do </a:t>
            </a:r>
            <a:endParaRPr lang="en-US" altLang="zh-CN" sz="800" dirty="0"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charset="0"/>
            </a:endParaRPr>
          </a:p>
          <a:p>
            <a:pPr marL="342900" indent="-342900">
              <a:buAutoNum type="arabicPeriod"/>
              <a:defRPr/>
            </a:pPr>
            <a:r>
              <a:rPr lang="pt-BR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    For   j</a:t>
            </a:r>
            <a:r>
              <a:rPr lang="en-US" altLang="zh-CN" sz="800" dirty="0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  <a:sym typeface="Symbol" panose="05050102010706020507" pitchFamily="18" charset="2"/>
              </a:rPr>
              <a:t>  </a:t>
            </a:r>
            <a:r>
              <a:rPr lang="pt-BR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1   To   n    Do</a:t>
            </a:r>
            <a:endParaRPr lang="pt-BR" altLang="zh-CN" sz="800" dirty="0"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charset="0"/>
            </a:endParaRPr>
          </a:p>
          <a:p>
            <a:pPr marL="342900" indent="-342900">
              <a:buAutoNum type="arabicPeriod"/>
              <a:defRPr/>
            </a:pP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        </a:t>
            </a:r>
            <a:r>
              <a:rPr lang="pl-PL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K[x</a:t>
            </a: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,</a:t>
            </a:r>
            <a:r>
              <a:rPr lang="pl-PL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j] </a:t>
            </a:r>
            <a:r>
              <a:rPr lang="en-US" altLang="zh-CN" sz="800" dirty="0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  <a:sym typeface="Symbol" panose="05050102010706020507" pitchFamily="18" charset="2"/>
              </a:rPr>
              <a:t></a:t>
            </a:r>
            <a:r>
              <a:rPr lang="pl-PL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 K[x</a:t>
            </a: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,</a:t>
            </a:r>
            <a:r>
              <a:rPr lang="pl-PL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j-1]</a:t>
            </a:r>
            <a:endParaRPr lang="pl-PL" altLang="zh-CN" sz="800" dirty="0"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charset="0"/>
            </a:endParaRPr>
          </a:p>
          <a:p>
            <a:pPr marL="342900" indent="-342900">
              <a:buAutoNum type="arabicPeriod"/>
              <a:defRPr/>
            </a:pP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        IF </a:t>
            </a:r>
            <a:r>
              <a:rPr lang="en-US" altLang="zh-CN" sz="800" dirty="0" err="1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w</a:t>
            </a:r>
            <a:r>
              <a:rPr lang="en-US" altLang="zh-CN" sz="800" baseline="-25000" dirty="0" err="1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j</a:t>
            </a: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 ≤ x THEN</a:t>
            </a:r>
            <a:endParaRPr lang="en-US" altLang="zh-CN" sz="800" dirty="0"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charset="0"/>
            </a:endParaRPr>
          </a:p>
          <a:p>
            <a:pPr marL="342900" indent="-342900">
              <a:buAutoNum type="arabicPeriod"/>
              <a:defRPr/>
            </a:pP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            K[</a:t>
            </a:r>
            <a:r>
              <a:rPr lang="en-US" altLang="zh-CN" sz="800" dirty="0" err="1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x,j</a:t>
            </a: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] </a:t>
            </a:r>
            <a:r>
              <a:rPr lang="en-US" altLang="zh-CN" sz="800" dirty="0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  <a:sym typeface="Symbol" panose="05050102010706020507" pitchFamily="18" charset="2"/>
              </a:rPr>
              <a:t></a:t>
            </a: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 max{ K[</a:t>
            </a:r>
            <a:r>
              <a:rPr lang="en-US" altLang="zh-CN" sz="800" dirty="0" err="1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x,j</a:t>
            </a: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], K[x – w</a:t>
            </a:r>
            <a:r>
              <a:rPr lang="en-US" altLang="zh-CN" sz="800" baseline="-250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j</a:t>
            </a: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,j-1] + </a:t>
            </a:r>
            <a:r>
              <a:rPr lang="en-US" altLang="zh-CN" sz="800" dirty="0" err="1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v</a:t>
            </a:r>
            <a:r>
              <a:rPr lang="en-US" altLang="zh-CN" sz="800" baseline="-25000" dirty="0" err="1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j</a:t>
            </a: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 }</a:t>
            </a:r>
            <a:endParaRPr lang="en-US" altLang="zh-CN" sz="800" dirty="0"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charset="0"/>
            </a:endParaRPr>
          </a:p>
          <a:p>
            <a:pPr marL="342900" indent="-342900">
              <a:buAutoNum type="arabicPeriod"/>
              <a:defRPr/>
            </a:pP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            IF k[</a:t>
            </a:r>
            <a:r>
              <a:rPr lang="en-US" altLang="zh-CN" sz="800" dirty="0" err="1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x,j</a:t>
            </a: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] was updated THEN</a:t>
            </a:r>
            <a:endParaRPr lang="en-US" altLang="zh-CN" sz="800" dirty="0"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charset="0"/>
            </a:endParaRPr>
          </a:p>
          <a:p>
            <a:pPr marL="342900" indent="-342900">
              <a:buAutoNum type="arabicPeriod"/>
              <a:defRPr/>
            </a:pP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                ITEMS[</a:t>
            </a:r>
            <a:r>
              <a:rPr lang="en-US" altLang="zh-CN" sz="800" dirty="0" err="1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x,j</a:t>
            </a: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]</a:t>
            </a:r>
            <a:r>
              <a:rPr lang="en-US" altLang="zh-CN" sz="800" dirty="0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  <a:sym typeface="Symbol" panose="05050102010706020507" pitchFamily="18" charset="2"/>
              </a:rPr>
              <a:t>  </a:t>
            </a: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ITEMS[x – w</a:t>
            </a:r>
            <a:r>
              <a:rPr lang="en-US" altLang="zh-CN" sz="800" baseline="-250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j</a:t>
            </a: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,j-1]∪ {ITEM j}</a:t>
            </a:r>
            <a:endParaRPr lang="en-US" altLang="zh-CN" sz="800" dirty="0"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charset="0"/>
            </a:endParaRPr>
          </a:p>
          <a:p>
            <a:pPr marL="342900" indent="-342900">
              <a:buAutoNum type="arabicPeriod"/>
              <a:defRPr/>
            </a:pP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            ELSE</a:t>
            </a:r>
            <a:endParaRPr lang="en-US" altLang="zh-CN" sz="800" dirty="0"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charset="0"/>
            </a:endParaRPr>
          </a:p>
          <a:p>
            <a:pPr marL="342900" indent="-342900">
              <a:buAutoNum type="arabicPeriod"/>
              <a:defRPr/>
            </a:pP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                ITEMS[</a:t>
            </a:r>
            <a:r>
              <a:rPr lang="en-US" altLang="zh-CN" sz="800" dirty="0" err="1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x,j</a:t>
            </a: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]</a:t>
            </a:r>
            <a:r>
              <a:rPr lang="en-US" altLang="zh-CN" sz="800" dirty="0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  <a:sym typeface="Symbol" panose="05050102010706020507" pitchFamily="18" charset="2"/>
              </a:rPr>
              <a:t>  </a:t>
            </a: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ITEMS[x,j-1] </a:t>
            </a:r>
            <a:endParaRPr lang="en-US" altLang="zh-CN" sz="800" dirty="0"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charset="0"/>
            </a:endParaRPr>
          </a:p>
          <a:p>
            <a:pPr marL="342900" indent="-342900">
              <a:buAutoNum type="arabicPeriod"/>
              <a:defRPr/>
            </a:pP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Return K[</a:t>
            </a:r>
            <a:r>
              <a:rPr lang="en-US" altLang="zh-CN" sz="800" dirty="0" err="1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C,n</a:t>
            </a: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], ITEMS[</a:t>
            </a:r>
            <a:r>
              <a:rPr lang="en-US" altLang="zh-CN" sz="800" dirty="0" err="1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C,n</a:t>
            </a: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]</a:t>
            </a:r>
            <a:endParaRPr lang="en-US" altLang="zh-CN" sz="800" dirty="0"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6" name="矩形 85"/>
              <p:cNvSpPr/>
              <p:nvPr/>
            </p:nvSpPr>
            <p:spPr>
              <a:xfrm>
                <a:off x="5020956" y="3336237"/>
                <a:ext cx="4007015" cy="66261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𝐾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i="1" dirty="0" err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charset="0"/>
                            </a:rPr>
                          </m:ctrlPr>
                        </m:dPr>
                        <m:e>
                          <m:r>
                            <a:rPr lang="en-US" altLang="zh-CN" i="1" dirty="0" err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charset="0"/>
                            </a:rPr>
                            <m:t>𝑥</m:t>
                          </m:r>
                          <m:r>
                            <a:rPr lang="en-US" altLang="zh-CN" i="1" dirty="0" err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charset="0"/>
                            </a:rPr>
                            <m:t>,</m:t>
                          </m:r>
                          <m:r>
                            <a:rPr lang="en-US" altLang="zh-CN" i="1" dirty="0" err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charset="0"/>
                            </a:rPr>
                            <m:t>𝑗</m:t>
                          </m:r>
                        </m:e>
                      </m:d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=</m:t>
                      </m:r>
                    </m:oMath>
                  </m:oMathPara>
                </a14:m>
                <a:endParaRPr lang="en-US" altLang="zh-CN" i="1" dirty="0">
                  <a:solidFill>
                    <a:srgbClr val="0000FF"/>
                  </a:solidFill>
                  <a:latin typeface="Cambria Math" panose="02040503050406030204" pitchFamily="18" charset="0"/>
                  <a:ea typeface="楷体" panose="02010609060101010101" pitchFamily="49" charset="-122"/>
                  <a:cs typeface="Times New Roman" panose="02020603050405020304" charset="0"/>
                </a:endParaRP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𝑚𝑎𝑥</m:t>
                      </m:r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⁡{</m:t>
                      </m:r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𝐾</m:t>
                      </m:r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[</m:t>
                      </m:r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𝑥</m:t>
                      </m:r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, </m:t>
                      </m:r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𝑗</m:t>
                      </m:r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−</m:t>
                      </m:r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1</m:t>
                      </m:r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] , </m:t>
                      </m:r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𝐾</m:t>
                      </m:r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[</m:t>
                      </m:r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𝑥</m:t>
                      </m:r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 –</m:t>
                      </m:r>
                      <m:sSub>
                        <m:sSubPr>
                          <m:ctrlPr>
                            <a:rPr lang="en-US" altLang="zh-CN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charset="0"/>
                            </a:rPr>
                            <m:t>𝑗</m:t>
                          </m:r>
                        </m:sub>
                      </m:sSub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, </m:t>
                      </m:r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𝑗</m:t>
                      </m:r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−</m:t>
                      </m:r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1</m:t>
                      </m:r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] +</m:t>
                      </m:r>
                      <m:sSub>
                        <m:sSubPr>
                          <m:ctrlPr>
                            <a:rPr lang="en-US" altLang="zh-CN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charset="0"/>
                            </a:rPr>
                            <m:t>𝑗</m:t>
                          </m:r>
                        </m:sub>
                      </m:sSub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}</m:t>
                      </m:r>
                    </m:oMath>
                  </m:oMathPara>
                </a14:m>
                <a:endParaRPr lang="en-US" altLang="zh-CN" dirty="0">
                  <a:solidFill>
                    <a:srgbClr val="0000FF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86" name="矩形 8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0956" y="3336237"/>
                <a:ext cx="4007015" cy="662617"/>
              </a:xfrm>
              <a:prstGeom prst="rect">
                <a:avLst/>
              </a:prstGeom>
              <a:blipFill rotWithShape="1">
                <a:blip r:embed="rId13"/>
                <a:stretch>
                  <a:fillRect t="-88" r="4" b="-322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2119537" y="2015068"/>
            <a:ext cx="2774094" cy="699992"/>
            <a:chOff x="628650" y="2737674"/>
            <a:chExt cx="3565004" cy="857179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5" name="Rectangle 4"/>
            <p:cNvSpPr/>
            <p:nvPr/>
          </p:nvSpPr>
          <p:spPr>
            <a:xfrm>
              <a:off x="628650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rPr>
                <a:t>0</a:t>
              </a:r>
              <a:endParaRPr lang="en-US" dirty="0">
                <a:solidFill>
                  <a:schemeClr val="tx1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1519901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rPr>
                <a:t>0</a:t>
              </a:r>
              <a:endParaRPr lang="en-US" dirty="0">
                <a:solidFill>
                  <a:schemeClr val="tx1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2411152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rPr>
                <a:t>0</a:t>
              </a:r>
              <a:endParaRPr lang="en-US" dirty="0">
                <a:solidFill>
                  <a:schemeClr val="tx1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3302403" y="2738326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rPr>
                <a:t>0</a:t>
              </a:r>
              <a:endParaRPr lang="en-US" dirty="0">
                <a:solidFill>
                  <a:schemeClr val="tx1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15436" y="5221525"/>
            <a:ext cx="1168789" cy="1168789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3688355" y="5237725"/>
            <a:ext cx="3673114" cy="1475713"/>
            <a:chOff x="-479811" y="1751737"/>
            <a:chExt cx="5881453" cy="2600511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11626" y="1998496"/>
              <a:ext cx="890016" cy="890016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98981" y="1966357"/>
              <a:ext cx="922155" cy="922155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23804" y="1751737"/>
              <a:ext cx="1136775" cy="1136775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-479809" y="3113586"/>
              <a:ext cx="1729993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rPr>
                <a:t>Weight:</a:t>
              </a:r>
              <a:endParaRPr lang="en-US" dirty="0">
                <a:solidFill>
                  <a:schemeClr val="accent4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-479809" y="3701409"/>
              <a:ext cx="1729993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rPr>
                <a:t>Value:</a:t>
              </a:r>
              <a:endParaRPr lang="en-US" dirty="0">
                <a:solidFill>
                  <a:schemeClr val="accent1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782501" y="3005866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rPr>
                <a:t>1</a:t>
              </a:r>
              <a:endParaRPr lang="en-US" dirty="0">
                <a:solidFill>
                  <a:schemeClr val="accent4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250794" y="3005864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rPr>
                <a:t>2</a:t>
              </a:r>
              <a:endParaRPr lang="en-US" dirty="0">
                <a:solidFill>
                  <a:schemeClr val="accent4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718736" y="3005862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rPr>
                <a:t>3</a:t>
              </a:r>
              <a:endParaRPr lang="en-US" dirty="0">
                <a:solidFill>
                  <a:schemeClr val="accent4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747641" y="3701409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rPr>
                <a:t>1</a:t>
              </a:r>
              <a:endParaRPr lang="en-US" dirty="0">
                <a:solidFill>
                  <a:schemeClr val="accent1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3215758" y="3667231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rPr>
                <a:t>4</a:t>
              </a:r>
              <a:endParaRPr lang="en-US" dirty="0">
                <a:solidFill>
                  <a:schemeClr val="accent1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4718736" y="3655655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rPr>
                <a:t>6</a:t>
              </a:r>
              <a:endParaRPr lang="en-US" dirty="0">
                <a:solidFill>
                  <a:schemeClr val="accent1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-479811" y="2402818"/>
              <a:ext cx="177038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5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rPr>
                <a:t>Item:</a:t>
              </a:r>
              <a:endParaRPr lang="en-US" dirty="0">
                <a:solidFill>
                  <a:schemeClr val="accent5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7592139" y="6313328"/>
            <a:ext cx="13994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7030A0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rPr>
              <a:t>Capacity: 3</a:t>
            </a:r>
            <a:endParaRPr lang="en-US" sz="2000" dirty="0">
              <a:solidFill>
                <a:srgbClr val="7030A0"/>
              </a:solidFill>
              <a:latin typeface="Times New Roman" panose="02020603050405020304" charset="0"/>
              <a:ea typeface="楷体" panose="02010609060101010101" pitchFamily="49" charset="-122"/>
              <a:cs typeface="Times New Roman" panose="02020603050405020304" charset="0"/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2116933" y="2714528"/>
            <a:ext cx="2774094" cy="699992"/>
            <a:chOff x="628650" y="2737674"/>
            <a:chExt cx="3565004" cy="857179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32" name="Rectangle 31"/>
            <p:cNvSpPr/>
            <p:nvPr/>
          </p:nvSpPr>
          <p:spPr>
            <a:xfrm>
              <a:off x="628650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rPr>
                <a:t>0</a:t>
              </a:r>
              <a:endParaRPr lang="en-US" dirty="0">
                <a:solidFill>
                  <a:schemeClr val="tx1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1519901" y="2737674"/>
              <a:ext cx="891251" cy="856527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rPr>
                <a:t>1</a:t>
              </a:r>
              <a:endParaRPr lang="en-US" dirty="0">
                <a:solidFill>
                  <a:schemeClr val="tx1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411152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rPr>
                <a:t>1</a:t>
              </a:r>
              <a:endParaRPr lang="en-US" dirty="0">
                <a:solidFill>
                  <a:schemeClr val="tx1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3302403" y="2738326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rPr>
                <a:t>1</a:t>
              </a:r>
              <a:endParaRPr lang="en-US" dirty="0">
                <a:solidFill>
                  <a:schemeClr val="tx1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2117568" y="3413313"/>
            <a:ext cx="2774094" cy="699992"/>
            <a:chOff x="628650" y="2737674"/>
            <a:chExt cx="3565004" cy="857179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38" name="Rectangle 37"/>
            <p:cNvSpPr/>
            <p:nvPr/>
          </p:nvSpPr>
          <p:spPr>
            <a:xfrm>
              <a:off x="628650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rPr>
                <a:t>0</a:t>
              </a:r>
              <a:endParaRPr lang="en-US" dirty="0">
                <a:solidFill>
                  <a:schemeClr val="tx1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1519901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rPr>
                <a:t>1</a:t>
              </a:r>
              <a:endParaRPr lang="en-US" dirty="0">
                <a:solidFill>
                  <a:schemeClr val="tx1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2411152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rPr>
                <a:t>4</a:t>
              </a:r>
              <a:endParaRPr lang="en-US" dirty="0">
                <a:solidFill>
                  <a:schemeClr val="tx1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3302403" y="2738326"/>
              <a:ext cx="891251" cy="85652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rPr>
                <a:t>5</a:t>
              </a:r>
              <a:endParaRPr lang="en-US" dirty="0">
                <a:solidFill>
                  <a:schemeClr val="tx1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2117568" y="4111105"/>
            <a:ext cx="2774094" cy="699992"/>
            <a:chOff x="628650" y="2737674"/>
            <a:chExt cx="3565004" cy="857179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44" name="Rectangle 43"/>
            <p:cNvSpPr/>
            <p:nvPr/>
          </p:nvSpPr>
          <p:spPr>
            <a:xfrm>
              <a:off x="628650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rPr>
                <a:t>0</a:t>
              </a:r>
              <a:endParaRPr lang="en-US" dirty="0">
                <a:solidFill>
                  <a:schemeClr val="tx1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1519901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rPr>
                <a:t>1</a:t>
              </a:r>
              <a:endParaRPr lang="en-US" dirty="0">
                <a:solidFill>
                  <a:schemeClr val="tx1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2411152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rPr>
                <a:t>4</a:t>
              </a:r>
              <a:endParaRPr lang="en-US" dirty="0">
                <a:solidFill>
                  <a:schemeClr val="tx1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3302403" y="2738326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dirty="0">
                <a:solidFill>
                  <a:schemeClr val="tx1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</p:grpSp>
      <p:pic>
        <p:nvPicPr>
          <p:cNvPr id="49" name="Picture 4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6192" y="4328932"/>
            <a:ext cx="478947" cy="435192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6192" y="3563080"/>
            <a:ext cx="478947" cy="435192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9909" y="2872314"/>
            <a:ext cx="478947" cy="435192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048" y="3563080"/>
            <a:ext cx="527428" cy="479244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805" y="4328932"/>
            <a:ext cx="527428" cy="479244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0" y="4416041"/>
            <a:ext cx="467136" cy="424460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0177" y="2900061"/>
            <a:ext cx="478947" cy="435192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8377" y="3610496"/>
            <a:ext cx="478947" cy="435192"/>
          </a:xfrm>
          <a:prstGeom prst="rect">
            <a:avLst/>
          </a:prstGeom>
        </p:spPr>
      </p:pic>
      <p:pic>
        <p:nvPicPr>
          <p:cNvPr id="66" name="Picture 6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8377" y="4307613"/>
            <a:ext cx="478947" cy="435192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1902" y="2936230"/>
            <a:ext cx="478947" cy="435192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009404">
            <a:off x="3661523" y="3690435"/>
            <a:ext cx="441007" cy="400718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009404">
            <a:off x="3642075" y="4410840"/>
            <a:ext cx="441007" cy="400718"/>
          </a:xfrm>
          <a:prstGeom prst="rect">
            <a:avLst/>
          </a:prstGeom>
        </p:spPr>
      </p:pic>
      <p:pic>
        <p:nvPicPr>
          <p:cNvPr id="72" name="Picture 7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5425" y="2928519"/>
            <a:ext cx="478947" cy="435192"/>
          </a:xfrm>
          <a:prstGeom prst="rect">
            <a:avLst/>
          </a:prstGeom>
        </p:spPr>
      </p:pic>
      <p:pic>
        <p:nvPicPr>
          <p:cNvPr id="73" name="Picture 7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432465">
            <a:off x="4560689" y="3701969"/>
            <a:ext cx="364489" cy="331190"/>
          </a:xfrm>
          <a:prstGeom prst="rect">
            <a:avLst/>
          </a:prstGeom>
        </p:spPr>
      </p:pic>
      <p:pic>
        <p:nvPicPr>
          <p:cNvPr id="74" name="Picture 7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8982" y="3643426"/>
            <a:ext cx="355295" cy="322836"/>
          </a:xfrm>
          <a:prstGeom prst="rect">
            <a:avLst/>
          </a:prstGeom>
        </p:spPr>
      </p:pic>
      <p:sp>
        <p:nvSpPr>
          <p:cNvPr id="63" name="Rectangle 62"/>
          <p:cNvSpPr/>
          <p:nvPr/>
        </p:nvSpPr>
        <p:spPr>
          <a:xfrm>
            <a:off x="1376682" y="5524009"/>
            <a:ext cx="475267" cy="48652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317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>
              <a:solidFill>
                <a:schemeClr val="tx1"/>
              </a:solidFill>
              <a:latin typeface="Times New Roman" panose="02020603050405020304" charset="0"/>
              <a:ea typeface="楷体" panose="02010609060101010101" pitchFamily="49" charset="-122"/>
              <a:cs typeface="Times New Roman" panose="02020603050405020304" charset="0"/>
            </a:endParaRPr>
          </a:p>
        </p:txBody>
      </p:sp>
      <p:sp>
        <p:nvSpPr>
          <p:cNvPr id="71" name="Rectangle 70"/>
          <p:cNvSpPr/>
          <p:nvPr/>
        </p:nvSpPr>
        <p:spPr>
          <a:xfrm>
            <a:off x="476921" y="5527085"/>
            <a:ext cx="478947" cy="483449"/>
          </a:xfrm>
          <a:prstGeom prst="rect">
            <a:avLst/>
          </a:prstGeom>
          <a:solidFill>
            <a:schemeClr val="accent6">
              <a:lumMod val="75000"/>
            </a:schemeClr>
          </a:solidFill>
          <a:ln w="317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>
              <a:solidFill>
                <a:schemeClr val="tx1"/>
              </a:solidFill>
              <a:latin typeface="Times New Roman" panose="02020603050405020304" charset="0"/>
              <a:ea typeface="楷体" panose="02010609060101010101" pitchFamily="49" charset="-122"/>
              <a:cs typeface="Times New Roman" panose="02020603050405020304" charset="0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337143" y="6056700"/>
            <a:ext cx="10879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rPr>
              <a:t>current entry</a:t>
            </a:r>
            <a:endParaRPr lang="en-US">
              <a:latin typeface="Times New Roman" panose="02020603050405020304" charset="0"/>
              <a:ea typeface="楷体" panose="02010609060101010101" pitchFamily="49" charset="-122"/>
              <a:cs typeface="Times New Roman" panose="02020603050405020304" charset="0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1273424" y="6035788"/>
            <a:ext cx="16179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rPr>
              <a:t>relevant previous entry</a:t>
            </a:r>
            <a:endParaRPr lang="en-US">
              <a:latin typeface="Times New Roman" panose="02020603050405020304" charset="0"/>
              <a:ea typeface="楷体" panose="02010609060101010101" pitchFamily="49" charset="-122"/>
              <a:cs typeface="Times New Roman" panose="02020603050405020304" charset="0"/>
            </a:endParaRPr>
          </a:p>
        </p:txBody>
      </p:sp>
      <p:sp>
        <p:nvSpPr>
          <p:cNvPr id="9" name="Title 29"/>
          <p:cNvSpPr>
            <a:spLocks noGrp="1"/>
          </p:cNvSpPr>
          <p:nvPr>
            <p:ph type="title"/>
          </p:nvPr>
        </p:nvSpPr>
        <p:spPr>
          <a:xfrm>
            <a:off x="-67945" y="271145"/>
            <a:ext cx="8229600" cy="1143000"/>
          </a:xfrm>
        </p:spPr>
        <p:txBody>
          <a:bodyPr/>
          <a:lstStyle/>
          <a:p>
            <a:r>
              <a:rPr lang="zh-CN" altLang="en-US" dirty="0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rPr>
              <a:t>示例</a:t>
            </a:r>
            <a:endParaRPr lang="zh-CN" altLang="en-US" dirty="0">
              <a:latin typeface="Times New Roman" panose="02020603050405020304" charset="0"/>
              <a:ea typeface="楷体" panose="02010609060101010101" pitchFamily="49" charset="-122"/>
              <a:cs typeface="Times New Roman" panose="0202060305040502030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8" name="TextBox 54"/>
              <p:cNvSpPr txBox="1"/>
              <p:nvPr/>
            </p:nvSpPr>
            <p:spPr>
              <a:xfrm>
                <a:off x="1392820" y="2160378"/>
                <a:ext cx="7407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𝑗</m:t>
                      </m:r>
                      <m:r>
                        <a:rPr lang="en-US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=</m:t>
                      </m:r>
                      <m:r>
                        <a:rPr lang="en-US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0</m:t>
                      </m:r>
                    </m:oMath>
                  </m:oMathPara>
                </a14:m>
                <a:endParaRPr lang="en-US" dirty="0">
                  <a:solidFill>
                    <a:srgbClr val="0000FF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78" name="TextBox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2820" y="2160378"/>
                <a:ext cx="740780" cy="369332"/>
              </a:xfrm>
              <a:prstGeom prst="rect">
                <a:avLst/>
              </a:prstGeom>
              <a:blipFill rotWithShape="1">
                <a:blip r:embed="rId5"/>
                <a:stretch>
                  <a:fillRect l="-36" t="-29" b="1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9" name="TextBox 55"/>
              <p:cNvSpPr txBox="1"/>
              <p:nvPr/>
            </p:nvSpPr>
            <p:spPr>
              <a:xfrm>
                <a:off x="1392820" y="2933216"/>
                <a:ext cx="7407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𝑗</m:t>
                      </m:r>
                      <m:r>
                        <a:rPr lang="en-US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=</m:t>
                      </m:r>
                      <m:r>
                        <a:rPr lang="en-US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1</m:t>
                      </m:r>
                    </m:oMath>
                  </m:oMathPara>
                </a14:m>
                <a:endParaRPr lang="en-US" dirty="0">
                  <a:solidFill>
                    <a:srgbClr val="0000FF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79" name="TextBox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2820" y="2933216"/>
                <a:ext cx="740780" cy="369332"/>
              </a:xfrm>
              <a:prstGeom prst="rect">
                <a:avLst/>
              </a:prstGeom>
              <a:blipFill rotWithShape="1">
                <a:blip r:embed="rId6"/>
                <a:stretch>
                  <a:fillRect l="-36" t="-41" b="1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0" name="TextBox 56"/>
              <p:cNvSpPr txBox="1"/>
              <p:nvPr/>
            </p:nvSpPr>
            <p:spPr>
              <a:xfrm>
                <a:off x="1392820" y="3643426"/>
                <a:ext cx="7407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𝑗</m:t>
                      </m:r>
                      <m:r>
                        <a:rPr lang="en-US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=</m:t>
                      </m:r>
                      <m:r>
                        <a:rPr lang="en-US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2</m:t>
                      </m:r>
                    </m:oMath>
                  </m:oMathPara>
                </a14:m>
                <a:endParaRPr lang="en-US" dirty="0">
                  <a:solidFill>
                    <a:srgbClr val="0000FF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80" name="TextBox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2820" y="3643426"/>
                <a:ext cx="740780" cy="369332"/>
              </a:xfrm>
              <a:prstGeom prst="rect">
                <a:avLst/>
              </a:prstGeom>
              <a:blipFill rotWithShape="1">
                <a:blip r:embed="rId7"/>
                <a:stretch>
                  <a:fillRect l="-36" t="-117" b="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1" name="TextBox 57"/>
              <p:cNvSpPr txBox="1"/>
              <p:nvPr/>
            </p:nvSpPr>
            <p:spPr>
              <a:xfrm>
                <a:off x="1342531" y="4361862"/>
                <a:ext cx="7407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𝑗</m:t>
                      </m:r>
                      <m:r>
                        <a:rPr lang="en-US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=</m:t>
                      </m:r>
                      <m:r>
                        <a:rPr lang="en-US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3</m:t>
                      </m:r>
                    </m:oMath>
                  </m:oMathPara>
                </a14:m>
                <a:endParaRPr lang="en-US" dirty="0">
                  <a:solidFill>
                    <a:srgbClr val="0000FF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81" name="TextBox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2531" y="4361862"/>
                <a:ext cx="740780" cy="369332"/>
              </a:xfrm>
              <a:prstGeom prst="rect">
                <a:avLst/>
              </a:prstGeom>
              <a:blipFill rotWithShape="1">
                <a:blip r:embed="rId8"/>
                <a:stretch>
                  <a:fillRect l="-19" t="-13" r="69" b="12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2" name="TextBox 58"/>
              <p:cNvSpPr txBox="1"/>
              <p:nvPr/>
            </p:nvSpPr>
            <p:spPr>
              <a:xfrm>
                <a:off x="2037320" y="1508159"/>
                <a:ext cx="7717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𝑥</m:t>
                      </m:r>
                      <m:r>
                        <a:rPr lang="en-US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=</m:t>
                      </m:r>
                      <m:r>
                        <a:rPr lang="en-US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0</m:t>
                      </m:r>
                    </m:oMath>
                  </m:oMathPara>
                </a14:m>
                <a:endParaRPr lang="en-US" dirty="0">
                  <a:solidFill>
                    <a:srgbClr val="0000FF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82" name="TextBox 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7320" y="1508159"/>
                <a:ext cx="771797" cy="369332"/>
              </a:xfrm>
              <a:prstGeom prst="rect">
                <a:avLst/>
              </a:prstGeom>
              <a:blipFill rotWithShape="1">
                <a:blip r:embed="rId9"/>
                <a:stretch>
                  <a:fillRect l="-31" t="-9" r="66" b="1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3" name="TextBox 59"/>
              <p:cNvSpPr txBox="1"/>
              <p:nvPr/>
            </p:nvSpPr>
            <p:spPr>
              <a:xfrm>
                <a:off x="2730843" y="1508159"/>
                <a:ext cx="7717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𝑥</m:t>
                      </m:r>
                      <m:r>
                        <a:rPr lang="en-US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=</m:t>
                      </m:r>
                      <m:r>
                        <a:rPr lang="en-US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1</m:t>
                      </m:r>
                    </m:oMath>
                  </m:oMathPara>
                </a14:m>
                <a:endParaRPr lang="en-US" dirty="0">
                  <a:solidFill>
                    <a:srgbClr val="0000FF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83" name="TextBox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0843" y="1508159"/>
                <a:ext cx="771797" cy="369332"/>
              </a:xfrm>
              <a:prstGeom prst="rect">
                <a:avLst/>
              </a:prstGeom>
              <a:blipFill rotWithShape="1">
                <a:blip r:embed="rId10"/>
                <a:stretch>
                  <a:fillRect l="-44" t="-9" r="80" b="1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4" name="TextBox 60"/>
              <p:cNvSpPr txBox="1"/>
              <p:nvPr/>
            </p:nvSpPr>
            <p:spPr>
              <a:xfrm>
                <a:off x="3429000" y="1508159"/>
                <a:ext cx="87639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𝑥</m:t>
                      </m:r>
                      <m:r>
                        <a:rPr lang="en-US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=</m:t>
                      </m:r>
                      <m:r>
                        <a:rPr lang="en-US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2</m:t>
                      </m:r>
                    </m:oMath>
                  </m:oMathPara>
                </a14:m>
                <a:endParaRPr lang="en-US" dirty="0">
                  <a:solidFill>
                    <a:srgbClr val="0000FF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84" name="TextBox 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9000" y="1508159"/>
                <a:ext cx="876391" cy="369332"/>
              </a:xfrm>
              <a:prstGeom prst="rect">
                <a:avLst/>
              </a:prstGeom>
              <a:blipFill rotWithShape="1">
                <a:blip r:embed="rId11"/>
                <a:stretch>
                  <a:fillRect t="-9" r="10" b="1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5" name="TextBox 61"/>
              <p:cNvSpPr txBox="1"/>
              <p:nvPr/>
            </p:nvSpPr>
            <p:spPr>
              <a:xfrm>
                <a:off x="4278380" y="1508159"/>
                <a:ext cx="80107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𝑥</m:t>
                      </m:r>
                      <m:r>
                        <a:rPr lang="en-US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=</m:t>
                      </m:r>
                      <m:r>
                        <a:rPr lang="en-US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3</m:t>
                      </m:r>
                    </m:oMath>
                  </m:oMathPara>
                </a14:m>
                <a:endParaRPr lang="en-US" dirty="0">
                  <a:solidFill>
                    <a:srgbClr val="0000FF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85" name="TextBox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8380" y="1508159"/>
                <a:ext cx="801074" cy="369332"/>
              </a:xfrm>
              <a:prstGeom prst="rect">
                <a:avLst/>
              </a:prstGeom>
              <a:blipFill rotWithShape="1">
                <a:blip r:embed="rId12"/>
                <a:stretch>
                  <a:fillRect l="-48" t="-9" r="11" b="1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Text Box 3"/>
          <p:cNvSpPr txBox="1">
            <a:spLocks noChangeArrowheads="1"/>
          </p:cNvSpPr>
          <p:nvPr/>
        </p:nvSpPr>
        <p:spPr bwMode="auto">
          <a:xfrm>
            <a:off x="5190447" y="103531"/>
            <a:ext cx="3953553" cy="250680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  <a:miter lim="800000"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lIns="144000" tIns="144000" bIns="144000">
            <a:spAutoFit/>
          </a:bodyPr>
          <a:lstStyle/>
          <a:p>
            <a:pPr marL="342900" indent="-342900">
              <a:buAutoNum type="arabicPeriod"/>
              <a:defRPr/>
            </a:pP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n</a:t>
            </a:r>
            <a:r>
              <a:rPr lang="en-US" altLang="zh-CN" sz="800" dirty="0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  <a:sym typeface="Symbol" panose="05050102010706020507" pitchFamily="18" charset="2"/>
              </a:rPr>
              <a:t>  </a:t>
            </a: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length(weights)</a:t>
            </a:r>
            <a:endParaRPr lang="en-US" altLang="zh-CN" sz="800" dirty="0"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charset="0"/>
            </a:endParaRPr>
          </a:p>
          <a:p>
            <a:pPr marL="342900" indent="-342900">
              <a:buAutoNum type="arabicPeriod"/>
              <a:defRPr/>
            </a:pPr>
            <a:r>
              <a:rPr lang="pl-PL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For  x</a:t>
            </a:r>
            <a:r>
              <a:rPr lang="en-US" altLang="zh-CN" sz="800" dirty="0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  <a:sym typeface="Symbol" panose="05050102010706020507" pitchFamily="18" charset="2"/>
              </a:rPr>
              <a:t>  </a:t>
            </a:r>
            <a:r>
              <a:rPr lang="pl-PL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0 To  </a:t>
            </a: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C</a:t>
            </a:r>
            <a:r>
              <a:rPr lang="pl-PL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  Do </a:t>
            </a:r>
            <a:endParaRPr lang="en-US" altLang="zh-CN" sz="800" dirty="0"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charset="0"/>
            </a:endParaRPr>
          </a:p>
          <a:p>
            <a:pPr marL="342900" indent="-342900">
              <a:buAutoNum type="arabicPeriod"/>
              <a:defRPr/>
            </a:pPr>
            <a:r>
              <a:rPr lang="pt-BR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    For j</a:t>
            </a:r>
            <a:r>
              <a:rPr lang="en-US" altLang="zh-CN" sz="800" dirty="0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  <a:sym typeface="Symbol" panose="05050102010706020507" pitchFamily="18" charset="2"/>
              </a:rPr>
              <a:t>  </a:t>
            </a:r>
            <a:r>
              <a:rPr lang="pt-BR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1 To n Do</a:t>
            </a:r>
            <a:endParaRPr lang="pt-BR" altLang="zh-CN" sz="800" dirty="0"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charset="0"/>
            </a:endParaRPr>
          </a:p>
          <a:p>
            <a:pPr marL="342900" indent="-342900">
              <a:buAutoNum type="arabicPeriod"/>
              <a:defRPr/>
            </a:pP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        ITEMS[</a:t>
            </a:r>
            <a:r>
              <a:rPr lang="en-US" altLang="zh-CN" sz="800" dirty="0" err="1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x,j</a:t>
            </a: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] </a:t>
            </a:r>
            <a:r>
              <a:rPr lang="en-US" altLang="zh-CN" sz="800" dirty="0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  <a:sym typeface="Symbol" panose="05050102010706020507" pitchFamily="18" charset="2"/>
              </a:rPr>
              <a:t></a:t>
            </a: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 ∅ </a:t>
            </a:r>
            <a:endParaRPr lang="en-US" altLang="zh-CN" sz="800" dirty="0"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charset="0"/>
            </a:endParaRPr>
          </a:p>
          <a:p>
            <a:pPr marL="342900" indent="-342900">
              <a:buAutoNum type="arabicPeriod"/>
              <a:defRPr/>
            </a:pPr>
            <a:r>
              <a:rPr lang="pl-PL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For   x</a:t>
            </a:r>
            <a:r>
              <a:rPr lang="en-US" altLang="zh-CN" sz="800" dirty="0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  <a:sym typeface="Symbol" panose="05050102010706020507" pitchFamily="18" charset="2"/>
              </a:rPr>
              <a:t>  </a:t>
            </a:r>
            <a:r>
              <a:rPr lang="pl-PL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0   To   </a:t>
            </a: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C</a:t>
            </a:r>
            <a:r>
              <a:rPr lang="pl-PL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   Do </a:t>
            </a:r>
            <a:endParaRPr lang="en-US" altLang="zh-CN" sz="800" dirty="0"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charset="0"/>
            </a:endParaRPr>
          </a:p>
          <a:p>
            <a:pPr marL="342900" indent="-342900">
              <a:buAutoNum type="arabicPeriod"/>
              <a:defRPr/>
            </a:pP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    K[x,0] </a:t>
            </a:r>
            <a:r>
              <a:rPr lang="en-US" altLang="zh-CN" sz="800" dirty="0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  <a:sym typeface="Symbol" panose="05050102010706020507" pitchFamily="18" charset="2"/>
              </a:rPr>
              <a:t></a:t>
            </a: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 0  </a:t>
            </a:r>
            <a:r>
              <a:rPr lang="pt-BR" altLang="zh-CN" sz="800" dirty="0">
                <a:latin typeface="Consolas" panose="020B0609020204030204" pitchFamily="49" charset="0"/>
                <a:ea typeface="楷体" panose="02010609060101010101" pitchFamily="49" charset="-122"/>
                <a:cs typeface="Times New Roman" panose="02020603050405020304" charset="0"/>
              </a:rPr>
              <a:t>/*</a:t>
            </a:r>
            <a:r>
              <a:rPr lang="zh-CN" altLang="en-US" sz="800" dirty="0">
                <a:latin typeface="Consolas" panose="020B0609020204030204" pitchFamily="49" charset="0"/>
                <a:ea typeface="楷体" panose="02010609060101010101" pitchFamily="49" charset="-122"/>
                <a:cs typeface="Times New Roman" panose="02020603050405020304" charset="0"/>
              </a:rPr>
              <a:t>初始化第</a:t>
            </a:r>
            <a:r>
              <a:rPr lang="en-US" altLang="zh-CN" sz="800" dirty="0">
                <a:latin typeface="Consolas" panose="020B0609020204030204" pitchFamily="49" charset="0"/>
                <a:ea typeface="楷体" panose="02010609060101010101" pitchFamily="49" charset="-122"/>
                <a:cs typeface="Times New Roman" panose="02020603050405020304" charset="0"/>
              </a:rPr>
              <a:t>0</a:t>
            </a:r>
            <a:r>
              <a:rPr lang="zh-CN" altLang="en-US" sz="800" dirty="0">
                <a:latin typeface="Consolas" panose="020B0609020204030204" pitchFamily="49" charset="0"/>
                <a:ea typeface="楷体" panose="02010609060101010101" pitchFamily="49" charset="-122"/>
                <a:cs typeface="Times New Roman" panose="02020603050405020304" charset="0"/>
              </a:rPr>
              <a:t>列*</a:t>
            </a:r>
            <a:r>
              <a:rPr lang="en-US" altLang="zh-CN" sz="800" dirty="0">
                <a:latin typeface="Consolas" panose="020B0609020204030204" pitchFamily="49" charset="0"/>
                <a:ea typeface="楷体" panose="02010609060101010101" pitchFamily="49" charset="-122"/>
                <a:cs typeface="Times New Roman" panose="02020603050405020304" charset="0"/>
              </a:rPr>
              <a:t>/</a:t>
            </a:r>
            <a:endParaRPr lang="en-US" altLang="zh-CN" sz="800" dirty="0"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charset="0"/>
            </a:endParaRPr>
          </a:p>
          <a:p>
            <a:pPr marL="342900" indent="-342900">
              <a:buAutoNum type="arabicPeriod"/>
              <a:defRPr/>
            </a:pPr>
            <a:r>
              <a:rPr lang="pt-BR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For   j</a:t>
            </a:r>
            <a:r>
              <a:rPr lang="en-US" altLang="zh-CN" sz="800" dirty="0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  <a:sym typeface="Symbol" panose="05050102010706020507" pitchFamily="18" charset="2"/>
              </a:rPr>
              <a:t>  </a:t>
            </a:r>
            <a:r>
              <a:rPr lang="pt-BR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1   To   n    Do</a:t>
            </a:r>
            <a:endParaRPr lang="pt-BR" altLang="zh-CN" sz="800" dirty="0"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charset="0"/>
            </a:endParaRPr>
          </a:p>
          <a:p>
            <a:pPr marL="342900" indent="-342900">
              <a:buAutoNum type="arabicPeriod"/>
              <a:defRPr/>
            </a:pP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    K[0,j] </a:t>
            </a:r>
            <a:r>
              <a:rPr lang="en-US" altLang="zh-CN" sz="800" dirty="0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  <a:sym typeface="Symbol" panose="05050102010706020507" pitchFamily="18" charset="2"/>
              </a:rPr>
              <a:t></a:t>
            </a: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 0 </a:t>
            </a:r>
            <a:r>
              <a:rPr lang="pt-BR" altLang="zh-CN" sz="800" dirty="0">
                <a:latin typeface="Consolas" panose="020B0609020204030204" pitchFamily="49" charset="0"/>
                <a:ea typeface="楷体" panose="02010609060101010101" pitchFamily="49" charset="-122"/>
                <a:cs typeface="Times New Roman" panose="02020603050405020304" charset="0"/>
              </a:rPr>
              <a:t>/*</a:t>
            </a:r>
            <a:r>
              <a:rPr lang="zh-CN" altLang="en-US" sz="800" dirty="0">
                <a:latin typeface="Consolas" panose="020B0609020204030204" pitchFamily="49" charset="0"/>
                <a:ea typeface="楷体" panose="02010609060101010101" pitchFamily="49" charset="-122"/>
                <a:cs typeface="Times New Roman" panose="02020603050405020304" charset="0"/>
              </a:rPr>
              <a:t>初始化第</a:t>
            </a:r>
            <a:r>
              <a:rPr lang="en-US" altLang="zh-CN" sz="800" dirty="0">
                <a:latin typeface="Consolas" panose="020B0609020204030204" pitchFamily="49" charset="0"/>
                <a:ea typeface="楷体" panose="02010609060101010101" pitchFamily="49" charset="-122"/>
                <a:cs typeface="Times New Roman" panose="02020603050405020304" charset="0"/>
              </a:rPr>
              <a:t>0</a:t>
            </a:r>
            <a:r>
              <a:rPr lang="zh-CN" altLang="en-US" sz="800" dirty="0">
                <a:latin typeface="Consolas" panose="020B0609020204030204" pitchFamily="49" charset="0"/>
                <a:ea typeface="楷体" panose="02010609060101010101" pitchFamily="49" charset="-122"/>
                <a:cs typeface="Times New Roman" panose="02020603050405020304" charset="0"/>
              </a:rPr>
              <a:t>行*</a:t>
            </a:r>
            <a:r>
              <a:rPr lang="en-US" altLang="zh-CN" sz="800" dirty="0">
                <a:latin typeface="Consolas" panose="020B0609020204030204" pitchFamily="49" charset="0"/>
                <a:ea typeface="楷体" panose="02010609060101010101" pitchFamily="49" charset="-122"/>
                <a:cs typeface="Times New Roman" panose="02020603050405020304" charset="0"/>
              </a:rPr>
              <a:t>/</a:t>
            </a: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 </a:t>
            </a:r>
            <a:endParaRPr lang="en-US" altLang="zh-CN" sz="800" dirty="0"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charset="0"/>
            </a:endParaRPr>
          </a:p>
          <a:p>
            <a:pPr marL="342900" indent="-342900">
              <a:buAutoNum type="arabicPeriod"/>
              <a:defRPr/>
            </a:pPr>
            <a:r>
              <a:rPr lang="pl-PL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For   x</a:t>
            </a:r>
            <a:r>
              <a:rPr lang="en-US" altLang="zh-CN" sz="800" dirty="0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  <a:sym typeface="Symbol" panose="05050102010706020507" pitchFamily="18" charset="2"/>
              </a:rPr>
              <a:t>  </a:t>
            </a:r>
            <a:r>
              <a:rPr lang="pl-PL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0   To   </a:t>
            </a: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C</a:t>
            </a:r>
            <a:r>
              <a:rPr lang="pl-PL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   Do </a:t>
            </a:r>
            <a:endParaRPr lang="en-US" altLang="zh-CN" sz="800" dirty="0"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charset="0"/>
            </a:endParaRPr>
          </a:p>
          <a:p>
            <a:pPr marL="342900" indent="-342900">
              <a:buAutoNum type="arabicPeriod"/>
              <a:defRPr/>
            </a:pPr>
            <a:r>
              <a:rPr lang="pt-BR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    For   j</a:t>
            </a:r>
            <a:r>
              <a:rPr lang="en-US" altLang="zh-CN" sz="800" dirty="0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  <a:sym typeface="Symbol" panose="05050102010706020507" pitchFamily="18" charset="2"/>
              </a:rPr>
              <a:t>  </a:t>
            </a:r>
            <a:r>
              <a:rPr lang="pt-BR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1   To   n    Do</a:t>
            </a:r>
            <a:endParaRPr lang="pt-BR" altLang="zh-CN" sz="800" dirty="0"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charset="0"/>
            </a:endParaRPr>
          </a:p>
          <a:p>
            <a:pPr marL="342900" indent="-342900">
              <a:buAutoNum type="arabicPeriod"/>
              <a:defRPr/>
            </a:pP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        </a:t>
            </a:r>
            <a:r>
              <a:rPr lang="pl-PL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K[x</a:t>
            </a: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,</a:t>
            </a:r>
            <a:r>
              <a:rPr lang="pl-PL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j] </a:t>
            </a:r>
            <a:r>
              <a:rPr lang="en-US" altLang="zh-CN" sz="800" dirty="0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  <a:sym typeface="Symbol" panose="05050102010706020507" pitchFamily="18" charset="2"/>
              </a:rPr>
              <a:t></a:t>
            </a:r>
            <a:r>
              <a:rPr lang="pl-PL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 K[x</a:t>
            </a: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,</a:t>
            </a:r>
            <a:r>
              <a:rPr lang="pl-PL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j-1]</a:t>
            </a:r>
            <a:endParaRPr lang="pl-PL" altLang="zh-CN" sz="800" dirty="0"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charset="0"/>
            </a:endParaRPr>
          </a:p>
          <a:p>
            <a:pPr marL="342900" indent="-342900">
              <a:buAutoNum type="arabicPeriod"/>
              <a:defRPr/>
            </a:pP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        IF </a:t>
            </a:r>
            <a:r>
              <a:rPr lang="en-US" altLang="zh-CN" sz="800" dirty="0" err="1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w</a:t>
            </a:r>
            <a:r>
              <a:rPr lang="en-US" altLang="zh-CN" sz="800" baseline="-25000" dirty="0" err="1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j</a:t>
            </a: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 ≤ x THEN</a:t>
            </a:r>
            <a:endParaRPr lang="en-US" altLang="zh-CN" sz="800" dirty="0"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charset="0"/>
            </a:endParaRPr>
          </a:p>
          <a:p>
            <a:pPr marL="342900" indent="-342900">
              <a:buAutoNum type="arabicPeriod"/>
              <a:defRPr/>
            </a:pP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            K[</a:t>
            </a:r>
            <a:r>
              <a:rPr lang="en-US" altLang="zh-CN" sz="800" dirty="0" err="1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x,j</a:t>
            </a: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] </a:t>
            </a:r>
            <a:r>
              <a:rPr lang="en-US" altLang="zh-CN" sz="800" dirty="0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  <a:sym typeface="Symbol" panose="05050102010706020507" pitchFamily="18" charset="2"/>
              </a:rPr>
              <a:t></a:t>
            </a: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 max{ K[</a:t>
            </a:r>
            <a:r>
              <a:rPr lang="en-US" altLang="zh-CN" sz="800" dirty="0" err="1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x,j</a:t>
            </a: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], K[x – w</a:t>
            </a:r>
            <a:r>
              <a:rPr lang="en-US" altLang="zh-CN" sz="800" baseline="-250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j</a:t>
            </a: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,j-1] + </a:t>
            </a:r>
            <a:r>
              <a:rPr lang="en-US" altLang="zh-CN" sz="800" dirty="0" err="1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v</a:t>
            </a:r>
            <a:r>
              <a:rPr lang="en-US" altLang="zh-CN" sz="800" baseline="-25000" dirty="0" err="1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j</a:t>
            </a: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 }</a:t>
            </a:r>
            <a:endParaRPr lang="en-US" altLang="zh-CN" sz="800" dirty="0"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charset="0"/>
            </a:endParaRPr>
          </a:p>
          <a:p>
            <a:pPr marL="342900" indent="-342900">
              <a:buAutoNum type="arabicPeriod"/>
              <a:defRPr/>
            </a:pP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            IF k[</a:t>
            </a:r>
            <a:r>
              <a:rPr lang="en-US" altLang="zh-CN" sz="800" dirty="0" err="1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x,j</a:t>
            </a: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] was updated THEN</a:t>
            </a:r>
            <a:endParaRPr lang="en-US" altLang="zh-CN" sz="800" dirty="0"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charset="0"/>
            </a:endParaRPr>
          </a:p>
          <a:p>
            <a:pPr marL="342900" indent="-342900">
              <a:buAutoNum type="arabicPeriod"/>
              <a:defRPr/>
            </a:pP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                ITEMS[</a:t>
            </a:r>
            <a:r>
              <a:rPr lang="en-US" altLang="zh-CN" sz="800" dirty="0" err="1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x,j</a:t>
            </a: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]</a:t>
            </a:r>
            <a:r>
              <a:rPr lang="en-US" altLang="zh-CN" sz="800" dirty="0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  <a:sym typeface="Symbol" panose="05050102010706020507" pitchFamily="18" charset="2"/>
              </a:rPr>
              <a:t>  </a:t>
            </a: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ITEMS[x – w</a:t>
            </a:r>
            <a:r>
              <a:rPr lang="en-US" altLang="zh-CN" sz="800" baseline="-250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j</a:t>
            </a: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,j-1]∪ {ITEM j}</a:t>
            </a:r>
            <a:endParaRPr lang="en-US" altLang="zh-CN" sz="800" dirty="0"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charset="0"/>
            </a:endParaRPr>
          </a:p>
          <a:p>
            <a:pPr marL="342900" indent="-342900">
              <a:buAutoNum type="arabicPeriod"/>
              <a:defRPr/>
            </a:pP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            ELSE</a:t>
            </a:r>
            <a:endParaRPr lang="en-US" altLang="zh-CN" sz="800" dirty="0"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charset="0"/>
            </a:endParaRPr>
          </a:p>
          <a:p>
            <a:pPr marL="342900" indent="-342900">
              <a:buAutoNum type="arabicPeriod"/>
              <a:defRPr/>
            </a:pP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                ITEMS[</a:t>
            </a:r>
            <a:r>
              <a:rPr lang="en-US" altLang="zh-CN" sz="800" dirty="0" err="1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x,j</a:t>
            </a: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]</a:t>
            </a:r>
            <a:r>
              <a:rPr lang="en-US" altLang="zh-CN" sz="800" dirty="0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  <a:sym typeface="Symbol" panose="05050102010706020507" pitchFamily="18" charset="2"/>
              </a:rPr>
              <a:t>  </a:t>
            </a: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ITEMS[x,j-1] </a:t>
            </a:r>
            <a:endParaRPr lang="en-US" altLang="zh-CN" sz="800" dirty="0"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charset="0"/>
            </a:endParaRPr>
          </a:p>
          <a:p>
            <a:pPr marL="342900" indent="-342900">
              <a:buAutoNum type="arabicPeriod"/>
              <a:defRPr/>
            </a:pP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Return K[</a:t>
            </a:r>
            <a:r>
              <a:rPr lang="en-US" altLang="zh-CN" sz="800" dirty="0" err="1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C,n</a:t>
            </a: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], ITEMS[</a:t>
            </a:r>
            <a:r>
              <a:rPr lang="en-US" altLang="zh-CN" sz="800" dirty="0" err="1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C,n</a:t>
            </a: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]</a:t>
            </a:r>
            <a:endParaRPr lang="en-US" altLang="zh-CN" sz="800" dirty="0"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6" name="矩形 85"/>
              <p:cNvSpPr/>
              <p:nvPr/>
            </p:nvSpPr>
            <p:spPr>
              <a:xfrm>
                <a:off x="5020956" y="3336237"/>
                <a:ext cx="4007015" cy="66261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𝐾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i="1" dirty="0" err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charset="0"/>
                            </a:rPr>
                          </m:ctrlPr>
                        </m:dPr>
                        <m:e>
                          <m:r>
                            <a:rPr lang="en-US" altLang="zh-CN" i="1" dirty="0" err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charset="0"/>
                            </a:rPr>
                            <m:t>𝑥</m:t>
                          </m:r>
                          <m:r>
                            <a:rPr lang="en-US" altLang="zh-CN" i="1" dirty="0" err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charset="0"/>
                            </a:rPr>
                            <m:t>,</m:t>
                          </m:r>
                          <m:r>
                            <a:rPr lang="en-US" altLang="zh-CN" i="1" dirty="0" err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charset="0"/>
                            </a:rPr>
                            <m:t>𝑗</m:t>
                          </m:r>
                        </m:e>
                      </m:d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=</m:t>
                      </m:r>
                    </m:oMath>
                  </m:oMathPara>
                </a14:m>
                <a:endParaRPr lang="en-US" altLang="zh-CN" i="1" dirty="0">
                  <a:solidFill>
                    <a:srgbClr val="0000FF"/>
                  </a:solidFill>
                  <a:latin typeface="Cambria Math" panose="02040503050406030204" pitchFamily="18" charset="0"/>
                  <a:ea typeface="楷体" panose="02010609060101010101" pitchFamily="49" charset="-122"/>
                  <a:cs typeface="Times New Roman" panose="02020603050405020304" charset="0"/>
                </a:endParaRP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𝑚𝑎𝑥</m:t>
                      </m:r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⁡{</m:t>
                      </m:r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𝐾</m:t>
                      </m:r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[</m:t>
                      </m:r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𝑥</m:t>
                      </m:r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, </m:t>
                      </m:r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𝑗</m:t>
                      </m:r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−</m:t>
                      </m:r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1</m:t>
                      </m:r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] , </m:t>
                      </m:r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𝐾</m:t>
                      </m:r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[</m:t>
                      </m:r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𝑥</m:t>
                      </m:r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 –</m:t>
                      </m:r>
                      <m:sSub>
                        <m:sSubPr>
                          <m:ctrlPr>
                            <a:rPr lang="en-US" altLang="zh-CN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charset="0"/>
                            </a:rPr>
                            <m:t>𝑗</m:t>
                          </m:r>
                        </m:sub>
                      </m:sSub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, </m:t>
                      </m:r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𝑗</m:t>
                      </m:r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−</m:t>
                      </m:r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1</m:t>
                      </m:r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] +</m:t>
                      </m:r>
                      <m:sSub>
                        <m:sSubPr>
                          <m:ctrlPr>
                            <a:rPr lang="en-US" altLang="zh-CN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charset="0"/>
                            </a:rPr>
                            <m:t>𝑗</m:t>
                          </m:r>
                        </m:sub>
                      </m:sSub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}</m:t>
                      </m:r>
                    </m:oMath>
                  </m:oMathPara>
                </a14:m>
                <a:endParaRPr lang="en-US" altLang="zh-CN" dirty="0">
                  <a:solidFill>
                    <a:srgbClr val="0000FF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86" name="矩形 8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0956" y="3336237"/>
                <a:ext cx="4007015" cy="662617"/>
              </a:xfrm>
              <a:prstGeom prst="rect">
                <a:avLst/>
              </a:prstGeom>
              <a:blipFill rotWithShape="1">
                <a:blip r:embed="rId13"/>
                <a:stretch>
                  <a:fillRect t="-88" r="4" b="-322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2119537" y="2015068"/>
            <a:ext cx="2774094" cy="699992"/>
            <a:chOff x="628650" y="2737674"/>
            <a:chExt cx="3565004" cy="857179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5" name="Rectangle 4"/>
            <p:cNvSpPr/>
            <p:nvPr/>
          </p:nvSpPr>
          <p:spPr>
            <a:xfrm>
              <a:off x="628650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rPr>
                <a:t>0</a:t>
              </a:r>
              <a:endParaRPr lang="en-US" dirty="0">
                <a:solidFill>
                  <a:schemeClr val="tx1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1519901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rPr>
                <a:t>0</a:t>
              </a:r>
              <a:endParaRPr lang="en-US" dirty="0">
                <a:solidFill>
                  <a:schemeClr val="tx1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2411152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rPr>
                <a:t>0</a:t>
              </a:r>
              <a:endParaRPr lang="en-US" dirty="0">
                <a:solidFill>
                  <a:schemeClr val="tx1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3302403" y="2738326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rPr>
                <a:t>0</a:t>
              </a:r>
              <a:endParaRPr lang="en-US" dirty="0">
                <a:solidFill>
                  <a:schemeClr val="tx1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15436" y="5221525"/>
            <a:ext cx="1168789" cy="1168789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3688355" y="5237725"/>
            <a:ext cx="3673114" cy="1475713"/>
            <a:chOff x="-479811" y="1751737"/>
            <a:chExt cx="5881453" cy="2600511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11626" y="1998496"/>
              <a:ext cx="890016" cy="890016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98981" y="1966357"/>
              <a:ext cx="922155" cy="922155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23804" y="1751737"/>
              <a:ext cx="1136775" cy="1136775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-479809" y="3113586"/>
              <a:ext cx="1729993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rPr>
                <a:t>Weight:</a:t>
              </a:r>
              <a:endParaRPr lang="en-US" dirty="0">
                <a:solidFill>
                  <a:schemeClr val="accent4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-479809" y="3701409"/>
              <a:ext cx="1729993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rPr>
                <a:t>Value:</a:t>
              </a:r>
              <a:endParaRPr lang="en-US" dirty="0">
                <a:solidFill>
                  <a:schemeClr val="accent1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782501" y="3005866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rPr>
                <a:t>1</a:t>
              </a:r>
              <a:endParaRPr lang="en-US" dirty="0">
                <a:solidFill>
                  <a:schemeClr val="accent4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250794" y="3005864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rPr>
                <a:t>2</a:t>
              </a:r>
              <a:endParaRPr lang="en-US" dirty="0">
                <a:solidFill>
                  <a:schemeClr val="accent4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718736" y="3005862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rPr>
                <a:t>3</a:t>
              </a:r>
              <a:endParaRPr lang="en-US" dirty="0">
                <a:solidFill>
                  <a:schemeClr val="accent4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747641" y="3701409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rPr>
                <a:t>1</a:t>
              </a:r>
              <a:endParaRPr lang="en-US" dirty="0">
                <a:solidFill>
                  <a:schemeClr val="accent1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3215758" y="3667231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rPr>
                <a:t>4</a:t>
              </a:r>
              <a:endParaRPr lang="en-US" dirty="0">
                <a:solidFill>
                  <a:schemeClr val="accent1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4718736" y="3655655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rPr>
                <a:t>6</a:t>
              </a:r>
              <a:endParaRPr lang="en-US" dirty="0">
                <a:solidFill>
                  <a:schemeClr val="accent1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-479811" y="2402818"/>
              <a:ext cx="177038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5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rPr>
                <a:t>Item:</a:t>
              </a:r>
              <a:endParaRPr lang="en-US" dirty="0">
                <a:solidFill>
                  <a:schemeClr val="accent5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7592138" y="6313328"/>
            <a:ext cx="19445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7030A0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rPr>
              <a:t>Capacity: 3</a:t>
            </a:r>
            <a:endParaRPr lang="en-US" sz="2000" dirty="0">
              <a:solidFill>
                <a:srgbClr val="7030A0"/>
              </a:solidFill>
              <a:latin typeface="Times New Roman" panose="02020603050405020304" charset="0"/>
              <a:ea typeface="楷体" panose="02010609060101010101" pitchFamily="49" charset="-122"/>
              <a:cs typeface="Times New Roman" panose="02020603050405020304" charset="0"/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2117568" y="2714528"/>
            <a:ext cx="2774094" cy="699992"/>
            <a:chOff x="628650" y="2737674"/>
            <a:chExt cx="3565004" cy="857179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32" name="Rectangle 31"/>
            <p:cNvSpPr/>
            <p:nvPr/>
          </p:nvSpPr>
          <p:spPr>
            <a:xfrm>
              <a:off x="628650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rPr>
                <a:t>0</a:t>
              </a:r>
              <a:endParaRPr lang="en-US" dirty="0">
                <a:solidFill>
                  <a:schemeClr val="tx1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1519901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rPr>
                <a:t>1</a:t>
              </a:r>
              <a:endParaRPr lang="en-US" dirty="0">
                <a:solidFill>
                  <a:schemeClr val="tx1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411152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rPr>
                <a:t>1</a:t>
              </a:r>
              <a:endParaRPr lang="en-US" dirty="0">
                <a:solidFill>
                  <a:schemeClr val="tx1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3302403" y="2738326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rPr>
                <a:t>1</a:t>
              </a:r>
              <a:endParaRPr lang="en-US" dirty="0">
                <a:solidFill>
                  <a:schemeClr val="tx1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2117568" y="3413210"/>
            <a:ext cx="2774094" cy="699562"/>
            <a:chOff x="628650" y="2737548"/>
            <a:chExt cx="3565004" cy="856653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38" name="Rectangle 37"/>
            <p:cNvSpPr/>
            <p:nvPr/>
          </p:nvSpPr>
          <p:spPr>
            <a:xfrm>
              <a:off x="628650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rPr>
                <a:t>0</a:t>
              </a:r>
              <a:endParaRPr lang="en-US" dirty="0">
                <a:solidFill>
                  <a:schemeClr val="tx1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1519901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rPr>
                <a:t>1</a:t>
              </a:r>
              <a:endParaRPr lang="en-US" dirty="0">
                <a:solidFill>
                  <a:schemeClr val="tx1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2411152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rPr>
                <a:t>4</a:t>
              </a:r>
              <a:endParaRPr lang="en-US" dirty="0">
                <a:solidFill>
                  <a:schemeClr val="tx1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3302403" y="2737548"/>
              <a:ext cx="891251" cy="856527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rPr>
                <a:t>5</a:t>
              </a:r>
              <a:endParaRPr lang="en-US" dirty="0">
                <a:solidFill>
                  <a:schemeClr val="tx1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2117568" y="4111105"/>
            <a:ext cx="2774094" cy="699992"/>
            <a:chOff x="628650" y="2737674"/>
            <a:chExt cx="3565004" cy="857179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44" name="Rectangle 43"/>
            <p:cNvSpPr/>
            <p:nvPr/>
          </p:nvSpPr>
          <p:spPr>
            <a:xfrm>
              <a:off x="628650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rPr>
                <a:t>0</a:t>
              </a:r>
              <a:endParaRPr lang="en-US" dirty="0">
                <a:solidFill>
                  <a:schemeClr val="tx1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1519901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rPr>
                <a:t>1</a:t>
              </a:r>
              <a:endParaRPr lang="en-US" dirty="0">
                <a:solidFill>
                  <a:schemeClr val="tx1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2411152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rPr>
                <a:t>4</a:t>
              </a:r>
              <a:endParaRPr lang="en-US" dirty="0">
                <a:solidFill>
                  <a:schemeClr val="tx1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3302403" y="2738326"/>
              <a:ext cx="891251" cy="85652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rPr>
                <a:t>5</a:t>
              </a:r>
              <a:endParaRPr lang="en-US" dirty="0">
                <a:solidFill>
                  <a:schemeClr val="tx1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</p:grpSp>
      <p:pic>
        <p:nvPicPr>
          <p:cNvPr id="49" name="Picture 4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6192" y="4328932"/>
            <a:ext cx="478947" cy="435192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6192" y="3563080"/>
            <a:ext cx="478947" cy="435192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9909" y="2872314"/>
            <a:ext cx="478947" cy="435192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048" y="3563080"/>
            <a:ext cx="527428" cy="479244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805" y="4328932"/>
            <a:ext cx="527428" cy="479244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0" y="4416041"/>
            <a:ext cx="467136" cy="424460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7797" y="2901331"/>
            <a:ext cx="478947" cy="435192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8377" y="3610496"/>
            <a:ext cx="478947" cy="435192"/>
          </a:xfrm>
          <a:prstGeom prst="rect">
            <a:avLst/>
          </a:prstGeom>
        </p:spPr>
      </p:pic>
      <p:pic>
        <p:nvPicPr>
          <p:cNvPr id="66" name="Picture 6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8377" y="4307613"/>
            <a:ext cx="478947" cy="435192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1902" y="2936230"/>
            <a:ext cx="478947" cy="435192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009404">
            <a:off x="3661523" y="3690435"/>
            <a:ext cx="441007" cy="400718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009404">
            <a:off x="3642075" y="4410840"/>
            <a:ext cx="441007" cy="400718"/>
          </a:xfrm>
          <a:prstGeom prst="rect">
            <a:avLst/>
          </a:prstGeom>
        </p:spPr>
      </p:pic>
      <p:pic>
        <p:nvPicPr>
          <p:cNvPr id="72" name="Picture 7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5425" y="2928519"/>
            <a:ext cx="478947" cy="435192"/>
          </a:xfrm>
          <a:prstGeom prst="rect">
            <a:avLst/>
          </a:prstGeom>
        </p:spPr>
      </p:pic>
      <p:pic>
        <p:nvPicPr>
          <p:cNvPr id="73" name="Picture 7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432465">
            <a:off x="4560689" y="3701969"/>
            <a:ext cx="364489" cy="331190"/>
          </a:xfrm>
          <a:prstGeom prst="rect">
            <a:avLst/>
          </a:prstGeom>
        </p:spPr>
      </p:pic>
      <p:pic>
        <p:nvPicPr>
          <p:cNvPr id="74" name="Picture 7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8982" y="3643426"/>
            <a:ext cx="355295" cy="322836"/>
          </a:xfrm>
          <a:prstGeom prst="rect">
            <a:avLst/>
          </a:prstGeom>
        </p:spPr>
      </p:pic>
      <p:pic>
        <p:nvPicPr>
          <p:cNvPr id="71" name="Picture 7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432465">
            <a:off x="4553885" y="4445866"/>
            <a:ext cx="364489" cy="331190"/>
          </a:xfrm>
          <a:prstGeom prst="rect">
            <a:avLst/>
          </a:prstGeom>
        </p:spPr>
      </p:pic>
      <p:pic>
        <p:nvPicPr>
          <p:cNvPr id="75" name="Picture 7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0053" y="4387323"/>
            <a:ext cx="355295" cy="322836"/>
          </a:xfrm>
          <a:prstGeom prst="rect">
            <a:avLst/>
          </a:prstGeom>
        </p:spPr>
      </p:pic>
      <p:sp>
        <p:nvSpPr>
          <p:cNvPr id="76" name="Rectangle 75"/>
          <p:cNvSpPr/>
          <p:nvPr/>
        </p:nvSpPr>
        <p:spPr>
          <a:xfrm>
            <a:off x="1388747" y="5524009"/>
            <a:ext cx="475267" cy="48652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317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>
              <a:solidFill>
                <a:schemeClr val="tx1"/>
              </a:solidFill>
              <a:latin typeface="Times New Roman" panose="02020603050405020304" charset="0"/>
              <a:ea typeface="楷体" panose="02010609060101010101" pitchFamily="49" charset="-122"/>
              <a:cs typeface="Times New Roman" panose="02020603050405020304" charset="0"/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476286" y="5527085"/>
            <a:ext cx="478947" cy="483449"/>
          </a:xfrm>
          <a:prstGeom prst="rect">
            <a:avLst/>
          </a:prstGeom>
          <a:solidFill>
            <a:schemeClr val="accent6">
              <a:lumMod val="75000"/>
            </a:schemeClr>
          </a:solidFill>
          <a:ln w="317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>
              <a:solidFill>
                <a:schemeClr val="tx1"/>
              </a:solidFill>
              <a:latin typeface="Times New Roman" panose="02020603050405020304" charset="0"/>
              <a:ea typeface="楷体" panose="02010609060101010101" pitchFamily="49" charset="-122"/>
              <a:cs typeface="Times New Roman" panose="02020603050405020304" charset="0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337143" y="6056700"/>
            <a:ext cx="10879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rPr>
              <a:t>current entry</a:t>
            </a:r>
            <a:endParaRPr lang="en-US">
              <a:latin typeface="Times New Roman" panose="02020603050405020304" charset="0"/>
              <a:ea typeface="楷体" panose="02010609060101010101" pitchFamily="49" charset="-122"/>
              <a:cs typeface="Times New Roman" panose="02020603050405020304" charset="0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1273424" y="6035788"/>
            <a:ext cx="16179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rPr>
              <a:t>relevant previous entry</a:t>
            </a:r>
            <a:endParaRPr lang="en-US" dirty="0">
              <a:latin typeface="Times New Roman" panose="02020603050405020304" charset="0"/>
              <a:ea typeface="楷体" panose="02010609060101010101" pitchFamily="49" charset="-122"/>
              <a:cs typeface="Times New Roman" panose="02020603050405020304" charset="0"/>
            </a:endParaRPr>
          </a:p>
        </p:txBody>
      </p:sp>
      <p:sp>
        <p:nvSpPr>
          <p:cNvPr id="9" name="Title 29"/>
          <p:cNvSpPr>
            <a:spLocks noGrp="1"/>
          </p:cNvSpPr>
          <p:nvPr>
            <p:ph type="title"/>
          </p:nvPr>
        </p:nvSpPr>
        <p:spPr>
          <a:xfrm>
            <a:off x="-67945" y="271145"/>
            <a:ext cx="8229600" cy="1143000"/>
          </a:xfrm>
        </p:spPr>
        <p:txBody>
          <a:bodyPr/>
          <a:lstStyle/>
          <a:p>
            <a:r>
              <a:rPr lang="zh-CN" altLang="en-US" dirty="0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rPr>
              <a:t>示例</a:t>
            </a:r>
            <a:endParaRPr lang="zh-CN" altLang="en-US" dirty="0">
              <a:latin typeface="Times New Roman" panose="02020603050405020304" charset="0"/>
              <a:ea typeface="楷体" panose="02010609060101010101" pitchFamily="49" charset="-122"/>
              <a:cs typeface="Times New Roman" panose="0202060305040502030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1" name="TextBox 54"/>
              <p:cNvSpPr txBox="1"/>
              <p:nvPr/>
            </p:nvSpPr>
            <p:spPr>
              <a:xfrm>
                <a:off x="1392820" y="2160378"/>
                <a:ext cx="7407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𝑗</m:t>
                      </m:r>
                      <m:r>
                        <a:rPr lang="en-US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=</m:t>
                      </m:r>
                      <m:r>
                        <a:rPr lang="en-US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0</m:t>
                      </m:r>
                    </m:oMath>
                  </m:oMathPara>
                </a14:m>
                <a:endParaRPr lang="en-US" dirty="0">
                  <a:solidFill>
                    <a:srgbClr val="0000FF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81" name="TextBox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2820" y="2160378"/>
                <a:ext cx="740780" cy="369332"/>
              </a:xfrm>
              <a:prstGeom prst="rect">
                <a:avLst/>
              </a:prstGeom>
              <a:blipFill rotWithShape="1">
                <a:blip r:embed="rId5"/>
                <a:stretch>
                  <a:fillRect l="-36" t="-29" b="1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2" name="TextBox 55"/>
              <p:cNvSpPr txBox="1"/>
              <p:nvPr/>
            </p:nvSpPr>
            <p:spPr>
              <a:xfrm>
                <a:off x="1392820" y="2933216"/>
                <a:ext cx="7407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𝑗</m:t>
                      </m:r>
                      <m:r>
                        <a:rPr lang="en-US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=</m:t>
                      </m:r>
                      <m:r>
                        <a:rPr lang="en-US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1</m:t>
                      </m:r>
                    </m:oMath>
                  </m:oMathPara>
                </a14:m>
                <a:endParaRPr lang="en-US" dirty="0">
                  <a:solidFill>
                    <a:srgbClr val="0000FF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82" name="TextBox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2820" y="2933216"/>
                <a:ext cx="740780" cy="369332"/>
              </a:xfrm>
              <a:prstGeom prst="rect">
                <a:avLst/>
              </a:prstGeom>
              <a:blipFill rotWithShape="1">
                <a:blip r:embed="rId6"/>
                <a:stretch>
                  <a:fillRect l="-36" t="-41" b="1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3" name="TextBox 56"/>
              <p:cNvSpPr txBox="1"/>
              <p:nvPr/>
            </p:nvSpPr>
            <p:spPr>
              <a:xfrm>
                <a:off x="1392820" y="3643426"/>
                <a:ext cx="7407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𝑗</m:t>
                      </m:r>
                      <m:r>
                        <a:rPr lang="en-US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=</m:t>
                      </m:r>
                      <m:r>
                        <a:rPr lang="en-US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2</m:t>
                      </m:r>
                    </m:oMath>
                  </m:oMathPara>
                </a14:m>
                <a:endParaRPr lang="en-US" dirty="0">
                  <a:solidFill>
                    <a:srgbClr val="0000FF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83" name="TextBox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2820" y="3643426"/>
                <a:ext cx="740780" cy="369332"/>
              </a:xfrm>
              <a:prstGeom prst="rect">
                <a:avLst/>
              </a:prstGeom>
              <a:blipFill rotWithShape="1">
                <a:blip r:embed="rId7"/>
                <a:stretch>
                  <a:fillRect l="-36" t="-117" b="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4" name="TextBox 57"/>
              <p:cNvSpPr txBox="1"/>
              <p:nvPr/>
            </p:nvSpPr>
            <p:spPr>
              <a:xfrm>
                <a:off x="1342531" y="4361862"/>
                <a:ext cx="7407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𝑗</m:t>
                      </m:r>
                      <m:r>
                        <a:rPr lang="en-US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=</m:t>
                      </m:r>
                      <m:r>
                        <a:rPr lang="en-US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3</m:t>
                      </m:r>
                    </m:oMath>
                  </m:oMathPara>
                </a14:m>
                <a:endParaRPr lang="en-US" dirty="0">
                  <a:solidFill>
                    <a:srgbClr val="0000FF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84" name="TextBox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2531" y="4361862"/>
                <a:ext cx="740780" cy="369332"/>
              </a:xfrm>
              <a:prstGeom prst="rect">
                <a:avLst/>
              </a:prstGeom>
              <a:blipFill rotWithShape="1">
                <a:blip r:embed="rId8"/>
                <a:stretch>
                  <a:fillRect l="-19" t="-13" r="69" b="12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9" name="TextBox 58"/>
              <p:cNvSpPr txBox="1"/>
              <p:nvPr/>
            </p:nvSpPr>
            <p:spPr>
              <a:xfrm>
                <a:off x="2037320" y="1508159"/>
                <a:ext cx="7717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𝑥</m:t>
                      </m:r>
                      <m:r>
                        <a:rPr lang="en-US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=</m:t>
                      </m:r>
                      <m:r>
                        <a:rPr lang="en-US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0</m:t>
                      </m:r>
                    </m:oMath>
                  </m:oMathPara>
                </a14:m>
                <a:endParaRPr lang="en-US" dirty="0">
                  <a:solidFill>
                    <a:srgbClr val="0000FF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89" name="TextBox 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7320" y="1508159"/>
                <a:ext cx="771797" cy="369332"/>
              </a:xfrm>
              <a:prstGeom prst="rect">
                <a:avLst/>
              </a:prstGeom>
              <a:blipFill rotWithShape="1">
                <a:blip r:embed="rId9"/>
                <a:stretch>
                  <a:fillRect l="-31" t="-9" r="66" b="1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0" name="TextBox 59"/>
              <p:cNvSpPr txBox="1"/>
              <p:nvPr/>
            </p:nvSpPr>
            <p:spPr>
              <a:xfrm>
                <a:off x="2730843" y="1508159"/>
                <a:ext cx="7717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𝑥</m:t>
                      </m:r>
                      <m:r>
                        <a:rPr lang="en-US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=</m:t>
                      </m:r>
                      <m:r>
                        <a:rPr lang="en-US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1</m:t>
                      </m:r>
                    </m:oMath>
                  </m:oMathPara>
                </a14:m>
                <a:endParaRPr lang="en-US" dirty="0">
                  <a:solidFill>
                    <a:srgbClr val="0000FF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90" name="TextBox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0843" y="1508159"/>
                <a:ext cx="771797" cy="369332"/>
              </a:xfrm>
              <a:prstGeom prst="rect">
                <a:avLst/>
              </a:prstGeom>
              <a:blipFill rotWithShape="1">
                <a:blip r:embed="rId10"/>
                <a:stretch>
                  <a:fillRect l="-44" t="-9" r="80" b="1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1" name="TextBox 60"/>
              <p:cNvSpPr txBox="1"/>
              <p:nvPr/>
            </p:nvSpPr>
            <p:spPr>
              <a:xfrm>
                <a:off x="3429000" y="1508159"/>
                <a:ext cx="87639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𝑥</m:t>
                      </m:r>
                      <m:r>
                        <a:rPr lang="en-US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=</m:t>
                      </m:r>
                      <m:r>
                        <a:rPr lang="en-US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2</m:t>
                      </m:r>
                    </m:oMath>
                  </m:oMathPara>
                </a14:m>
                <a:endParaRPr lang="en-US" dirty="0">
                  <a:solidFill>
                    <a:srgbClr val="0000FF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91" name="TextBox 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9000" y="1508159"/>
                <a:ext cx="876391" cy="369332"/>
              </a:xfrm>
              <a:prstGeom prst="rect">
                <a:avLst/>
              </a:prstGeom>
              <a:blipFill rotWithShape="1">
                <a:blip r:embed="rId11"/>
                <a:stretch>
                  <a:fillRect t="-9" r="10" b="1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2" name="TextBox 61"/>
              <p:cNvSpPr txBox="1"/>
              <p:nvPr/>
            </p:nvSpPr>
            <p:spPr>
              <a:xfrm>
                <a:off x="4278380" y="1508159"/>
                <a:ext cx="80107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𝑥</m:t>
                      </m:r>
                      <m:r>
                        <a:rPr lang="en-US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=</m:t>
                      </m:r>
                      <m:r>
                        <a:rPr lang="en-US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3</m:t>
                      </m:r>
                    </m:oMath>
                  </m:oMathPara>
                </a14:m>
                <a:endParaRPr lang="en-US" dirty="0">
                  <a:solidFill>
                    <a:srgbClr val="0000FF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92" name="TextBox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8380" y="1508159"/>
                <a:ext cx="801074" cy="369332"/>
              </a:xfrm>
              <a:prstGeom prst="rect">
                <a:avLst/>
              </a:prstGeom>
              <a:blipFill rotWithShape="1">
                <a:blip r:embed="rId12"/>
                <a:stretch>
                  <a:fillRect l="-48" t="-9" r="11" b="1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0" name="Text Box 3"/>
          <p:cNvSpPr txBox="1">
            <a:spLocks noChangeArrowheads="1"/>
          </p:cNvSpPr>
          <p:nvPr/>
        </p:nvSpPr>
        <p:spPr bwMode="auto">
          <a:xfrm>
            <a:off x="5190447" y="103531"/>
            <a:ext cx="3953553" cy="250680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  <a:miter lim="800000"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lIns="144000" tIns="144000" bIns="144000">
            <a:spAutoFit/>
          </a:bodyPr>
          <a:lstStyle/>
          <a:p>
            <a:pPr marL="342900" indent="-342900">
              <a:buAutoNum type="arabicPeriod"/>
              <a:defRPr/>
            </a:pP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n</a:t>
            </a:r>
            <a:r>
              <a:rPr lang="en-US" altLang="zh-CN" sz="800" dirty="0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  <a:sym typeface="Symbol" panose="05050102010706020507" pitchFamily="18" charset="2"/>
              </a:rPr>
              <a:t>  </a:t>
            </a: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length(weights)</a:t>
            </a:r>
            <a:endParaRPr lang="en-US" altLang="zh-CN" sz="800" dirty="0"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charset="0"/>
            </a:endParaRPr>
          </a:p>
          <a:p>
            <a:pPr marL="342900" indent="-342900">
              <a:buAutoNum type="arabicPeriod"/>
              <a:defRPr/>
            </a:pPr>
            <a:r>
              <a:rPr lang="pl-PL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For  x</a:t>
            </a:r>
            <a:r>
              <a:rPr lang="en-US" altLang="zh-CN" sz="800" dirty="0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  <a:sym typeface="Symbol" panose="05050102010706020507" pitchFamily="18" charset="2"/>
              </a:rPr>
              <a:t>  </a:t>
            </a:r>
            <a:r>
              <a:rPr lang="pl-PL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0 To  </a:t>
            </a: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C</a:t>
            </a:r>
            <a:r>
              <a:rPr lang="pl-PL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  Do </a:t>
            </a:r>
            <a:endParaRPr lang="en-US" altLang="zh-CN" sz="800" dirty="0"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charset="0"/>
            </a:endParaRPr>
          </a:p>
          <a:p>
            <a:pPr marL="342900" indent="-342900">
              <a:buAutoNum type="arabicPeriod"/>
              <a:defRPr/>
            </a:pPr>
            <a:r>
              <a:rPr lang="pt-BR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    For j</a:t>
            </a:r>
            <a:r>
              <a:rPr lang="en-US" altLang="zh-CN" sz="800" dirty="0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  <a:sym typeface="Symbol" panose="05050102010706020507" pitchFamily="18" charset="2"/>
              </a:rPr>
              <a:t>  </a:t>
            </a:r>
            <a:r>
              <a:rPr lang="pt-BR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1 To n Do</a:t>
            </a:r>
            <a:endParaRPr lang="pt-BR" altLang="zh-CN" sz="800" dirty="0"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charset="0"/>
            </a:endParaRPr>
          </a:p>
          <a:p>
            <a:pPr marL="342900" indent="-342900">
              <a:buAutoNum type="arabicPeriod"/>
              <a:defRPr/>
            </a:pP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        ITEMS[</a:t>
            </a:r>
            <a:r>
              <a:rPr lang="en-US" altLang="zh-CN" sz="800" dirty="0" err="1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x,j</a:t>
            </a: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] </a:t>
            </a:r>
            <a:r>
              <a:rPr lang="en-US" altLang="zh-CN" sz="800" dirty="0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  <a:sym typeface="Symbol" panose="05050102010706020507" pitchFamily="18" charset="2"/>
              </a:rPr>
              <a:t></a:t>
            </a: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 ∅ </a:t>
            </a:r>
            <a:endParaRPr lang="en-US" altLang="zh-CN" sz="800" dirty="0"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charset="0"/>
            </a:endParaRPr>
          </a:p>
          <a:p>
            <a:pPr marL="342900" indent="-342900">
              <a:buAutoNum type="arabicPeriod"/>
              <a:defRPr/>
            </a:pPr>
            <a:r>
              <a:rPr lang="pl-PL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For   x</a:t>
            </a:r>
            <a:r>
              <a:rPr lang="en-US" altLang="zh-CN" sz="800" dirty="0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  <a:sym typeface="Symbol" panose="05050102010706020507" pitchFamily="18" charset="2"/>
              </a:rPr>
              <a:t>  </a:t>
            </a:r>
            <a:r>
              <a:rPr lang="pl-PL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0   To   </a:t>
            </a: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C</a:t>
            </a:r>
            <a:r>
              <a:rPr lang="pl-PL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   Do </a:t>
            </a:r>
            <a:endParaRPr lang="en-US" altLang="zh-CN" sz="800" dirty="0"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charset="0"/>
            </a:endParaRPr>
          </a:p>
          <a:p>
            <a:pPr marL="342900" indent="-342900">
              <a:buAutoNum type="arabicPeriod"/>
              <a:defRPr/>
            </a:pP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    K[x,0] </a:t>
            </a:r>
            <a:r>
              <a:rPr lang="en-US" altLang="zh-CN" sz="800" dirty="0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  <a:sym typeface="Symbol" panose="05050102010706020507" pitchFamily="18" charset="2"/>
              </a:rPr>
              <a:t></a:t>
            </a: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 0  </a:t>
            </a:r>
            <a:r>
              <a:rPr lang="pt-BR" altLang="zh-CN" sz="800" dirty="0">
                <a:latin typeface="Consolas" panose="020B0609020204030204" pitchFamily="49" charset="0"/>
                <a:ea typeface="楷体" panose="02010609060101010101" pitchFamily="49" charset="-122"/>
                <a:cs typeface="Times New Roman" panose="02020603050405020304" charset="0"/>
              </a:rPr>
              <a:t>/*</a:t>
            </a:r>
            <a:r>
              <a:rPr lang="zh-CN" altLang="en-US" sz="800" dirty="0">
                <a:latin typeface="Consolas" panose="020B0609020204030204" pitchFamily="49" charset="0"/>
                <a:ea typeface="楷体" panose="02010609060101010101" pitchFamily="49" charset="-122"/>
                <a:cs typeface="Times New Roman" panose="02020603050405020304" charset="0"/>
              </a:rPr>
              <a:t>初始化第</a:t>
            </a:r>
            <a:r>
              <a:rPr lang="en-US" altLang="zh-CN" sz="800" dirty="0">
                <a:latin typeface="Consolas" panose="020B0609020204030204" pitchFamily="49" charset="0"/>
                <a:ea typeface="楷体" panose="02010609060101010101" pitchFamily="49" charset="-122"/>
                <a:cs typeface="Times New Roman" panose="02020603050405020304" charset="0"/>
              </a:rPr>
              <a:t>0</a:t>
            </a:r>
            <a:r>
              <a:rPr lang="zh-CN" altLang="en-US" sz="800" dirty="0">
                <a:latin typeface="Consolas" panose="020B0609020204030204" pitchFamily="49" charset="0"/>
                <a:ea typeface="楷体" panose="02010609060101010101" pitchFamily="49" charset="-122"/>
                <a:cs typeface="Times New Roman" panose="02020603050405020304" charset="0"/>
              </a:rPr>
              <a:t>列*</a:t>
            </a:r>
            <a:r>
              <a:rPr lang="en-US" altLang="zh-CN" sz="800" dirty="0">
                <a:latin typeface="Consolas" panose="020B0609020204030204" pitchFamily="49" charset="0"/>
                <a:ea typeface="楷体" panose="02010609060101010101" pitchFamily="49" charset="-122"/>
                <a:cs typeface="Times New Roman" panose="02020603050405020304" charset="0"/>
              </a:rPr>
              <a:t>/</a:t>
            </a:r>
            <a:endParaRPr lang="en-US" altLang="zh-CN" sz="800" dirty="0"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charset="0"/>
            </a:endParaRPr>
          </a:p>
          <a:p>
            <a:pPr marL="342900" indent="-342900">
              <a:buAutoNum type="arabicPeriod"/>
              <a:defRPr/>
            </a:pPr>
            <a:r>
              <a:rPr lang="pt-BR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For   j</a:t>
            </a:r>
            <a:r>
              <a:rPr lang="en-US" altLang="zh-CN" sz="800" dirty="0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  <a:sym typeface="Symbol" panose="05050102010706020507" pitchFamily="18" charset="2"/>
              </a:rPr>
              <a:t>  </a:t>
            </a:r>
            <a:r>
              <a:rPr lang="pt-BR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1   To   n    Do</a:t>
            </a:r>
            <a:endParaRPr lang="pt-BR" altLang="zh-CN" sz="800" dirty="0"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charset="0"/>
            </a:endParaRPr>
          </a:p>
          <a:p>
            <a:pPr marL="342900" indent="-342900">
              <a:buAutoNum type="arabicPeriod"/>
              <a:defRPr/>
            </a:pP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    K[0,j] </a:t>
            </a:r>
            <a:r>
              <a:rPr lang="en-US" altLang="zh-CN" sz="800" dirty="0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  <a:sym typeface="Symbol" panose="05050102010706020507" pitchFamily="18" charset="2"/>
              </a:rPr>
              <a:t></a:t>
            </a: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 0 </a:t>
            </a:r>
            <a:r>
              <a:rPr lang="pt-BR" altLang="zh-CN" sz="800" dirty="0">
                <a:latin typeface="Consolas" panose="020B0609020204030204" pitchFamily="49" charset="0"/>
                <a:ea typeface="楷体" panose="02010609060101010101" pitchFamily="49" charset="-122"/>
                <a:cs typeface="Times New Roman" panose="02020603050405020304" charset="0"/>
              </a:rPr>
              <a:t>/*</a:t>
            </a:r>
            <a:r>
              <a:rPr lang="zh-CN" altLang="en-US" sz="800" dirty="0">
                <a:latin typeface="Consolas" panose="020B0609020204030204" pitchFamily="49" charset="0"/>
                <a:ea typeface="楷体" panose="02010609060101010101" pitchFamily="49" charset="-122"/>
                <a:cs typeface="Times New Roman" panose="02020603050405020304" charset="0"/>
              </a:rPr>
              <a:t>初始化第</a:t>
            </a:r>
            <a:r>
              <a:rPr lang="en-US" altLang="zh-CN" sz="800" dirty="0">
                <a:latin typeface="Consolas" panose="020B0609020204030204" pitchFamily="49" charset="0"/>
                <a:ea typeface="楷体" panose="02010609060101010101" pitchFamily="49" charset="-122"/>
                <a:cs typeface="Times New Roman" panose="02020603050405020304" charset="0"/>
              </a:rPr>
              <a:t>0</a:t>
            </a:r>
            <a:r>
              <a:rPr lang="zh-CN" altLang="en-US" sz="800" dirty="0">
                <a:latin typeface="Consolas" panose="020B0609020204030204" pitchFamily="49" charset="0"/>
                <a:ea typeface="楷体" panose="02010609060101010101" pitchFamily="49" charset="-122"/>
                <a:cs typeface="Times New Roman" panose="02020603050405020304" charset="0"/>
              </a:rPr>
              <a:t>行*</a:t>
            </a:r>
            <a:r>
              <a:rPr lang="en-US" altLang="zh-CN" sz="800" dirty="0">
                <a:latin typeface="Consolas" panose="020B0609020204030204" pitchFamily="49" charset="0"/>
                <a:ea typeface="楷体" panose="02010609060101010101" pitchFamily="49" charset="-122"/>
                <a:cs typeface="Times New Roman" panose="02020603050405020304" charset="0"/>
              </a:rPr>
              <a:t>/</a:t>
            </a: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 </a:t>
            </a:r>
            <a:endParaRPr lang="en-US" altLang="zh-CN" sz="800" dirty="0"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charset="0"/>
            </a:endParaRPr>
          </a:p>
          <a:p>
            <a:pPr marL="342900" indent="-342900">
              <a:buAutoNum type="arabicPeriod"/>
              <a:defRPr/>
            </a:pPr>
            <a:r>
              <a:rPr lang="pl-PL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For   x</a:t>
            </a:r>
            <a:r>
              <a:rPr lang="en-US" altLang="zh-CN" sz="800" dirty="0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  <a:sym typeface="Symbol" panose="05050102010706020507" pitchFamily="18" charset="2"/>
              </a:rPr>
              <a:t>  </a:t>
            </a:r>
            <a:r>
              <a:rPr lang="pl-PL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0   To   </a:t>
            </a: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C</a:t>
            </a:r>
            <a:r>
              <a:rPr lang="pl-PL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   Do </a:t>
            </a:r>
            <a:endParaRPr lang="en-US" altLang="zh-CN" sz="800" dirty="0"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charset="0"/>
            </a:endParaRPr>
          </a:p>
          <a:p>
            <a:pPr marL="342900" indent="-342900">
              <a:buAutoNum type="arabicPeriod"/>
              <a:defRPr/>
            </a:pPr>
            <a:r>
              <a:rPr lang="pt-BR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    For   j</a:t>
            </a:r>
            <a:r>
              <a:rPr lang="en-US" altLang="zh-CN" sz="800" dirty="0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  <a:sym typeface="Symbol" panose="05050102010706020507" pitchFamily="18" charset="2"/>
              </a:rPr>
              <a:t>  </a:t>
            </a:r>
            <a:r>
              <a:rPr lang="pt-BR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1   To   n    Do</a:t>
            </a:r>
            <a:endParaRPr lang="pt-BR" altLang="zh-CN" sz="800" dirty="0"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charset="0"/>
            </a:endParaRPr>
          </a:p>
          <a:p>
            <a:pPr marL="342900" indent="-342900">
              <a:buAutoNum type="arabicPeriod"/>
              <a:defRPr/>
            </a:pP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        </a:t>
            </a:r>
            <a:r>
              <a:rPr lang="pl-PL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K[x</a:t>
            </a: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,</a:t>
            </a:r>
            <a:r>
              <a:rPr lang="pl-PL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j] </a:t>
            </a:r>
            <a:r>
              <a:rPr lang="en-US" altLang="zh-CN" sz="800" dirty="0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  <a:sym typeface="Symbol" panose="05050102010706020507" pitchFamily="18" charset="2"/>
              </a:rPr>
              <a:t></a:t>
            </a:r>
            <a:r>
              <a:rPr lang="pl-PL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 K[x</a:t>
            </a: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,</a:t>
            </a:r>
            <a:r>
              <a:rPr lang="pl-PL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j-1]</a:t>
            </a:r>
            <a:endParaRPr lang="pl-PL" altLang="zh-CN" sz="800" dirty="0"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charset="0"/>
            </a:endParaRPr>
          </a:p>
          <a:p>
            <a:pPr marL="342900" indent="-342900">
              <a:buAutoNum type="arabicPeriod"/>
              <a:defRPr/>
            </a:pP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        IF </a:t>
            </a:r>
            <a:r>
              <a:rPr lang="en-US" altLang="zh-CN" sz="800" dirty="0" err="1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w</a:t>
            </a:r>
            <a:r>
              <a:rPr lang="en-US" altLang="zh-CN" sz="800" baseline="-25000" dirty="0" err="1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j</a:t>
            </a: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 ≤ x THEN</a:t>
            </a:r>
            <a:endParaRPr lang="en-US" altLang="zh-CN" sz="800" dirty="0"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charset="0"/>
            </a:endParaRPr>
          </a:p>
          <a:p>
            <a:pPr marL="342900" indent="-342900">
              <a:buAutoNum type="arabicPeriod"/>
              <a:defRPr/>
            </a:pP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            K[</a:t>
            </a:r>
            <a:r>
              <a:rPr lang="en-US" altLang="zh-CN" sz="800" dirty="0" err="1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x,j</a:t>
            </a: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] </a:t>
            </a:r>
            <a:r>
              <a:rPr lang="en-US" altLang="zh-CN" sz="800" dirty="0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  <a:sym typeface="Symbol" panose="05050102010706020507" pitchFamily="18" charset="2"/>
              </a:rPr>
              <a:t></a:t>
            </a: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 max{ K[</a:t>
            </a:r>
            <a:r>
              <a:rPr lang="en-US" altLang="zh-CN" sz="800" dirty="0" err="1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x,j</a:t>
            </a: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], K[x – w</a:t>
            </a:r>
            <a:r>
              <a:rPr lang="en-US" altLang="zh-CN" sz="800" baseline="-250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j</a:t>
            </a: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,j-1] + </a:t>
            </a:r>
            <a:r>
              <a:rPr lang="en-US" altLang="zh-CN" sz="800" dirty="0" err="1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v</a:t>
            </a:r>
            <a:r>
              <a:rPr lang="en-US" altLang="zh-CN" sz="800" baseline="-25000" dirty="0" err="1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j</a:t>
            </a: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 }</a:t>
            </a:r>
            <a:endParaRPr lang="en-US" altLang="zh-CN" sz="800" dirty="0"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charset="0"/>
            </a:endParaRPr>
          </a:p>
          <a:p>
            <a:pPr marL="342900" indent="-342900">
              <a:buAutoNum type="arabicPeriod"/>
              <a:defRPr/>
            </a:pP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            IF k[</a:t>
            </a:r>
            <a:r>
              <a:rPr lang="en-US" altLang="zh-CN" sz="800" dirty="0" err="1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x,j</a:t>
            </a: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] was updated THEN</a:t>
            </a:r>
            <a:endParaRPr lang="en-US" altLang="zh-CN" sz="800" dirty="0"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charset="0"/>
            </a:endParaRPr>
          </a:p>
          <a:p>
            <a:pPr marL="342900" indent="-342900">
              <a:buAutoNum type="arabicPeriod"/>
              <a:defRPr/>
            </a:pP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                ITEMS[</a:t>
            </a:r>
            <a:r>
              <a:rPr lang="en-US" altLang="zh-CN" sz="800" dirty="0" err="1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x,j</a:t>
            </a: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]</a:t>
            </a:r>
            <a:r>
              <a:rPr lang="en-US" altLang="zh-CN" sz="800" dirty="0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  <a:sym typeface="Symbol" panose="05050102010706020507" pitchFamily="18" charset="2"/>
              </a:rPr>
              <a:t>  </a:t>
            </a: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ITEMS[x – w</a:t>
            </a:r>
            <a:r>
              <a:rPr lang="en-US" altLang="zh-CN" sz="800" baseline="-250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j</a:t>
            </a: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,j-1]∪ {ITEM j}</a:t>
            </a:r>
            <a:endParaRPr lang="en-US" altLang="zh-CN" sz="800" dirty="0"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charset="0"/>
            </a:endParaRPr>
          </a:p>
          <a:p>
            <a:pPr marL="342900" indent="-342900">
              <a:buAutoNum type="arabicPeriod"/>
              <a:defRPr/>
            </a:pP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            ELSE</a:t>
            </a:r>
            <a:endParaRPr lang="en-US" altLang="zh-CN" sz="800" dirty="0"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charset="0"/>
            </a:endParaRPr>
          </a:p>
          <a:p>
            <a:pPr marL="342900" indent="-342900">
              <a:buAutoNum type="arabicPeriod"/>
              <a:defRPr/>
            </a:pP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                ITEMS[</a:t>
            </a:r>
            <a:r>
              <a:rPr lang="en-US" altLang="zh-CN" sz="800" dirty="0" err="1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x,j</a:t>
            </a: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]</a:t>
            </a:r>
            <a:r>
              <a:rPr lang="en-US" altLang="zh-CN" sz="800" dirty="0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  <a:sym typeface="Symbol" panose="05050102010706020507" pitchFamily="18" charset="2"/>
              </a:rPr>
              <a:t>  </a:t>
            </a: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ITEMS[x,j-1] </a:t>
            </a:r>
            <a:endParaRPr lang="en-US" altLang="zh-CN" sz="800" dirty="0"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charset="0"/>
            </a:endParaRPr>
          </a:p>
          <a:p>
            <a:pPr marL="342900" indent="-342900">
              <a:buAutoNum type="arabicPeriod"/>
              <a:defRPr/>
            </a:pP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Return K[</a:t>
            </a:r>
            <a:r>
              <a:rPr lang="en-US" altLang="zh-CN" sz="800" dirty="0" err="1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C,n</a:t>
            </a: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], ITEMS[</a:t>
            </a:r>
            <a:r>
              <a:rPr lang="en-US" altLang="zh-CN" sz="800" dirty="0" err="1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C,n</a:t>
            </a: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]</a:t>
            </a:r>
            <a:endParaRPr lang="en-US" altLang="zh-CN" sz="800" dirty="0"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5" name="矩形 84"/>
              <p:cNvSpPr/>
              <p:nvPr/>
            </p:nvSpPr>
            <p:spPr>
              <a:xfrm>
                <a:off x="5020956" y="3336237"/>
                <a:ext cx="4007015" cy="66261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𝐾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i="1" dirty="0" err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charset="0"/>
                            </a:rPr>
                          </m:ctrlPr>
                        </m:dPr>
                        <m:e>
                          <m:r>
                            <a:rPr lang="en-US" altLang="zh-CN" i="1" dirty="0" err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charset="0"/>
                            </a:rPr>
                            <m:t>𝑥</m:t>
                          </m:r>
                          <m:r>
                            <a:rPr lang="en-US" altLang="zh-CN" i="1" dirty="0" err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charset="0"/>
                            </a:rPr>
                            <m:t>,</m:t>
                          </m:r>
                          <m:r>
                            <a:rPr lang="en-US" altLang="zh-CN" i="1" dirty="0" err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charset="0"/>
                            </a:rPr>
                            <m:t>𝑗</m:t>
                          </m:r>
                        </m:e>
                      </m:d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=</m:t>
                      </m:r>
                    </m:oMath>
                  </m:oMathPara>
                </a14:m>
                <a:endParaRPr lang="en-US" altLang="zh-CN" i="1" dirty="0">
                  <a:solidFill>
                    <a:srgbClr val="0000FF"/>
                  </a:solidFill>
                  <a:latin typeface="Cambria Math" panose="02040503050406030204" pitchFamily="18" charset="0"/>
                  <a:ea typeface="楷体" panose="02010609060101010101" pitchFamily="49" charset="-122"/>
                  <a:cs typeface="Times New Roman" panose="02020603050405020304" charset="0"/>
                </a:endParaRP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𝑚𝑎𝑥</m:t>
                      </m:r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⁡{</m:t>
                      </m:r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𝐾</m:t>
                      </m:r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[</m:t>
                      </m:r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𝑥</m:t>
                      </m:r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, </m:t>
                      </m:r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𝑗</m:t>
                      </m:r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−</m:t>
                      </m:r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1</m:t>
                      </m:r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] , </m:t>
                      </m:r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𝐾</m:t>
                      </m:r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[</m:t>
                      </m:r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𝑥</m:t>
                      </m:r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 –</m:t>
                      </m:r>
                      <m:sSub>
                        <m:sSubPr>
                          <m:ctrlPr>
                            <a:rPr lang="en-US" altLang="zh-CN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charset="0"/>
                            </a:rPr>
                            <m:t>𝑗</m:t>
                          </m:r>
                        </m:sub>
                      </m:sSub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, </m:t>
                      </m:r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𝑗</m:t>
                      </m:r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−</m:t>
                      </m:r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1</m:t>
                      </m:r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] +</m:t>
                      </m:r>
                      <m:sSub>
                        <m:sSubPr>
                          <m:ctrlPr>
                            <a:rPr lang="en-US" altLang="zh-CN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charset="0"/>
                            </a:rPr>
                            <m:t>𝑗</m:t>
                          </m:r>
                        </m:sub>
                      </m:sSub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}</m:t>
                      </m:r>
                    </m:oMath>
                  </m:oMathPara>
                </a14:m>
                <a:endParaRPr lang="en-US" altLang="zh-CN" dirty="0">
                  <a:solidFill>
                    <a:srgbClr val="0000FF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85" name="矩形 8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0956" y="3336237"/>
                <a:ext cx="4007015" cy="662617"/>
              </a:xfrm>
              <a:prstGeom prst="rect">
                <a:avLst/>
              </a:prstGeom>
              <a:blipFill rotWithShape="1">
                <a:blip r:embed="rId13"/>
                <a:stretch>
                  <a:fillRect t="-88" r="4" b="-322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2119537" y="2015068"/>
            <a:ext cx="2774094" cy="699992"/>
            <a:chOff x="628650" y="2737674"/>
            <a:chExt cx="3565004" cy="857179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5" name="Rectangle 4"/>
            <p:cNvSpPr/>
            <p:nvPr/>
          </p:nvSpPr>
          <p:spPr>
            <a:xfrm>
              <a:off x="628650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rPr>
                <a:t>0</a:t>
              </a:r>
              <a:endParaRPr lang="en-US" dirty="0">
                <a:solidFill>
                  <a:schemeClr val="tx1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1519901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rPr>
                <a:t>0</a:t>
              </a:r>
              <a:endParaRPr lang="en-US" dirty="0">
                <a:solidFill>
                  <a:schemeClr val="tx1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2411152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rPr>
                <a:t>0</a:t>
              </a:r>
              <a:endParaRPr lang="en-US" dirty="0">
                <a:solidFill>
                  <a:schemeClr val="tx1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3302403" y="2738326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rPr>
                <a:t>0</a:t>
              </a:r>
              <a:endParaRPr lang="en-US" dirty="0">
                <a:solidFill>
                  <a:schemeClr val="tx1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15436" y="5221525"/>
            <a:ext cx="1168789" cy="1168789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3688355" y="5237725"/>
            <a:ext cx="3673114" cy="1475713"/>
            <a:chOff x="-479811" y="1751737"/>
            <a:chExt cx="5881453" cy="2600511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11626" y="1998496"/>
              <a:ext cx="890016" cy="890016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98981" y="1966357"/>
              <a:ext cx="922155" cy="922155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23804" y="1751737"/>
              <a:ext cx="1136775" cy="1136775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-479809" y="3113586"/>
              <a:ext cx="1729993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rPr>
                <a:t>Weight:</a:t>
              </a:r>
              <a:endParaRPr lang="en-US" dirty="0">
                <a:solidFill>
                  <a:schemeClr val="accent4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-479809" y="3701409"/>
              <a:ext cx="1729993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rPr>
                <a:t>Value:</a:t>
              </a:r>
              <a:endParaRPr lang="en-US" dirty="0">
                <a:solidFill>
                  <a:schemeClr val="accent1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782501" y="3005866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rPr>
                <a:t>1</a:t>
              </a:r>
              <a:endParaRPr lang="en-US" dirty="0">
                <a:solidFill>
                  <a:schemeClr val="accent4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250794" y="3005864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rPr>
                <a:t>2</a:t>
              </a:r>
              <a:endParaRPr lang="en-US" dirty="0">
                <a:solidFill>
                  <a:schemeClr val="accent4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718736" y="3005862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rPr>
                <a:t>3</a:t>
              </a:r>
              <a:endParaRPr lang="en-US" dirty="0">
                <a:solidFill>
                  <a:schemeClr val="accent4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747641" y="3701409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rPr>
                <a:t>1</a:t>
              </a:r>
              <a:endParaRPr lang="en-US" dirty="0">
                <a:solidFill>
                  <a:schemeClr val="accent1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3215758" y="3667231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rPr>
                <a:t>4</a:t>
              </a:r>
              <a:endParaRPr lang="en-US" dirty="0">
                <a:solidFill>
                  <a:schemeClr val="accent1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4718736" y="3655655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rPr>
                <a:t>6</a:t>
              </a:r>
              <a:endParaRPr lang="en-US" dirty="0">
                <a:solidFill>
                  <a:schemeClr val="accent1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-479811" y="2402818"/>
              <a:ext cx="177038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5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rPr>
                <a:t>Item:</a:t>
              </a:r>
              <a:endParaRPr lang="en-US" dirty="0">
                <a:solidFill>
                  <a:schemeClr val="accent5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7592138" y="6313328"/>
            <a:ext cx="19445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7030A0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rPr>
              <a:t>Capacity: 3</a:t>
            </a:r>
            <a:endParaRPr lang="en-US" sz="2000" dirty="0">
              <a:solidFill>
                <a:srgbClr val="7030A0"/>
              </a:solidFill>
              <a:latin typeface="Times New Roman" panose="02020603050405020304" charset="0"/>
              <a:ea typeface="楷体" panose="02010609060101010101" pitchFamily="49" charset="-122"/>
              <a:cs typeface="Times New Roman" panose="02020603050405020304" charset="0"/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2117568" y="2714528"/>
            <a:ext cx="2774094" cy="699992"/>
            <a:chOff x="628650" y="2737674"/>
            <a:chExt cx="3565004" cy="857179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32" name="Rectangle 31"/>
            <p:cNvSpPr/>
            <p:nvPr/>
          </p:nvSpPr>
          <p:spPr>
            <a:xfrm>
              <a:off x="628650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rPr>
                <a:t>0</a:t>
              </a:r>
              <a:endParaRPr lang="en-US" dirty="0">
                <a:solidFill>
                  <a:schemeClr val="tx1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1519901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rPr>
                <a:t>1</a:t>
              </a:r>
              <a:endParaRPr lang="en-US" dirty="0">
                <a:solidFill>
                  <a:schemeClr val="tx1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411152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rPr>
                <a:t>1</a:t>
              </a:r>
              <a:endParaRPr lang="en-US" dirty="0">
                <a:solidFill>
                  <a:schemeClr val="tx1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3302403" y="2738326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rPr>
                <a:t>1</a:t>
              </a:r>
              <a:endParaRPr lang="en-US" dirty="0">
                <a:solidFill>
                  <a:schemeClr val="tx1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2117568" y="3413313"/>
            <a:ext cx="2774094" cy="699992"/>
            <a:chOff x="628650" y="2737674"/>
            <a:chExt cx="3565004" cy="857179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38" name="Rectangle 37"/>
            <p:cNvSpPr/>
            <p:nvPr/>
          </p:nvSpPr>
          <p:spPr>
            <a:xfrm>
              <a:off x="628650" y="2737674"/>
              <a:ext cx="891251" cy="856527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rPr>
                <a:t>0</a:t>
              </a:r>
              <a:endParaRPr lang="en-US" dirty="0">
                <a:solidFill>
                  <a:schemeClr val="tx1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1519901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rPr>
                <a:t>1</a:t>
              </a:r>
              <a:endParaRPr lang="en-US" dirty="0">
                <a:solidFill>
                  <a:schemeClr val="tx1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2411152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rPr>
                <a:t>4</a:t>
              </a:r>
              <a:endParaRPr lang="en-US" dirty="0">
                <a:solidFill>
                  <a:schemeClr val="tx1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3302403" y="2738326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rPr>
                <a:t>5</a:t>
              </a:r>
              <a:endParaRPr lang="en-US" dirty="0">
                <a:solidFill>
                  <a:schemeClr val="tx1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2117568" y="4111105"/>
            <a:ext cx="2774094" cy="699992"/>
            <a:chOff x="628650" y="2737674"/>
            <a:chExt cx="3565004" cy="857179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44" name="Rectangle 43"/>
            <p:cNvSpPr/>
            <p:nvPr/>
          </p:nvSpPr>
          <p:spPr>
            <a:xfrm>
              <a:off x="628650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rPr>
                <a:t>0</a:t>
              </a:r>
              <a:endParaRPr lang="en-US" dirty="0">
                <a:solidFill>
                  <a:schemeClr val="tx1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1519901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rPr>
                <a:t>1</a:t>
              </a:r>
              <a:endParaRPr lang="en-US" dirty="0">
                <a:solidFill>
                  <a:schemeClr val="tx1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2411152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rPr>
                <a:t>4</a:t>
              </a:r>
              <a:endParaRPr lang="en-US" dirty="0">
                <a:solidFill>
                  <a:schemeClr val="tx1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3302403" y="2738326"/>
              <a:ext cx="891251" cy="85652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rPr>
                <a:t>6</a:t>
              </a:r>
              <a:endParaRPr lang="en-US" dirty="0">
                <a:solidFill>
                  <a:schemeClr val="tx1"/>
                </a:solidFill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endParaRPr>
            </a:p>
          </p:txBody>
        </p:sp>
      </p:grpSp>
      <p:pic>
        <p:nvPicPr>
          <p:cNvPr id="49" name="Picture 4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6192" y="4328932"/>
            <a:ext cx="478947" cy="435192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6192" y="3563080"/>
            <a:ext cx="478947" cy="435192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9909" y="2872314"/>
            <a:ext cx="478947" cy="435192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048" y="3563080"/>
            <a:ext cx="527428" cy="479244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805" y="4328932"/>
            <a:ext cx="527428" cy="479244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0" y="4416041"/>
            <a:ext cx="467136" cy="424460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7797" y="2901331"/>
            <a:ext cx="478947" cy="435192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8377" y="3610496"/>
            <a:ext cx="478947" cy="435192"/>
          </a:xfrm>
          <a:prstGeom prst="rect">
            <a:avLst/>
          </a:prstGeom>
        </p:spPr>
      </p:pic>
      <p:pic>
        <p:nvPicPr>
          <p:cNvPr id="66" name="Picture 6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8377" y="4307613"/>
            <a:ext cx="478947" cy="435192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1902" y="2936230"/>
            <a:ext cx="478947" cy="435192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009404">
            <a:off x="3661523" y="3690435"/>
            <a:ext cx="441007" cy="400718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009404">
            <a:off x="3642075" y="4410840"/>
            <a:ext cx="441007" cy="400718"/>
          </a:xfrm>
          <a:prstGeom prst="rect">
            <a:avLst/>
          </a:prstGeom>
        </p:spPr>
      </p:pic>
      <p:pic>
        <p:nvPicPr>
          <p:cNvPr id="72" name="Picture 7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5425" y="2928519"/>
            <a:ext cx="478947" cy="435192"/>
          </a:xfrm>
          <a:prstGeom prst="rect">
            <a:avLst/>
          </a:prstGeom>
        </p:spPr>
      </p:pic>
      <p:pic>
        <p:nvPicPr>
          <p:cNvPr id="73" name="Picture 7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432465">
            <a:off x="4560689" y="3701969"/>
            <a:ext cx="364489" cy="331190"/>
          </a:xfrm>
          <a:prstGeom prst="rect">
            <a:avLst/>
          </a:prstGeom>
        </p:spPr>
      </p:pic>
      <p:pic>
        <p:nvPicPr>
          <p:cNvPr id="74" name="Picture 7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8982" y="3643426"/>
            <a:ext cx="355295" cy="322836"/>
          </a:xfrm>
          <a:prstGeom prst="rect">
            <a:avLst/>
          </a:prstGeom>
        </p:spPr>
      </p:pic>
      <p:pic>
        <p:nvPicPr>
          <p:cNvPr id="76" name="Picture 7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3945" y="4341162"/>
            <a:ext cx="440762" cy="400496"/>
          </a:xfrm>
          <a:prstGeom prst="rect">
            <a:avLst/>
          </a:prstGeom>
        </p:spPr>
      </p:pic>
      <p:sp>
        <p:nvSpPr>
          <p:cNvPr id="78" name="Rectangle 77"/>
          <p:cNvSpPr/>
          <p:nvPr/>
        </p:nvSpPr>
        <p:spPr>
          <a:xfrm>
            <a:off x="1388747" y="5524009"/>
            <a:ext cx="475267" cy="48652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317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>
              <a:solidFill>
                <a:schemeClr val="tx1"/>
              </a:solidFill>
              <a:latin typeface="Times New Roman" panose="02020603050405020304" charset="0"/>
              <a:ea typeface="楷体" panose="02010609060101010101" pitchFamily="49" charset="-122"/>
              <a:cs typeface="Times New Roman" panose="02020603050405020304" charset="0"/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476286" y="5527085"/>
            <a:ext cx="478947" cy="483449"/>
          </a:xfrm>
          <a:prstGeom prst="rect">
            <a:avLst/>
          </a:prstGeom>
          <a:solidFill>
            <a:schemeClr val="accent6">
              <a:lumMod val="75000"/>
            </a:schemeClr>
          </a:solidFill>
          <a:ln w="317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>
              <a:solidFill>
                <a:schemeClr val="tx1"/>
              </a:solidFill>
              <a:latin typeface="Times New Roman" panose="02020603050405020304" charset="0"/>
              <a:ea typeface="楷体" panose="02010609060101010101" pitchFamily="49" charset="-122"/>
              <a:cs typeface="Times New Roman" panose="0202060305040502030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37143" y="6056700"/>
            <a:ext cx="10879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rPr>
              <a:t>current entry</a:t>
            </a:r>
            <a:endParaRPr lang="en-US">
              <a:latin typeface="Times New Roman" panose="02020603050405020304" charset="0"/>
              <a:ea typeface="楷体" panose="02010609060101010101" pitchFamily="49" charset="-122"/>
              <a:cs typeface="Times New Roman" panose="02020603050405020304" charset="0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1273424" y="6035788"/>
            <a:ext cx="16179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rPr>
              <a:t>relevant previous entry</a:t>
            </a:r>
            <a:endParaRPr lang="en-US">
              <a:latin typeface="Times New Roman" panose="02020603050405020304" charset="0"/>
              <a:ea typeface="楷体" panose="02010609060101010101" pitchFamily="49" charset="-122"/>
              <a:cs typeface="Times New Roman" panose="02020603050405020304" charset="0"/>
            </a:endParaRPr>
          </a:p>
        </p:txBody>
      </p:sp>
      <p:sp>
        <p:nvSpPr>
          <p:cNvPr id="10" name="Title 29"/>
          <p:cNvSpPr>
            <a:spLocks noGrp="1"/>
          </p:cNvSpPr>
          <p:nvPr>
            <p:ph type="title"/>
          </p:nvPr>
        </p:nvSpPr>
        <p:spPr>
          <a:xfrm>
            <a:off x="-67945" y="271145"/>
            <a:ext cx="8229600" cy="1143000"/>
          </a:xfrm>
        </p:spPr>
        <p:txBody>
          <a:bodyPr/>
          <a:lstStyle/>
          <a:p>
            <a:r>
              <a:rPr lang="zh-CN" altLang="en-US" dirty="0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</a:rPr>
              <a:t>示例</a:t>
            </a:r>
            <a:endParaRPr lang="zh-CN" altLang="en-US" dirty="0">
              <a:latin typeface="Times New Roman" panose="02020603050405020304" charset="0"/>
              <a:ea typeface="楷体" panose="02010609060101010101" pitchFamily="49" charset="-122"/>
              <a:cs typeface="Times New Roman" panose="0202060305040502030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3" name="TextBox 54"/>
              <p:cNvSpPr txBox="1"/>
              <p:nvPr/>
            </p:nvSpPr>
            <p:spPr>
              <a:xfrm>
                <a:off x="1392820" y="2160378"/>
                <a:ext cx="7407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𝑗</m:t>
                      </m:r>
                      <m:r>
                        <a:rPr lang="en-US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=</m:t>
                      </m:r>
                      <m:r>
                        <a:rPr lang="en-US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0</m:t>
                      </m:r>
                    </m:oMath>
                  </m:oMathPara>
                </a14:m>
                <a:endParaRPr lang="en-US" dirty="0">
                  <a:solidFill>
                    <a:srgbClr val="0000FF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83" name="TextBox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2820" y="2160378"/>
                <a:ext cx="740780" cy="369332"/>
              </a:xfrm>
              <a:prstGeom prst="rect">
                <a:avLst/>
              </a:prstGeom>
              <a:blipFill rotWithShape="1">
                <a:blip r:embed="rId5"/>
                <a:stretch>
                  <a:fillRect l="-36" t="-29" b="1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4" name="TextBox 55"/>
              <p:cNvSpPr txBox="1"/>
              <p:nvPr/>
            </p:nvSpPr>
            <p:spPr>
              <a:xfrm>
                <a:off x="1392820" y="2933216"/>
                <a:ext cx="7407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𝑗</m:t>
                      </m:r>
                      <m:r>
                        <a:rPr lang="en-US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=</m:t>
                      </m:r>
                      <m:r>
                        <a:rPr lang="en-US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1</m:t>
                      </m:r>
                    </m:oMath>
                  </m:oMathPara>
                </a14:m>
                <a:endParaRPr lang="en-US" dirty="0">
                  <a:solidFill>
                    <a:srgbClr val="0000FF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84" name="TextBox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2820" y="2933216"/>
                <a:ext cx="740780" cy="369332"/>
              </a:xfrm>
              <a:prstGeom prst="rect">
                <a:avLst/>
              </a:prstGeom>
              <a:blipFill rotWithShape="1">
                <a:blip r:embed="rId6"/>
                <a:stretch>
                  <a:fillRect l="-36" t="-41" b="1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5" name="TextBox 56"/>
              <p:cNvSpPr txBox="1"/>
              <p:nvPr/>
            </p:nvSpPr>
            <p:spPr>
              <a:xfrm>
                <a:off x="1392820" y="3643426"/>
                <a:ext cx="7407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𝑗</m:t>
                      </m:r>
                      <m:r>
                        <a:rPr lang="en-US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=</m:t>
                      </m:r>
                      <m:r>
                        <a:rPr lang="en-US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2</m:t>
                      </m:r>
                    </m:oMath>
                  </m:oMathPara>
                </a14:m>
                <a:endParaRPr lang="en-US" dirty="0">
                  <a:solidFill>
                    <a:srgbClr val="0000FF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85" name="TextBox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2820" y="3643426"/>
                <a:ext cx="740780" cy="369332"/>
              </a:xfrm>
              <a:prstGeom prst="rect">
                <a:avLst/>
              </a:prstGeom>
              <a:blipFill rotWithShape="1">
                <a:blip r:embed="rId7"/>
                <a:stretch>
                  <a:fillRect l="-36" t="-117" b="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6" name="TextBox 57"/>
              <p:cNvSpPr txBox="1"/>
              <p:nvPr/>
            </p:nvSpPr>
            <p:spPr>
              <a:xfrm>
                <a:off x="1342531" y="4361862"/>
                <a:ext cx="7407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𝑗</m:t>
                      </m:r>
                      <m:r>
                        <a:rPr lang="en-US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=</m:t>
                      </m:r>
                      <m:r>
                        <a:rPr lang="en-US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3</m:t>
                      </m:r>
                    </m:oMath>
                  </m:oMathPara>
                </a14:m>
                <a:endParaRPr lang="en-US" dirty="0">
                  <a:solidFill>
                    <a:srgbClr val="0000FF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86" name="TextBox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2531" y="4361862"/>
                <a:ext cx="740780" cy="369332"/>
              </a:xfrm>
              <a:prstGeom prst="rect">
                <a:avLst/>
              </a:prstGeom>
              <a:blipFill rotWithShape="1">
                <a:blip r:embed="rId8"/>
                <a:stretch>
                  <a:fillRect l="-19" t="-13" r="69" b="12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7" name="TextBox 58"/>
              <p:cNvSpPr txBox="1"/>
              <p:nvPr/>
            </p:nvSpPr>
            <p:spPr>
              <a:xfrm>
                <a:off x="2037320" y="1508159"/>
                <a:ext cx="7717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𝑥</m:t>
                      </m:r>
                      <m:r>
                        <a:rPr lang="en-US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=</m:t>
                      </m:r>
                      <m:r>
                        <a:rPr lang="en-US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0</m:t>
                      </m:r>
                    </m:oMath>
                  </m:oMathPara>
                </a14:m>
                <a:endParaRPr lang="en-US" dirty="0">
                  <a:solidFill>
                    <a:srgbClr val="0000FF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87" name="TextBox 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7320" y="1508159"/>
                <a:ext cx="771797" cy="369332"/>
              </a:xfrm>
              <a:prstGeom prst="rect">
                <a:avLst/>
              </a:prstGeom>
              <a:blipFill rotWithShape="1">
                <a:blip r:embed="rId9"/>
                <a:stretch>
                  <a:fillRect l="-31" t="-9" r="66" b="1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8" name="TextBox 59"/>
              <p:cNvSpPr txBox="1"/>
              <p:nvPr/>
            </p:nvSpPr>
            <p:spPr>
              <a:xfrm>
                <a:off x="2730843" y="1508159"/>
                <a:ext cx="7717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𝑥</m:t>
                      </m:r>
                      <m:r>
                        <a:rPr lang="en-US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=</m:t>
                      </m:r>
                      <m:r>
                        <a:rPr lang="en-US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1</m:t>
                      </m:r>
                    </m:oMath>
                  </m:oMathPara>
                </a14:m>
                <a:endParaRPr lang="en-US" dirty="0">
                  <a:solidFill>
                    <a:srgbClr val="0000FF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88" name="TextBox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0843" y="1508159"/>
                <a:ext cx="771797" cy="369332"/>
              </a:xfrm>
              <a:prstGeom prst="rect">
                <a:avLst/>
              </a:prstGeom>
              <a:blipFill rotWithShape="1">
                <a:blip r:embed="rId10"/>
                <a:stretch>
                  <a:fillRect l="-44" t="-9" r="80" b="1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9" name="TextBox 60"/>
              <p:cNvSpPr txBox="1"/>
              <p:nvPr/>
            </p:nvSpPr>
            <p:spPr>
              <a:xfrm>
                <a:off x="3429000" y="1508159"/>
                <a:ext cx="87639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𝑥</m:t>
                      </m:r>
                      <m:r>
                        <a:rPr lang="en-US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=</m:t>
                      </m:r>
                      <m:r>
                        <a:rPr lang="en-US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2</m:t>
                      </m:r>
                    </m:oMath>
                  </m:oMathPara>
                </a14:m>
                <a:endParaRPr lang="en-US" dirty="0">
                  <a:solidFill>
                    <a:srgbClr val="0000FF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89" name="TextBox 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9000" y="1508159"/>
                <a:ext cx="876391" cy="369332"/>
              </a:xfrm>
              <a:prstGeom prst="rect">
                <a:avLst/>
              </a:prstGeom>
              <a:blipFill rotWithShape="1">
                <a:blip r:embed="rId11"/>
                <a:stretch>
                  <a:fillRect t="-9" r="10" b="1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0" name="TextBox 61"/>
              <p:cNvSpPr txBox="1"/>
              <p:nvPr/>
            </p:nvSpPr>
            <p:spPr>
              <a:xfrm>
                <a:off x="4278380" y="1508159"/>
                <a:ext cx="80107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𝑥</m:t>
                      </m:r>
                      <m:r>
                        <a:rPr lang="en-US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=</m:t>
                      </m:r>
                      <m:r>
                        <a:rPr lang="en-US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3</m:t>
                      </m:r>
                    </m:oMath>
                  </m:oMathPara>
                </a14:m>
                <a:endParaRPr lang="en-US" dirty="0">
                  <a:solidFill>
                    <a:srgbClr val="0000FF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90" name="TextBox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8380" y="1508159"/>
                <a:ext cx="801074" cy="369332"/>
              </a:xfrm>
              <a:prstGeom prst="rect">
                <a:avLst/>
              </a:prstGeom>
              <a:blipFill rotWithShape="1">
                <a:blip r:embed="rId12"/>
                <a:stretch>
                  <a:fillRect l="-48" t="-9" r="11" b="1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Text Box 3"/>
          <p:cNvSpPr txBox="1">
            <a:spLocks noChangeArrowheads="1"/>
          </p:cNvSpPr>
          <p:nvPr/>
        </p:nvSpPr>
        <p:spPr bwMode="auto">
          <a:xfrm>
            <a:off x="5190447" y="103531"/>
            <a:ext cx="3953553" cy="250680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  <a:miter lim="800000"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lIns="144000" tIns="144000" bIns="144000">
            <a:spAutoFit/>
          </a:bodyPr>
          <a:lstStyle/>
          <a:p>
            <a:pPr marL="342900" indent="-342900">
              <a:buAutoNum type="arabicPeriod"/>
              <a:defRPr/>
            </a:pP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n</a:t>
            </a:r>
            <a:r>
              <a:rPr lang="en-US" altLang="zh-CN" sz="800" dirty="0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  <a:sym typeface="Symbol" panose="05050102010706020507" pitchFamily="18" charset="2"/>
              </a:rPr>
              <a:t>  </a:t>
            </a: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length(weights)</a:t>
            </a:r>
            <a:endParaRPr lang="en-US" altLang="zh-CN" sz="800" dirty="0"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charset="0"/>
            </a:endParaRPr>
          </a:p>
          <a:p>
            <a:pPr marL="342900" indent="-342900">
              <a:buAutoNum type="arabicPeriod"/>
              <a:defRPr/>
            </a:pPr>
            <a:r>
              <a:rPr lang="pl-PL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For  x</a:t>
            </a:r>
            <a:r>
              <a:rPr lang="en-US" altLang="zh-CN" sz="800" dirty="0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  <a:sym typeface="Symbol" panose="05050102010706020507" pitchFamily="18" charset="2"/>
              </a:rPr>
              <a:t>  </a:t>
            </a:r>
            <a:r>
              <a:rPr lang="pl-PL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0 To  </a:t>
            </a: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C</a:t>
            </a:r>
            <a:r>
              <a:rPr lang="pl-PL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  Do </a:t>
            </a:r>
            <a:endParaRPr lang="en-US" altLang="zh-CN" sz="800" dirty="0"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charset="0"/>
            </a:endParaRPr>
          </a:p>
          <a:p>
            <a:pPr marL="342900" indent="-342900">
              <a:buAutoNum type="arabicPeriod"/>
              <a:defRPr/>
            </a:pPr>
            <a:r>
              <a:rPr lang="pt-BR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    For j</a:t>
            </a:r>
            <a:r>
              <a:rPr lang="en-US" altLang="zh-CN" sz="800" dirty="0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  <a:sym typeface="Symbol" panose="05050102010706020507" pitchFamily="18" charset="2"/>
              </a:rPr>
              <a:t>  </a:t>
            </a:r>
            <a:r>
              <a:rPr lang="pt-BR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1 To n Do</a:t>
            </a:r>
            <a:endParaRPr lang="pt-BR" altLang="zh-CN" sz="800" dirty="0"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charset="0"/>
            </a:endParaRPr>
          </a:p>
          <a:p>
            <a:pPr marL="342900" indent="-342900">
              <a:buAutoNum type="arabicPeriod"/>
              <a:defRPr/>
            </a:pP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        ITEMS[</a:t>
            </a:r>
            <a:r>
              <a:rPr lang="en-US" altLang="zh-CN" sz="800" dirty="0" err="1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x,j</a:t>
            </a: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] </a:t>
            </a:r>
            <a:r>
              <a:rPr lang="en-US" altLang="zh-CN" sz="800" dirty="0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  <a:sym typeface="Symbol" panose="05050102010706020507" pitchFamily="18" charset="2"/>
              </a:rPr>
              <a:t></a:t>
            </a: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 ∅ </a:t>
            </a:r>
            <a:endParaRPr lang="en-US" altLang="zh-CN" sz="800" dirty="0"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charset="0"/>
            </a:endParaRPr>
          </a:p>
          <a:p>
            <a:pPr marL="342900" indent="-342900">
              <a:buAutoNum type="arabicPeriod"/>
              <a:defRPr/>
            </a:pPr>
            <a:r>
              <a:rPr lang="pl-PL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For   x</a:t>
            </a:r>
            <a:r>
              <a:rPr lang="en-US" altLang="zh-CN" sz="800" dirty="0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  <a:sym typeface="Symbol" panose="05050102010706020507" pitchFamily="18" charset="2"/>
              </a:rPr>
              <a:t>  </a:t>
            </a:r>
            <a:r>
              <a:rPr lang="pl-PL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0   To   </a:t>
            </a: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C</a:t>
            </a:r>
            <a:r>
              <a:rPr lang="pl-PL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   Do </a:t>
            </a:r>
            <a:endParaRPr lang="en-US" altLang="zh-CN" sz="800" dirty="0"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charset="0"/>
            </a:endParaRPr>
          </a:p>
          <a:p>
            <a:pPr marL="342900" indent="-342900">
              <a:buAutoNum type="arabicPeriod"/>
              <a:defRPr/>
            </a:pP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    K[x,0] </a:t>
            </a:r>
            <a:r>
              <a:rPr lang="en-US" altLang="zh-CN" sz="800" dirty="0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  <a:sym typeface="Symbol" panose="05050102010706020507" pitchFamily="18" charset="2"/>
              </a:rPr>
              <a:t></a:t>
            </a: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 0  </a:t>
            </a:r>
            <a:r>
              <a:rPr lang="pt-BR" altLang="zh-CN" sz="800" dirty="0">
                <a:latin typeface="Consolas" panose="020B0609020204030204" pitchFamily="49" charset="0"/>
                <a:ea typeface="楷体" panose="02010609060101010101" pitchFamily="49" charset="-122"/>
                <a:cs typeface="Times New Roman" panose="02020603050405020304" charset="0"/>
              </a:rPr>
              <a:t>/*</a:t>
            </a:r>
            <a:r>
              <a:rPr lang="zh-CN" altLang="en-US" sz="800" dirty="0">
                <a:latin typeface="Consolas" panose="020B0609020204030204" pitchFamily="49" charset="0"/>
                <a:ea typeface="楷体" panose="02010609060101010101" pitchFamily="49" charset="-122"/>
                <a:cs typeface="Times New Roman" panose="02020603050405020304" charset="0"/>
              </a:rPr>
              <a:t>初始化第</a:t>
            </a:r>
            <a:r>
              <a:rPr lang="en-US" altLang="zh-CN" sz="800" dirty="0">
                <a:latin typeface="Consolas" panose="020B0609020204030204" pitchFamily="49" charset="0"/>
                <a:ea typeface="楷体" panose="02010609060101010101" pitchFamily="49" charset="-122"/>
                <a:cs typeface="Times New Roman" panose="02020603050405020304" charset="0"/>
              </a:rPr>
              <a:t>0</a:t>
            </a:r>
            <a:r>
              <a:rPr lang="zh-CN" altLang="en-US" sz="800" dirty="0">
                <a:latin typeface="Consolas" panose="020B0609020204030204" pitchFamily="49" charset="0"/>
                <a:ea typeface="楷体" panose="02010609060101010101" pitchFamily="49" charset="-122"/>
                <a:cs typeface="Times New Roman" panose="02020603050405020304" charset="0"/>
              </a:rPr>
              <a:t>列*</a:t>
            </a:r>
            <a:r>
              <a:rPr lang="en-US" altLang="zh-CN" sz="800" dirty="0">
                <a:latin typeface="Consolas" panose="020B0609020204030204" pitchFamily="49" charset="0"/>
                <a:ea typeface="楷体" panose="02010609060101010101" pitchFamily="49" charset="-122"/>
                <a:cs typeface="Times New Roman" panose="02020603050405020304" charset="0"/>
              </a:rPr>
              <a:t>/</a:t>
            </a:r>
            <a:endParaRPr lang="en-US" altLang="zh-CN" sz="800" dirty="0"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charset="0"/>
            </a:endParaRPr>
          </a:p>
          <a:p>
            <a:pPr marL="342900" indent="-342900">
              <a:buAutoNum type="arabicPeriod"/>
              <a:defRPr/>
            </a:pPr>
            <a:r>
              <a:rPr lang="pt-BR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For   j</a:t>
            </a:r>
            <a:r>
              <a:rPr lang="en-US" altLang="zh-CN" sz="800" dirty="0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  <a:sym typeface="Symbol" panose="05050102010706020507" pitchFamily="18" charset="2"/>
              </a:rPr>
              <a:t>  </a:t>
            </a:r>
            <a:r>
              <a:rPr lang="pt-BR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1   To   n    Do</a:t>
            </a:r>
            <a:endParaRPr lang="pt-BR" altLang="zh-CN" sz="800" dirty="0"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charset="0"/>
            </a:endParaRPr>
          </a:p>
          <a:p>
            <a:pPr marL="342900" indent="-342900">
              <a:buAutoNum type="arabicPeriod"/>
              <a:defRPr/>
            </a:pP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    K[0,j] </a:t>
            </a:r>
            <a:r>
              <a:rPr lang="en-US" altLang="zh-CN" sz="800" dirty="0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  <a:sym typeface="Symbol" panose="05050102010706020507" pitchFamily="18" charset="2"/>
              </a:rPr>
              <a:t></a:t>
            </a: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 0 </a:t>
            </a:r>
            <a:r>
              <a:rPr lang="pt-BR" altLang="zh-CN" sz="800" dirty="0">
                <a:latin typeface="Consolas" panose="020B0609020204030204" pitchFamily="49" charset="0"/>
                <a:ea typeface="楷体" panose="02010609060101010101" pitchFamily="49" charset="-122"/>
                <a:cs typeface="Times New Roman" panose="02020603050405020304" charset="0"/>
              </a:rPr>
              <a:t>/*</a:t>
            </a:r>
            <a:r>
              <a:rPr lang="zh-CN" altLang="en-US" sz="800" dirty="0">
                <a:latin typeface="Consolas" panose="020B0609020204030204" pitchFamily="49" charset="0"/>
                <a:ea typeface="楷体" panose="02010609060101010101" pitchFamily="49" charset="-122"/>
                <a:cs typeface="Times New Roman" panose="02020603050405020304" charset="0"/>
              </a:rPr>
              <a:t>初始化第</a:t>
            </a:r>
            <a:r>
              <a:rPr lang="en-US" altLang="zh-CN" sz="800" dirty="0">
                <a:latin typeface="Consolas" panose="020B0609020204030204" pitchFamily="49" charset="0"/>
                <a:ea typeface="楷体" panose="02010609060101010101" pitchFamily="49" charset="-122"/>
                <a:cs typeface="Times New Roman" panose="02020603050405020304" charset="0"/>
              </a:rPr>
              <a:t>0</a:t>
            </a:r>
            <a:r>
              <a:rPr lang="zh-CN" altLang="en-US" sz="800" dirty="0">
                <a:latin typeface="Consolas" panose="020B0609020204030204" pitchFamily="49" charset="0"/>
                <a:ea typeface="楷体" panose="02010609060101010101" pitchFamily="49" charset="-122"/>
                <a:cs typeface="Times New Roman" panose="02020603050405020304" charset="0"/>
              </a:rPr>
              <a:t>行*</a:t>
            </a:r>
            <a:r>
              <a:rPr lang="en-US" altLang="zh-CN" sz="800" dirty="0">
                <a:latin typeface="Consolas" panose="020B0609020204030204" pitchFamily="49" charset="0"/>
                <a:ea typeface="楷体" panose="02010609060101010101" pitchFamily="49" charset="-122"/>
                <a:cs typeface="Times New Roman" panose="02020603050405020304" charset="0"/>
              </a:rPr>
              <a:t>/</a:t>
            </a: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 </a:t>
            </a:r>
            <a:endParaRPr lang="en-US" altLang="zh-CN" sz="800" dirty="0"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charset="0"/>
            </a:endParaRPr>
          </a:p>
          <a:p>
            <a:pPr marL="342900" indent="-342900">
              <a:buAutoNum type="arabicPeriod"/>
              <a:defRPr/>
            </a:pPr>
            <a:r>
              <a:rPr lang="pl-PL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For   x</a:t>
            </a:r>
            <a:r>
              <a:rPr lang="en-US" altLang="zh-CN" sz="800" dirty="0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  <a:sym typeface="Symbol" panose="05050102010706020507" pitchFamily="18" charset="2"/>
              </a:rPr>
              <a:t>  </a:t>
            </a:r>
            <a:r>
              <a:rPr lang="pl-PL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0   To   </a:t>
            </a: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C</a:t>
            </a:r>
            <a:r>
              <a:rPr lang="pl-PL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   Do </a:t>
            </a:r>
            <a:endParaRPr lang="en-US" altLang="zh-CN" sz="800" dirty="0"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charset="0"/>
            </a:endParaRPr>
          </a:p>
          <a:p>
            <a:pPr marL="342900" indent="-342900">
              <a:buAutoNum type="arabicPeriod"/>
              <a:defRPr/>
            </a:pPr>
            <a:r>
              <a:rPr lang="pt-BR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    For   j</a:t>
            </a:r>
            <a:r>
              <a:rPr lang="en-US" altLang="zh-CN" sz="800" dirty="0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  <a:sym typeface="Symbol" panose="05050102010706020507" pitchFamily="18" charset="2"/>
              </a:rPr>
              <a:t>  </a:t>
            </a:r>
            <a:r>
              <a:rPr lang="pt-BR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1   To   n    Do</a:t>
            </a:r>
            <a:endParaRPr lang="pt-BR" altLang="zh-CN" sz="800" dirty="0"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charset="0"/>
            </a:endParaRPr>
          </a:p>
          <a:p>
            <a:pPr marL="342900" indent="-342900">
              <a:buAutoNum type="arabicPeriod"/>
              <a:defRPr/>
            </a:pP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        </a:t>
            </a:r>
            <a:r>
              <a:rPr lang="pl-PL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K[x</a:t>
            </a: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,</a:t>
            </a:r>
            <a:r>
              <a:rPr lang="pl-PL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j] </a:t>
            </a:r>
            <a:r>
              <a:rPr lang="en-US" altLang="zh-CN" sz="800" dirty="0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  <a:sym typeface="Symbol" panose="05050102010706020507" pitchFamily="18" charset="2"/>
              </a:rPr>
              <a:t></a:t>
            </a:r>
            <a:r>
              <a:rPr lang="pl-PL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 K[x</a:t>
            </a: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,</a:t>
            </a:r>
            <a:r>
              <a:rPr lang="pl-PL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j-1]</a:t>
            </a:r>
            <a:endParaRPr lang="pl-PL" altLang="zh-CN" sz="800" dirty="0"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charset="0"/>
            </a:endParaRPr>
          </a:p>
          <a:p>
            <a:pPr marL="342900" indent="-342900">
              <a:buAutoNum type="arabicPeriod"/>
              <a:defRPr/>
            </a:pP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        IF </a:t>
            </a:r>
            <a:r>
              <a:rPr lang="en-US" altLang="zh-CN" sz="800" dirty="0" err="1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w</a:t>
            </a:r>
            <a:r>
              <a:rPr lang="en-US" altLang="zh-CN" sz="800" baseline="-25000" dirty="0" err="1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j</a:t>
            </a: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 ≤ x THEN</a:t>
            </a:r>
            <a:endParaRPr lang="en-US" altLang="zh-CN" sz="800" dirty="0"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charset="0"/>
            </a:endParaRPr>
          </a:p>
          <a:p>
            <a:pPr marL="342900" indent="-342900">
              <a:buAutoNum type="arabicPeriod"/>
              <a:defRPr/>
            </a:pP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            K[</a:t>
            </a:r>
            <a:r>
              <a:rPr lang="en-US" altLang="zh-CN" sz="800" dirty="0" err="1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x,j</a:t>
            </a: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] </a:t>
            </a:r>
            <a:r>
              <a:rPr lang="en-US" altLang="zh-CN" sz="800" dirty="0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  <a:sym typeface="Symbol" panose="05050102010706020507" pitchFamily="18" charset="2"/>
              </a:rPr>
              <a:t></a:t>
            </a: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 max{ K[</a:t>
            </a:r>
            <a:r>
              <a:rPr lang="en-US" altLang="zh-CN" sz="800" dirty="0" err="1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x,j</a:t>
            </a: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], K[x – w</a:t>
            </a:r>
            <a:r>
              <a:rPr lang="en-US" altLang="zh-CN" sz="800" baseline="-250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j</a:t>
            </a: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,j-1] + </a:t>
            </a:r>
            <a:r>
              <a:rPr lang="en-US" altLang="zh-CN" sz="800" dirty="0" err="1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v</a:t>
            </a:r>
            <a:r>
              <a:rPr lang="en-US" altLang="zh-CN" sz="800" baseline="-25000" dirty="0" err="1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j</a:t>
            </a: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 }</a:t>
            </a:r>
            <a:endParaRPr lang="en-US" altLang="zh-CN" sz="800" dirty="0"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charset="0"/>
            </a:endParaRPr>
          </a:p>
          <a:p>
            <a:pPr marL="342900" indent="-342900">
              <a:buAutoNum type="arabicPeriod"/>
              <a:defRPr/>
            </a:pP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            IF k[</a:t>
            </a:r>
            <a:r>
              <a:rPr lang="en-US" altLang="zh-CN" sz="800" dirty="0" err="1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x,j</a:t>
            </a: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] was updated THEN</a:t>
            </a:r>
            <a:endParaRPr lang="en-US" altLang="zh-CN" sz="800" dirty="0"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charset="0"/>
            </a:endParaRPr>
          </a:p>
          <a:p>
            <a:pPr marL="342900" indent="-342900">
              <a:buAutoNum type="arabicPeriod"/>
              <a:defRPr/>
            </a:pP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                ITEMS[</a:t>
            </a:r>
            <a:r>
              <a:rPr lang="en-US" altLang="zh-CN" sz="800" dirty="0" err="1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x,j</a:t>
            </a: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]</a:t>
            </a:r>
            <a:r>
              <a:rPr lang="en-US" altLang="zh-CN" sz="800" dirty="0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  <a:sym typeface="Symbol" panose="05050102010706020507" pitchFamily="18" charset="2"/>
              </a:rPr>
              <a:t>  </a:t>
            </a: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ITEMS[x – w</a:t>
            </a:r>
            <a:r>
              <a:rPr lang="en-US" altLang="zh-CN" sz="800" baseline="-250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j</a:t>
            </a: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,j-1]∪ {ITEM j}</a:t>
            </a:r>
            <a:endParaRPr lang="en-US" altLang="zh-CN" sz="800" dirty="0"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charset="0"/>
            </a:endParaRPr>
          </a:p>
          <a:p>
            <a:pPr marL="342900" indent="-342900">
              <a:buAutoNum type="arabicPeriod"/>
              <a:defRPr/>
            </a:pP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            ELSE</a:t>
            </a:r>
            <a:endParaRPr lang="en-US" altLang="zh-CN" sz="800" dirty="0"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charset="0"/>
            </a:endParaRPr>
          </a:p>
          <a:p>
            <a:pPr marL="342900" indent="-342900">
              <a:buAutoNum type="arabicPeriod"/>
              <a:defRPr/>
            </a:pP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                ITEMS[</a:t>
            </a:r>
            <a:r>
              <a:rPr lang="en-US" altLang="zh-CN" sz="800" dirty="0" err="1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x,j</a:t>
            </a: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]</a:t>
            </a:r>
            <a:r>
              <a:rPr lang="en-US" altLang="zh-CN" sz="800" dirty="0">
                <a:latin typeface="Times New Roman" panose="02020603050405020304" charset="0"/>
                <a:ea typeface="楷体" panose="02010609060101010101" pitchFamily="49" charset="-122"/>
                <a:cs typeface="Times New Roman" panose="02020603050405020304" charset="0"/>
                <a:sym typeface="Symbol" panose="05050102010706020507" pitchFamily="18" charset="2"/>
              </a:rPr>
              <a:t>  </a:t>
            </a: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ITEMS[x,j-1] </a:t>
            </a:r>
            <a:endParaRPr lang="en-US" altLang="zh-CN" sz="800" dirty="0"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charset="0"/>
            </a:endParaRPr>
          </a:p>
          <a:p>
            <a:pPr marL="342900" indent="-342900">
              <a:buAutoNum type="arabicPeriod"/>
              <a:defRPr/>
            </a:pP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Return K[</a:t>
            </a:r>
            <a:r>
              <a:rPr lang="en-US" altLang="zh-CN" sz="800" dirty="0" err="1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C,n</a:t>
            </a: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], ITEMS[</a:t>
            </a:r>
            <a:r>
              <a:rPr lang="en-US" altLang="zh-CN" sz="800" dirty="0" err="1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C,n</a:t>
            </a:r>
            <a:r>
              <a:rPr lang="en-US" altLang="zh-CN" sz="8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charset="0"/>
              </a:rPr>
              <a:t>]</a:t>
            </a:r>
            <a:endParaRPr lang="en-US" altLang="zh-CN" sz="800" dirty="0"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5" name="矩形 74"/>
              <p:cNvSpPr/>
              <p:nvPr/>
            </p:nvSpPr>
            <p:spPr>
              <a:xfrm>
                <a:off x="5020956" y="3336237"/>
                <a:ext cx="4007015" cy="66261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𝐾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i="1" dirty="0" err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charset="0"/>
                            </a:rPr>
                          </m:ctrlPr>
                        </m:dPr>
                        <m:e>
                          <m:r>
                            <a:rPr lang="en-US" altLang="zh-CN" i="1" dirty="0" err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charset="0"/>
                            </a:rPr>
                            <m:t>𝑥</m:t>
                          </m:r>
                          <m:r>
                            <a:rPr lang="en-US" altLang="zh-CN" i="1" dirty="0" err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charset="0"/>
                            </a:rPr>
                            <m:t>,</m:t>
                          </m:r>
                          <m:r>
                            <a:rPr lang="en-US" altLang="zh-CN" i="1" dirty="0" err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charset="0"/>
                            </a:rPr>
                            <m:t>𝑗</m:t>
                          </m:r>
                        </m:e>
                      </m:d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=</m:t>
                      </m:r>
                    </m:oMath>
                  </m:oMathPara>
                </a14:m>
                <a:endParaRPr lang="en-US" altLang="zh-CN" i="1" dirty="0">
                  <a:solidFill>
                    <a:srgbClr val="0000FF"/>
                  </a:solidFill>
                  <a:latin typeface="Cambria Math" panose="02040503050406030204" pitchFamily="18" charset="0"/>
                  <a:ea typeface="楷体" panose="02010609060101010101" pitchFamily="49" charset="-122"/>
                  <a:cs typeface="Times New Roman" panose="02020603050405020304" charset="0"/>
                </a:endParaRP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𝑚𝑎𝑥</m:t>
                      </m:r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⁡{</m:t>
                      </m:r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𝐾</m:t>
                      </m:r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[</m:t>
                      </m:r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𝑥</m:t>
                      </m:r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, </m:t>
                      </m:r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𝑗</m:t>
                      </m:r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−</m:t>
                      </m:r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1</m:t>
                      </m:r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] , </m:t>
                      </m:r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𝐾</m:t>
                      </m:r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[</m:t>
                      </m:r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𝑥</m:t>
                      </m:r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 –</m:t>
                      </m:r>
                      <m:sSub>
                        <m:sSubPr>
                          <m:ctrlPr>
                            <a:rPr lang="en-US" altLang="zh-CN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charset="0"/>
                            </a:rPr>
                            <m:t>𝑗</m:t>
                          </m:r>
                        </m:sub>
                      </m:sSub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, </m:t>
                      </m:r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𝑗</m:t>
                      </m:r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−</m:t>
                      </m:r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1</m:t>
                      </m:r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] +</m:t>
                      </m:r>
                      <m:sSub>
                        <m:sSubPr>
                          <m:ctrlPr>
                            <a:rPr lang="en-US" altLang="zh-CN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charset="0"/>
                            </a:rPr>
                            <m:t>𝑗</m:t>
                          </m:r>
                        </m:sub>
                      </m:sSub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charset="0"/>
                        </a:rPr>
                        <m:t>}</m:t>
                      </m:r>
                    </m:oMath>
                  </m:oMathPara>
                </a14:m>
                <a:endParaRPr lang="en-US" altLang="zh-CN" dirty="0">
                  <a:solidFill>
                    <a:srgbClr val="0000FF"/>
                  </a:solidFill>
                  <a:latin typeface="Times New Roman" panose="02020603050405020304" charset="0"/>
                  <a:ea typeface="楷体" panose="02010609060101010101" pitchFamily="49" charset="-122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75" name="矩形 7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0956" y="3336237"/>
                <a:ext cx="4007015" cy="662617"/>
              </a:xfrm>
              <a:prstGeom prst="rect">
                <a:avLst/>
              </a:prstGeom>
              <a:blipFill rotWithShape="1">
                <a:blip r:embed="rId13"/>
                <a:stretch>
                  <a:fillRect t="-88" r="4" b="-322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PLACING_PICTURE_USER_VIEWPORT" val="{&quot;height&quot;:4863.012598425197,&quot;width&quot;:4863.012598425197}"/>
</p:tagLst>
</file>

<file path=ppt/tags/tag2.xml><?xml version="1.0" encoding="utf-8"?>
<p:tagLst xmlns:p="http://schemas.openxmlformats.org/presentationml/2006/main">
  <p:tag name="KSO_WM_UNIT_PLACING_PICTURE_USER_VIEWPORT" val="{&quot;height&quot;:3291.588976377953,&quot;width&quot;:3291.588976377953}"/>
</p:tagLst>
</file>

<file path=ppt/tags/tag3.xml><?xml version="1.0" encoding="utf-8"?>
<p:tagLst xmlns:p="http://schemas.openxmlformats.org/presentationml/2006/main">
  <p:tag name="KSO_WM_UNIT_PLACING_PICTURE_USER_VIEWPORT" val="{&quot;height&quot;:2012.244094488189,&quot;width&quot;:2012.244094488189}"/>
</p:tagLst>
</file>

<file path=ppt/tags/tag4.xml><?xml version="1.0" encoding="utf-8"?>
<p:tagLst xmlns:p="http://schemas.openxmlformats.org/presentationml/2006/main">
  <p:tag name="KSO_WM_UNIT_TABLE_BEAUTIFY" val="smartTable{7dd81790-a636-4556-84a5-346036e377b1}"/>
</p:tagLst>
</file>

<file path=ppt/tags/tag5.xml><?xml version="1.0" encoding="utf-8"?>
<p:tagLst xmlns:p="http://schemas.openxmlformats.org/presentationml/2006/main">
  <p:tag name="KSO_WM_UNIT_TABLE_BEAUTIFY" val="smartTable{7dd81790-a636-4556-84a5-346036e377b1}"/>
</p:tagLst>
</file>

<file path=ppt/tags/tag6.xml><?xml version="1.0" encoding="utf-8"?>
<p:tagLst xmlns:p="http://schemas.openxmlformats.org/presentationml/2006/main">
  <p:tag name="KSO_WM_UNIT_TABLE_BEAUTIFY" val="smartTable{7dd81790-a636-4556-84a5-346036e377b1}"/>
</p:tagLst>
</file>

<file path=ppt/tags/tag7.xml><?xml version="1.0" encoding="utf-8"?>
<p:tagLst xmlns:p="http://schemas.openxmlformats.org/presentationml/2006/main">
  <p:tag name="KSO_WM_UNIT_TABLE_BEAUTIFY" val="smartTable{7dd81790-a636-4556-84a5-346036e377b1}"/>
</p:tagLst>
</file>

<file path=ppt/tags/tag8.xml><?xml version="1.0" encoding="utf-8"?>
<p:tagLst xmlns:p="http://schemas.openxmlformats.org/presentationml/2006/main">
  <p:tag name="KSO_WM_UNIT_TABLE_BEAUTIFY" val="smartTable{7dd81790-a636-4556-84a5-346036e377b1}"/>
</p:tagLst>
</file>

<file path=ppt/tags/tag9.xml><?xml version="1.0" encoding="utf-8"?>
<p:tagLst xmlns:p="http://schemas.openxmlformats.org/presentationml/2006/main">
  <p:tag name="KSO_WM_UNIT_TABLE_BEAUTIFY" val="smartTable{7dd81790-a636-4556-84a5-346036e377b1}"/>
</p:tagLst>
</file>

<file path=ppt/theme/theme1.xml><?xml version="1.0" encoding="utf-8"?>
<a:theme xmlns:a="http://schemas.openxmlformats.org/drawingml/2006/main" name="1_量质融合大数据管理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7_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8_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量质融合大数据管理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2_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3_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4_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5_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6_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ch2</Template>
  <TotalTime>0</TotalTime>
  <Words>34652</Words>
  <Application>WPS 演示</Application>
  <PresentationFormat>全屏显示(4:3)</PresentationFormat>
  <Paragraphs>3734</Paragraphs>
  <Slides>127</Slides>
  <Notes>89</Notes>
  <HiddenSlides>0</HiddenSlides>
  <MMClips>0</MMClips>
  <ScaleCrop>false</ScaleCrop>
  <HeadingPairs>
    <vt:vector size="8" baseType="variant">
      <vt:variant>
        <vt:lpstr>已用的字体</vt:lpstr>
      </vt:variant>
      <vt:variant>
        <vt:i4>20</vt:i4>
      </vt:variant>
      <vt:variant>
        <vt:lpstr>主题</vt:lpstr>
      </vt:variant>
      <vt:variant>
        <vt:i4>12</vt:i4>
      </vt:variant>
      <vt:variant>
        <vt:lpstr>嵌入 OLE 服务器</vt:lpstr>
      </vt:variant>
      <vt:variant>
        <vt:i4>11</vt:i4>
      </vt:variant>
      <vt:variant>
        <vt:lpstr>幻灯片标题</vt:lpstr>
      </vt:variant>
      <vt:variant>
        <vt:i4>127</vt:i4>
      </vt:variant>
    </vt:vector>
  </HeadingPairs>
  <TitlesOfParts>
    <vt:vector size="170" baseType="lpstr">
      <vt:lpstr>Arial</vt:lpstr>
      <vt:lpstr>宋体</vt:lpstr>
      <vt:lpstr>Wingdings</vt:lpstr>
      <vt:lpstr>Calibri</vt:lpstr>
      <vt:lpstr>方正姚体</vt:lpstr>
      <vt:lpstr>华文新魏</vt:lpstr>
      <vt:lpstr>Times New Roman</vt:lpstr>
      <vt:lpstr>Arial</vt:lpstr>
      <vt:lpstr>Calibri</vt:lpstr>
      <vt:lpstr>楷体</vt:lpstr>
      <vt:lpstr>Cambria Math</vt:lpstr>
      <vt:lpstr>Tahoma</vt:lpstr>
      <vt:lpstr>华文细黑</vt:lpstr>
      <vt:lpstr>Consolas</vt:lpstr>
      <vt:lpstr>仿宋</vt:lpstr>
      <vt:lpstr>微软雅黑</vt:lpstr>
      <vt:lpstr>Arial Unicode MS</vt:lpstr>
      <vt:lpstr>Symbol</vt:lpstr>
      <vt:lpstr>华文行楷</vt:lpstr>
      <vt:lpstr>华文楷体</vt:lpstr>
      <vt:lpstr>1_量质融合大数据管理</vt:lpstr>
      <vt:lpstr>量质融合大数据管理</vt:lpstr>
      <vt:lpstr>Office 主题</vt:lpstr>
      <vt:lpstr>1_Office 主题</vt:lpstr>
      <vt:lpstr>2_Office 主题</vt:lpstr>
      <vt:lpstr>3_Office 主题</vt:lpstr>
      <vt:lpstr>4_Office 主题</vt:lpstr>
      <vt:lpstr>5_Office 主题</vt:lpstr>
      <vt:lpstr>6_Office 主题</vt:lpstr>
      <vt:lpstr>7_Office 主题</vt:lpstr>
      <vt:lpstr>8_Office 主题</vt:lpstr>
      <vt:lpstr>Office 主题​​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第7章 动态规划 Dynamic Programming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这两个物种有多相似</vt:lpstr>
      <vt:lpstr>最长公共子序列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建立LCS长度的递归方程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背包问题定义</vt:lpstr>
      <vt:lpstr>PowerPoint 演示文稿</vt:lpstr>
      <vt:lpstr>符号定义</vt:lpstr>
      <vt:lpstr>PowerPoint 演示文稿</vt:lpstr>
      <vt:lpstr>PowerPoint 演示文稿</vt:lpstr>
      <vt:lpstr>PowerPoint 演示文稿</vt:lpstr>
      <vt:lpstr>优化子结构分析: try 1</vt:lpstr>
      <vt:lpstr>PowerPoint 演示文稿</vt:lpstr>
      <vt:lpstr>优化子结构分析: try 2</vt:lpstr>
      <vt:lpstr>优化子结构分析: try 2</vt:lpstr>
      <vt:lpstr>两种情况</vt:lpstr>
      <vt:lpstr>两种情况</vt:lpstr>
      <vt:lpstr>两种情况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示例</vt:lpstr>
      <vt:lpstr>示例</vt:lpstr>
      <vt:lpstr>示例</vt:lpstr>
      <vt:lpstr>示例</vt:lpstr>
      <vt:lpstr>示例</vt:lpstr>
      <vt:lpstr>示例</vt:lpstr>
      <vt:lpstr>示例</vt:lpstr>
      <vt:lpstr>示例</vt:lpstr>
      <vt:lpstr>示例</vt:lpstr>
      <vt:lpstr>示例</vt:lpstr>
      <vt:lpstr>示例</vt:lpstr>
      <vt:lpstr>示例</vt:lpstr>
      <vt:lpstr>示例</vt:lpstr>
      <vt:lpstr>示例</vt:lpstr>
      <vt:lpstr>示例</vt:lpstr>
      <vt:lpstr>示例</vt:lpstr>
      <vt:lpstr>示例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Administrator</dc:creator>
  <cp:lastModifiedBy>大宇哥</cp:lastModifiedBy>
  <cp:revision>522</cp:revision>
  <cp:lastPrinted>2021-09-20T15:20:00Z</cp:lastPrinted>
  <dcterms:created xsi:type="dcterms:W3CDTF">2020-03-23T16:37:00Z</dcterms:created>
  <dcterms:modified xsi:type="dcterms:W3CDTF">2025-03-27T07:29:23Z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2052-12.1.0.20305</vt:lpwstr>
  </property>
  <property fmtid="{D5CDD505-2E9C-101B-9397-08002B2CF9AE}" pid="3" name="ICV">
    <vt:lpwstr>07EF7FF624454C5F8BDCF2207E9ACA71_13</vt:lpwstr>
  </property>
</Properties>
</file>